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aleway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regular.fntdata"/><Relationship Id="rId21" Type="http://schemas.openxmlformats.org/officeDocument/2006/relationships/slide" Target="slides/slide16.xml"/><Relationship Id="rId24" Type="http://schemas.openxmlformats.org/officeDocument/2006/relationships/font" Target="fonts/Raleway-italic.fntdata"/><Relationship Id="rId23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regular.fntdata"/><Relationship Id="rId25" Type="http://schemas.openxmlformats.org/officeDocument/2006/relationships/font" Target="fonts/Raleway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0430bbfcaa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0430bbfcaa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0430bbfcaa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0430bbfcaa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0430bbfcaa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0430bbfcaa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0430bbfcaa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0430bbfcaa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0430bbfcaa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0430bbfcaa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0430bbfcaa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0430bbfcaa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0430bbfcaa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0430bbfcaa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430bbfca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430bbfca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2b01b26c7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02b01b26c7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0430bbfcaa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0430bbfcaa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0430bbfcaa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0430bbfcaa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0430bbfcaa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0430bbfcaa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0430bbfcaa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0430bbfcaa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0430bbfcaa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0430bbfcaa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0430bbfcaa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0430bbfcaa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ctrTitle"/>
          </p:nvPr>
        </p:nvSpPr>
        <p:spPr>
          <a:xfrm>
            <a:off x="729450" y="1032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Data Analysis after sorting the data on the basis of ID, filtering ony PhD students</a:t>
            </a:r>
            <a:endParaRPr sz="3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and group by on their marital status.</a:t>
            </a:r>
            <a:endParaRPr sz="3100"/>
          </a:p>
        </p:txBody>
      </p:sp>
      <p:pic>
        <p:nvPicPr>
          <p:cNvPr id="146" name="Google Shape;146;p22"/>
          <p:cNvPicPr preferRelativeResize="0"/>
          <p:nvPr/>
        </p:nvPicPr>
        <p:blipFill rotWithShape="1">
          <a:blip r:embed="rId3">
            <a:alphaModFix/>
          </a:blip>
          <a:srcRect b="20305" l="0" r="0" t="32327"/>
          <a:stretch/>
        </p:blipFill>
        <p:spPr>
          <a:xfrm>
            <a:off x="1254075" y="3049450"/>
            <a:ext cx="6635850" cy="1767251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2"/>
          <p:cNvSpPr txBox="1"/>
          <p:nvPr>
            <p:ph idx="1" type="subTitle"/>
          </p:nvPr>
        </p:nvSpPr>
        <p:spPr>
          <a:xfrm>
            <a:off x="729627" y="17251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1860"/>
              <a:t>Here, first we sort the data according to </a:t>
            </a:r>
            <a:r>
              <a:rPr lang="en" sz="1860"/>
              <a:t>their</a:t>
            </a:r>
            <a:r>
              <a:rPr lang="en" sz="1860"/>
              <a:t> ID  in Ascending order, then filtered only PhD graduates, and finally group by them on the basis of Marital Status.</a:t>
            </a:r>
            <a:endParaRPr sz="186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type="ctrTitle"/>
          </p:nvPr>
        </p:nvSpPr>
        <p:spPr>
          <a:xfrm>
            <a:off x="729450" y="179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Data Analysis after sorting the data on the basis of ID, filtering ony Single and</a:t>
            </a:r>
            <a:endParaRPr sz="2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group by on their Education status.</a:t>
            </a:r>
            <a:endParaRPr sz="2800"/>
          </a:p>
        </p:txBody>
      </p:sp>
      <p:pic>
        <p:nvPicPr>
          <p:cNvPr id="153" name="Google Shape;153;p23"/>
          <p:cNvPicPr preferRelativeResize="0"/>
          <p:nvPr/>
        </p:nvPicPr>
        <p:blipFill rotWithShape="1">
          <a:blip r:embed="rId3">
            <a:alphaModFix/>
          </a:blip>
          <a:srcRect b="24905" l="0" r="0" t="17119"/>
          <a:stretch/>
        </p:blipFill>
        <p:spPr>
          <a:xfrm>
            <a:off x="1254075" y="2765200"/>
            <a:ext cx="6635850" cy="2162899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3"/>
          <p:cNvSpPr txBox="1"/>
          <p:nvPr>
            <p:ph idx="1" type="subTitle"/>
          </p:nvPr>
        </p:nvSpPr>
        <p:spPr>
          <a:xfrm>
            <a:off x="729627" y="18013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700"/>
              <a:t>Here, first we sort the data according to their ID  in Ascending order, then filtered only PhD graduates, and finally group by them on the basis of Marital Status.</a:t>
            </a:r>
            <a:endParaRPr sz="17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>
            <p:ph type="ctrTitle"/>
          </p:nvPr>
        </p:nvSpPr>
        <p:spPr>
          <a:xfrm>
            <a:off x="729450" y="270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Visualize data of expenditure on the basis of Education using a chart with proper</a:t>
            </a:r>
            <a:endParaRPr sz="3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headings and legends.</a:t>
            </a:r>
            <a:endParaRPr sz="3100"/>
          </a:p>
        </p:txBody>
      </p:sp>
      <p:pic>
        <p:nvPicPr>
          <p:cNvPr id="160" name="Google Shape;160;p24"/>
          <p:cNvPicPr preferRelativeResize="0"/>
          <p:nvPr/>
        </p:nvPicPr>
        <p:blipFill rotWithShape="1">
          <a:blip r:embed="rId3">
            <a:alphaModFix/>
          </a:blip>
          <a:srcRect b="7936" l="7442" r="18428" t="16768"/>
          <a:stretch/>
        </p:blipFill>
        <p:spPr>
          <a:xfrm>
            <a:off x="527525" y="2206850"/>
            <a:ext cx="4919301" cy="280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72851" y="2061000"/>
            <a:ext cx="3392375" cy="2643649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4"/>
          <p:cNvSpPr txBox="1"/>
          <p:nvPr>
            <p:ph idx="1" type="subTitle"/>
          </p:nvPr>
        </p:nvSpPr>
        <p:spPr>
          <a:xfrm>
            <a:off x="729627" y="14965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2X Cycle’s </a:t>
            </a:r>
            <a:r>
              <a:rPr lang="en" sz="1700"/>
              <a:t>Expenditure</a:t>
            </a:r>
            <a:r>
              <a:rPr lang="en" sz="1700"/>
              <a:t> on various segments are shown below:</a:t>
            </a:r>
            <a:endParaRPr sz="17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/>
          <p:nvPr>
            <p:ph type="ctrTitle"/>
          </p:nvPr>
        </p:nvSpPr>
        <p:spPr>
          <a:xfrm>
            <a:off x="729450" y="-491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Visualize data of wine expenditure on the basis of Education using a chart with</a:t>
            </a:r>
            <a:endParaRPr sz="3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proper headings and legends</a:t>
            </a:r>
            <a:endParaRPr sz="3100"/>
          </a:p>
        </p:txBody>
      </p:sp>
      <p:pic>
        <p:nvPicPr>
          <p:cNvPr id="168" name="Google Shape;168;p25"/>
          <p:cNvPicPr preferRelativeResize="0"/>
          <p:nvPr/>
        </p:nvPicPr>
        <p:blipFill rotWithShape="1">
          <a:blip r:embed="rId3">
            <a:alphaModFix/>
          </a:blip>
          <a:srcRect b="21006" l="8233" r="20419" t="18191"/>
          <a:stretch/>
        </p:blipFill>
        <p:spPr>
          <a:xfrm>
            <a:off x="311700" y="2551225"/>
            <a:ext cx="4734652" cy="2268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5"/>
          <p:cNvPicPr preferRelativeResize="0"/>
          <p:nvPr/>
        </p:nvPicPr>
        <p:blipFill rotWithShape="1">
          <a:blip r:embed="rId4">
            <a:alphaModFix/>
          </a:blip>
          <a:srcRect b="11557" l="16276" r="51732" t="43295"/>
          <a:stretch/>
        </p:blipFill>
        <p:spPr>
          <a:xfrm>
            <a:off x="5618275" y="2445388"/>
            <a:ext cx="3125674" cy="24801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5"/>
          <p:cNvSpPr txBox="1"/>
          <p:nvPr>
            <p:ph idx="1" type="subTitle"/>
          </p:nvPr>
        </p:nvSpPr>
        <p:spPr>
          <a:xfrm>
            <a:off x="729627" y="15727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779"/>
              <a:t>Wine </a:t>
            </a:r>
            <a:r>
              <a:rPr lang="en" sz="1779"/>
              <a:t>expenditure</a:t>
            </a:r>
            <a:r>
              <a:rPr lang="en" sz="1779"/>
              <a:t> of different category on the basis of their education is depicted below:</a:t>
            </a:r>
            <a:endParaRPr sz="1779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6"/>
          <p:cNvSpPr txBox="1"/>
          <p:nvPr>
            <p:ph type="ctrTitle"/>
          </p:nvPr>
        </p:nvSpPr>
        <p:spPr>
          <a:xfrm>
            <a:off x="729625" y="95925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Visualize data of Fruits expenditure on the basis of Education using a chart with</a:t>
            </a:r>
            <a:endParaRPr sz="3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proper headings and legends.</a:t>
            </a:r>
            <a:endParaRPr sz="3100"/>
          </a:p>
        </p:txBody>
      </p:sp>
      <p:pic>
        <p:nvPicPr>
          <p:cNvPr id="176" name="Google Shape;176;p26"/>
          <p:cNvPicPr preferRelativeResize="0"/>
          <p:nvPr/>
        </p:nvPicPr>
        <p:blipFill rotWithShape="1">
          <a:blip r:embed="rId3">
            <a:alphaModFix/>
          </a:blip>
          <a:srcRect b="19597" l="8433" r="9686" t="17832"/>
          <a:stretch/>
        </p:blipFill>
        <p:spPr>
          <a:xfrm>
            <a:off x="311700" y="2546825"/>
            <a:ext cx="5433651" cy="2334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71351" y="2482850"/>
            <a:ext cx="3093849" cy="2462288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6"/>
          <p:cNvSpPr txBox="1"/>
          <p:nvPr>
            <p:ph idx="1" type="subTitle"/>
          </p:nvPr>
        </p:nvSpPr>
        <p:spPr>
          <a:xfrm>
            <a:off x="727952" y="1730725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5"/>
              <a:buFont typeface="Arial"/>
              <a:buNone/>
            </a:pPr>
            <a:r>
              <a:rPr lang="en" sz="1712"/>
              <a:t>Fruits</a:t>
            </a:r>
            <a:r>
              <a:rPr lang="en" sz="1712"/>
              <a:t> expenditure of different category on the basis of their education is depicted below:</a:t>
            </a:r>
            <a:endParaRPr sz="1712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CONCLUSION</a:t>
            </a:r>
            <a:endParaRPr sz="3100"/>
          </a:p>
        </p:txBody>
      </p:sp>
      <p:sp>
        <p:nvSpPr>
          <p:cNvPr id="184" name="Google Shape;184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the above observations, we concluded that the biggest customers of wines are: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1. Customers with an average income of around $69,500.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2. Customers with an average total spend of approximately $1,252.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3. Customers registered with the company for approximately 21 months.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4. Customers with a graduate degree.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5. And customers who are also heavy consumers of meat products.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REFERENCES</a:t>
            </a:r>
            <a:endParaRPr sz="3100"/>
          </a:p>
        </p:txBody>
      </p:sp>
      <p:sp>
        <p:nvSpPr>
          <p:cNvPr id="190" name="Google Shape;190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https://pandas.pydata.org/docs/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https://www.kaggle.com/imakash3011/customer-personality-analysis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https://www.w3schools.com/python/pandas/pandas_plotting.asp</a:t>
            </a:r>
            <a:endParaRPr sz="2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ctrTitle"/>
          </p:nvPr>
        </p:nvSpPr>
        <p:spPr>
          <a:xfrm>
            <a:off x="311700" y="335750"/>
            <a:ext cx="8520600" cy="7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93" name="Google Shape;93;p14"/>
          <p:cNvSpPr txBox="1"/>
          <p:nvPr>
            <p:ph idx="1" type="subTitle"/>
          </p:nvPr>
        </p:nvSpPr>
        <p:spPr>
          <a:xfrm>
            <a:off x="311700" y="1332025"/>
            <a:ext cx="8520600" cy="30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Customer Personality Analysis is a detailed analysis of a company’s ideal customers. It helps a business to better understand its customers and makes it easier for them to modify products according to the specific needs, behaviors and concerns of different types of customers.</a:t>
            </a:r>
            <a:endParaRPr sz="1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Customer personality analysis helps a business to modify its product based on its target customers from different types of customer segments. For example, instead of spending money to market a new product to every custo</a:t>
            </a:r>
            <a:r>
              <a:rPr lang="en" sz="1800"/>
              <a:t>m</a:t>
            </a:r>
            <a:r>
              <a:rPr lang="en" sz="1800"/>
              <a:t>er in the company’s database, </a:t>
            </a:r>
            <a:r>
              <a:rPr lang="en" sz="1800"/>
              <a:t>a</a:t>
            </a:r>
            <a:r>
              <a:rPr lang="en" sz="1800"/>
              <a:t> company can analyze which customer segment is most likely to buy the product and then market the product only on that particular segment.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ctrTitle"/>
          </p:nvPr>
        </p:nvSpPr>
        <p:spPr>
          <a:xfrm>
            <a:off x="729450" y="1032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Code to read the data from Excel / CSV / HTML</a:t>
            </a:r>
            <a:endParaRPr sz="3100"/>
          </a:p>
        </p:txBody>
      </p:sp>
      <p:pic>
        <p:nvPicPr>
          <p:cNvPr id="99" name="Google Shape;99;p15"/>
          <p:cNvPicPr preferRelativeResize="0"/>
          <p:nvPr/>
        </p:nvPicPr>
        <p:blipFill rotWithShape="1">
          <a:blip r:embed="rId3">
            <a:alphaModFix/>
          </a:blip>
          <a:srcRect b="0" l="0" r="0" t="18026"/>
          <a:stretch/>
        </p:blipFill>
        <p:spPr>
          <a:xfrm>
            <a:off x="1115150" y="2033950"/>
            <a:ext cx="6635850" cy="3058251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5"/>
          <p:cNvSpPr txBox="1"/>
          <p:nvPr>
            <p:ph idx="1" type="subTitle"/>
          </p:nvPr>
        </p:nvSpPr>
        <p:spPr>
          <a:xfrm>
            <a:off x="729627" y="13441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779"/>
              <a:t>Pandas has a built in module (read_csv) to read a csv file, read_excel to read an excel file and read_html to read a HTML file.</a:t>
            </a:r>
            <a:endParaRPr sz="1779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779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779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ctrTitle"/>
          </p:nvPr>
        </p:nvSpPr>
        <p:spPr>
          <a:xfrm>
            <a:off x="311700" y="1812850"/>
            <a:ext cx="8520600" cy="18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/>
              <a:t>Code and its output with Explanation</a:t>
            </a:r>
            <a:endParaRPr sz="5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ctrTitle"/>
          </p:nvPr>
        </p:nvSpPr>
        <p:spPr>
          <a:xfrm>
            <a:off x="729450" y="3318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Data Analysis using statistical method</a:t>
            </a:r>
            <a:endParaRPr sz="3100"/>
          </a:p>
        </p:txBody>
      </p:sp>
      <p:pic>
        <p:nvPicPr>
          <p:cNvPr id="111" name="Google Shape;111;p17"/>
          <p:cNvPicPr preferRelativeResize="0"/>
          <p:nvPr/>
        </p:nvPicPr>
        <p:blipFill rotWithShape="1">
          <a:blip r:embed="rId3">
            <a:alphaModFix/>
          </a:blip>
          <a:srcRect b="0" l="0" r="0" t="17478"/>
          <a:stretch/>
        </p:blipFill>
        <p:spPr>
          <a:xfrm>
            <a:off x="1254075" y="2041275"/>
            <a:ext cx="6635850" cy="3078776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7"/>
          <p:cNvSpPr txBox="1"/>
          <p:nvPr>
            <p:ph idx="1" type="subTitle"/>
          </p:nvPr>
        </p:nvSpPr>
        <p:spPr>
          <a:xfrm>
            <a:off x="729627" y="13441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879"/>
              <a:t>Here, we find mean, median, mode, count min, max etc using .describe() function</a:t>
            </a:r>
            <a:endParaRPr sz="1879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879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879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ctrTitle"/>
          </p:nvPr>
        </p:nvSpPr>
        <p:spPr>
          <a:xfrm>
            <a:off x="597575" y="201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Data Analysis using conditional filtering when Marital_Status is Single.</a:t>
            </a:r>
            <a:endParaRPr sz="3100"/>
          </a:p>
        </p:txBody>
      </p:sp>
      <p:pic>
        <p:nvPicPr>
          <p:cNvPr id="118" name="Google Shape;118;p18"/>
          <p:cNvPicPr preferRelativeResize="0"/>
          <p:nvPr/>
        </p:nvPicPr>
        <p:blipFill rotWithShape="1">
          <a:blip r:embed="rId3">
            <a:alphaModFix/>
          </a:blip>
          <a:srcRect b="0" l="0" r="0" t="17478"/>
          <a:stretch/>
        </p:blipFill>
        <p:spPr>
          <a:xfrm>
            <a:off x="1254075" y="2165850"/>
            <a:ext cx="6635850" cy="3078776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8"/>
          <p:cNvSpPr txBox="1"/>
          <p:nvPr>
            <p:ph idx="1" type="subTitle"/>
          </p:nvPr>
        </p:nvSpPr>
        <p:spPr>
          <a:xfrm>
            <a:off x="729627" y="14203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Conditional filtering used to filter out all single person’s data.</a:t>
            </a:r>
            <a:endParaRPr sz="17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ctrTitle"/>
          </p:nvPr>
        </p:nvSpPr>
        <p:spPr>
          <a:xfrm>
            <a:off x="663525" y="25420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Data Analysis using conditional filtering when Education is PhD</a:t>
            </a:r>
            <a:endParaRPr sz="3100"/>
          </a:p>
        </p:txBody>
      </p:sp>
      <p:pic>
        <p:nvPicPr>
          <p:cNvPr id="125" name="Google Shape;125;p19"/>
          <p:cNvPicPr preferRelativeResize="0"/>
          <p:nvPr/>
        </p:nvPicPr>
        <p:blipFill rotWithShape="1">
          <a:blip r:embed="rId3">
            <a:alphaModFix/>
          </a:blip>
          <a:srcRect b="11819" l="7539" r="8785" t="16066"/>
          <a:stretch/>
        </p:blipFill>
        <p:spPr>
          <a:xfrm>
            <a:off x="1795825" y="1978275"/>
            <a:ext cx="5552326" cy="269045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9"/>
          <p:cNvSpPr txBox="1"/>
          <p:nvPr>
            <p:ph idx="1" type="subTitle"/>
          </p:nvPr>
        </p:nvSpPr>
        <p:spPr>
          <a:xfrm>
            <a:off x="727940" y="1437075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Conditional filtering used to filter out all doctorate’s  data.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ctrTitle"/>
          </p:nvPr>
        </p:nvSpPr>
        <p:spPr>
          <a:xfrm>
            <a:off x="727950" y="1240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Data Analysis by grouping the data on the basis of Education.</a:t>
            </a:r>
            <a:endParaRPr sz="3100"/>
          </a:p>
        </p:txBody>
      </p:sp>
      <p:pic>
        <p:nvPicPr>
          <p:cNvPr id="132" name="Google Shape;132;p20"/>
          <p:cNvPicPr preferRelativeResize="0"/>
          <p:nvPr/>
        </p:nvPicPr>
        <p:blipFill rotWithShape="1">
          <a:blip r:embed="rId3">
            <a:alphaModFix/>
          </a:blip>
          <a:srcRect b="-17320" l="0" r="0" t="17320"/>
          <a:stretch/>
        </p:blipFill>
        <p:spPr>
          <a:xfrm>
            <a:off x="1352550" y="1978300"/>
            <a:ext cx="6635861" cy="373085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0"/>
          <p:cNvSpPr txBox="1"/>
          <p:nvPr>
            <p:ph idx="1" type="subTitle"/>
          </p:nvPr>
        </p:nvSpPr>
        <p:spPr>
          <a:xfrm>
            <a:off x="729627" y="11917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Based on different fields of education, here’s the total expenditure on each </a:t>
            </a:r>
            <a:r>
              <a:rPr lang="en" sz="1700"/>
              <a:t>column</a:t>
            </a:r>
            <a:r>
              <a:rPr lang="en" sz="1700"/>
              <a:t>.</a:t>
            </a:r>
            <a:endParaRPr sz="17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ctrTitle"/>
          </p:nvPr>
        </p:nvSpPr>
        <p:spPr>
          <a:xfrm>
            <a:off x="729450" y="270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Data Analysis using sorting the data in ascending/descending order.</a:t>
            </a:r>
            <a:endParaRPr sz="3100"/>
          </a:p>
        </p:txBody>
      </p:sp>
      <p:pic>
        <p:nvPicPr>
          <p:cNvPr id="139" name="Google Shape;139;p21"/>
          <p:cNvPicPr preferRelativeResize="0"/>
          <p:nvPr/>
        </p:nvPicPr>
        <p:blipFill rotWithShape="1">
          <a:blip r:embed="rId3">
            <a:alphaModFix/>
          </a:blip>
          <a:srcRect b="0" l="0" r="0" t="17478"/>
          <a:stretch/>
        </p:blipFill>
        <p:spPr>
          <a:xfrm>
            <a:off x="1254075" y="1987050"/>
            <a:ext cx="6635850" cy="3078776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1"/>
          <p:cNvSpPr txBox="1"/>
          <p:nvPr>
            <p:ph idx="1" type="subTitle"/>
          </p:nvPr>
        </p:nvSpPr>
        <p:spPr>
          <a:xfrm>
            <a:off x="729627" y="1267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On the basis of ID, the data is sorted in Ascending order.</a:t>
            </a:r>
            <a:endParaRPr sz="1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