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3eefc9a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3eefc9a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3eefc9a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3eefc9a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3eefc9a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3eefc9a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3eefc9a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3eefc9a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43eefc9a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43eefc9a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43eefc9a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43eefc9a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43eefc9a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43eefc9a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3eefc9a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3eefc9a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43eefc9a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43eefc9a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3eefc9a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3eefc9a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3eefc9a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3eefc9a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43eefc9a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43eefc9a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3eefc9a6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3eefc9a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3eefc9a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3eefc9a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460950" y="29030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68" name="Google Shape;68;p13"/>
          <p:cNvSpPr txBox="1"/>
          <p:nvPr>
            <p:ph idx="1" type="body"/>
          </p:nvPr>
        </p:nvSpPr>
        <p:spPr>
          <a:xfrm>
            <a:off x="460950" y="1747625"/>
            <a:ext cx="8222100" cy="3712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Fossil fuel use is that the primary supply of carbonic acid gas. carbonic acid gas also can be emitted from direct human-induced impacts on biology and different land use, like through deforestation, land clearing for agriculture, and degradation of soils. Likewise, land also can take away carbonic acid gas from the atmosphere through rehabilitation, improvement of soils, and different activities.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460950" y="48140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Data Analysis after sorting the data on the basis of Total, filtering ony 2014 data</a:t>
            </a:r>
            <a:endParaRPr b="1" sz="3100">
              <a:solidFill>
                <a:srgbClr val="1A1A1A"/>
              </a:solidFill>
              <a:latin typeface="Raleway"/>
              <a:ea typeface="Raleway"/>
              <a:cs typeface="Raleway"/>
              <a:sym typeface="Raleway"/>
            </a:endParaRPr>
          </a:p>
          <a:p>
            <a:pPr indent="0" lvl="0" marL="0" rtl="0" algn="ctr">
              <a:spcBef>
                <a:spcPts val="0"/>
              </a:spcBef>
              <a:spcAft>
                <a:spcPts val="0"/>
              </a:spcAft>
              <a:buNone/>
            </a:pPr>
            <a:r>
              <a:rPr b="1" lang="en" sz="3100">
                <a:solidFill>
                  <a:srgbClr val="1A1A1A"/>
                </a:solidFill>
                <a:latin typeface="Raleway"/>
                <a:ea typeface="Raleway"/>
                <a:cs typeface="Raleway"/>
                <a:sym typeface="Raleway"/>
              </a:rPr>
              <a:t>and group by on the Country.</a:t>
            </a:r>
            <a:endParaRPr b="1" sz="3100">
              <a:solidFill>
                <a:srgbClr val="1A1A1A"/>
              </a:solidFill>
              <a:latin typeface="Raleway"/>
              <a:ea typeface="Raleway"/>
              <a:cs typeface="Raleway"/>
              <a:sym typeface="Raleway"/>
            </a:endParaRPr>
          </a:p>
        </p:txBody>
      </p:sp>
      <p:pic>
        <p:nvPicPr>
          <p:cNvPr id="128" name="Google Shape;128;p22"/>
          <p:cNvPicPr preferRelativeResize="0"/>
          <p:nvPr/>
        </p:nvPicPr>
        <p:blipFill rotWithShape="1">
          <a:blip r:embed="rId3">
            <a:alphaModFix/>
          </a:blip>
          <a:srcRect b="27251" l="0" r="0" t="17006"/>
          <a:stretch/>
        </p:blipFill>
        <p:spPr>
          <a:xfrm>
            <a:off x="1626225" y="2678725"/>
            <a:ext cx="5891551" cy="1846376"/>
          </a:xfrm>
          <a:prstGeom prst="rect">
            <a:avLst/>
          </a:prstGeom>
          <a:noFill/>
          <a:ln>
            <a:noFill/>
          </a:ln>
        </p:spPr>
      </p:pic>
      <p:sp>
        <p:nvSpPr>
          <p:cNvPr id="129" name="Google Shape;129;p22"/>
          <p:cNvSpPr txBox="1"/>
          <p:nvPr>
            <p:ph idx="1" type="subTitle"/>
          </p:nvPr>
        </p:nvSpPr>
        <p:spPr>
          <a:xfrm>
            <a:off x="403700" y="16362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523"/>
              <a:buFont typeface="Arial"/>
              <a:buNone/>
            </a:pPr>
            <a:r>
              <a:rPr lang="en" sz="1717"/>
              <a:t>Here, first we sort the data according total amount contributed in Ascending order, then filtered it on the basis of Year = 2014, and finally group by them on the basis of Country.</a:t>
            </a:r>
            <a:endParaRPr sz="1717"/>
          </a:p>
          <a:p>
            <a:pPr indent="0" lvl="0" marL="0" rtl="0" algn="l">
              <a:spcBef>
                <a:spcPts val="0"/>
              </a:spcBef>
              <a:spcAft>
                <a:spcPts val="0"/>
              </a:spcAft>
              <a:buClr>
                <a:srgbClr val="000000"/>
              </a:buClr>
              <a:buSzPts val="523"/>
              <a:buFont typeface="Arial"/>
              <a:buNone/>
            </a:pPr>
            <a:r>
              <a:t/>
            </a:r>
            <a:endParaRPr sz="1717"/>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90525" y="56782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Visualize data of 2014 on the basis of Country using a chart with proper</a:t>
            </a:r>
            <a:endParaRPr b="1" sz="3100">
              <a:solidFill>
                <a:srgbClr val="1A1A1A"/>
              </a:solidFill>
              <a:latin typeface="Raleway"/>
              <a:ea typeface="Raleway"/>
              <a:cs typeface="Raleway"/>
              <a:sym typeface="Raleway"/>
            </a:endParaRPr>
          </a:p>
          <a:p>
            <a:pPr indent="0" lvl="0" marL="0" rtl="0" algn="ctr">
              <a:spcBef>
                <a:spcPts val="0"/>
              </a:spcBef>
              <a:spcAft>
                <a:spcPts val="0"/>
              </a:spcAft>
              <a:buNone/>
            </a:pPr>
            <a:r>
              <a:rPr b="1" lang="en" sz="3100">
                <a:solidFill>
                  <a:srgbClr val="1A1A1A"/>
                </a:solidFill>
                <a:latin typeface="Raleway"/>
                <a:ea typeface="Raleway"/>
                <a:cs typeface="Raleway"/>
                <a:sym typeface="Raleway"/>
              </a:rPr>
              <a:t>headings and legends.</a:t>
            </a:r>
            <a:endParaRPr b="1" sz="3100">
              <a:solidFill>
                <a:srgbClr val="1A1A1A"/>
              </a:solidFill>
              <a:latin typeface="Raleway"/>
              <a:ea typeface="Raleway"/>
              <a:cs typeface="Raleway"/>
              <a:sym typeface="Raleway"/>
            </a:endParaRPr>
          </a:p>
        </p:txBody>
      </p:sp>
      <p:pic>
        <p:nvPicPr>
          <p:cNvPr id="135" name="Google Shape;135;p23"/>
          <p:cNvPicPr preferRelativeResize="0"/>
          <p:nvPr/>
        </p:nvPicPr>
        <p:blipFill rotWithShape="1">
          <a:blip r:embed="rId3">
            <a:alphaModFix/>
          </a:blip>
          <a:srcRect b="38214" l="5323" r="8817" t="17277"/>
          <a:stretch/>
        </p:blipFill>
        <p:spPr>
          <a:xfrm>
            <a:off x="302675" y="2387100"/>
            <a:ext cx="4977899" cy="1450750"/>
          </a:xfrm>
          <a:prstGeom prst="rect">
            <a:avLst/>
          </a:prstGeom>
          <a:noFill/>
          <a:ln>
            <a:noFill/>
          </a:ln>
        </p:spPr>
      </p:pic>
      <p:pic>
        <p:nvPicPr>
          <p:cNvPr id="136" name="Google Shape;136;p23"/>
          <p:cNvPicPr preferRelativeResize="0"/>
          <p:nvPr/>
        </p:nvPicPr>
        <p:blipFill>
          <a:blip r:embed="rId4">
            <a:alphaModFix/>
          </a:blip>
          <a:stretch>
            <a:fillRect/>
          </a:stretch>
        </p:blipFill>
        <p:spPr>
          <a:xfrm>
            <a:off x="5432974" y="2264900"/>
            <a:ext cx="3558627" cy="2696344"/>
          </a:xfrm>
          <a:prstGeom prst="rect">
            <a:avLst/>
          </a:prstGeom>
          <a:noFill/>
          <a:ln>
            <a:noFill/>
          </a:ln>
        </p:spPr>
      </p:pic>
      <p:sp>
        <p:nvSpPr>
          <p:cNvPr id="137" name="Google Shape;137;p23"/>
          <p:cNvSpPr txBox="1"/>
          <p:nvPr>
            <p:ph idx="1" type="subTitle"/>
          </p:nvPr>
        </p:nvSpPr>
        <p:spPr>
          <a:xfrm>
            <a:off x="302675" y="1577630"/>
            <a:ext cx="8222100" cy="43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This graph shows the % contribution of top 5 countries.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ctrTitle"/>
          </p:nvPr>
        </p:nvSpPr>
        <p:spPr>
          <a:xfrm>
            <a:off x="460950" y="55172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Visualize data of Saudi Arabia on the basis of Year using a chart with proper</a:t>
            </a:r>
            <a:endParaRPr b="1" sz="3100">
              <a:solidFill>
                <a:srgbClr val="1A1A1A"/>
              </a:solidFill>
              <a:latin typeface="Raleway"/>
              <a:ea typeface="Raleway"/>
              <a:cs typeface="Raleway"/>
              <a:sym typeface="Raleway"/>
            </a:endParaRPr>
          </a:p>
          <a:p>
            <a:pPr indent="0" lvl="0" marL="0" rtl="0" algn="ctr">
              <a:spcBef>
                <a:spcPts val="0"/>
              </a:spcBef>
              <a:spcAft>
                <a:spcPts val="0"/>
              </a:spcAft>
              <a:buNone/>
            </a:pPr>
            <a:r>
              <a:rPr b="1" lang="en" sz="3100">
                <a:solidFill>
                  <a:srgbClr val="1A1A1A"/>
                </a:solidFill>
                <a:latin typeface="Raleway"/>
                <a:ea typeface="Raleway"/>
                <a:cs typeface="Raleway"/>
                <a:sym typeface="Raleway"/>
              </a:rPr>
              <a:t>headings and legends.</a:t>
            </a:r>
            <a:endParaRPr b="1" sz="3100">
              <a:solidFill>
                <a:srgbClr val="1A1A1A"/>
              </a:solidFill>
              <a:latin typeface="Raleway"/>
              <a:ea typeface="Raleway"/>
              <a:cs typeface="Raleway"/>
              <a:sym typeface="Raleway"/>
            </a:endParaRPr>
          </a:p>
        </p:txBody>
      </p:sp>
      <p:pic>
        <p:nvPicPr>
          <p:cNvPr id="143" name="Google Shape;143;p24"/>
          <p:cNvPicPr preferRelativeResize="0"/>
          <p:nvPr/>
        </p:nvPicPr>
        <p:blipFill rotWithShape="1">
          <a:blip r:embed="rId3">
            <a:alphaModFix/>
          </a:blip>
          <a:srcRect b="0" l="7610" r="17773" t="31441"/>
          <a:stretch/>
        </p:blipFill>
        <p:spPr>
          <a:xfrm>
            <a:off x="246175" y="2372475"/>
            <a:ext cx="4325825" cy="2234700"/>
          </a:xfrm>
          <a:prstGeom prst="rect">
            <a:avLst/>
          </a:prstGeom>
          <a:noFill/>
          <a:ln>
            <a:noFill/>
          </a:ln>
        </p:spPr>
      </p:pic>
      <p:pic>
        <p:nvPicPr>
          <p:cNvPr id="144" name="Google Shape;144;p24"/>
          <p:cNvPicPr preferRelativeResize="0"/>
          <p:nvPr/>
        </p:nvPicPr>
        <p:blipFill>
          <a:blip r:embed="rId4">
            <a:alphaModFix/>
          </a:blip>
          <a:stretch>
            <a:fillRect/>
          </a:stretch>
        </p:blipFill>
        <p:spPr>
          <a:xfrm>
            <a:off x="4800600" y="2417300"/>
            <a:ext cx="3752850" cy="2495550"/>
          </a:xfrm>
          <a:prstGeom prst="rect">
            <a:avLst/>
          </a:prstGeom>
          <a:noFill/>
          <a:ln>
            <a:noFill/>
          </a:ln>
        </p:spPr>
      </p:pic>
      <p:sp>
        <p:nvSpPr>
          <p:cNvPr id="145" name="Google Shape;145;p24"/>
          <p:cNvSpPr txBox="1"/>
          <p:nvPr>
            <p:ph idx="1" type="subTitle"/>
          </p:nvPr>
        </p:nvSpPr>
        <p:spPr>
          <a:xfrm>
            <a:off x="460950" y="1615355"/>
            <a:ext cx="8222100" cy="43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Trending line of Saudi Arabia over the years are shown below: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460950" y="5850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Visualize data of USA on the basis of Year using a chart with proper headings</a:t>
            </a:r>
            <a:endParaRPr b="1" sz="3100">
              <a:solidFill>
                <a:srgbClr val="1A1A1A"/>
              </a:solidFill>
              <a:latin typeface="Raleway"/>
              <a:ea typeface="Raleway"/>
              <a:cs typeface="Raleway"/>
              <a:sym typeface="Raleway"/>
            </a:endParaRPr>
          </a:p>
          <a:p>
            <a:pPr indent="0" lvl="0" marL="0" rtl="0" algn="ctr">
              <a:spcBef>
                <a:spcPts val="0"/>
              </a:spcBef>
              <a:spcAft>
                <a:spcPts val="0"/>
              </a:spcAft>
              <a:buNone/>
            </a:pPr>
            <a:r>
              <a:rPr b="1" lang="en" sz="3100">
                <a:solidFill>
                  <a:srgbClr val="1A1A1A"/>
                </a:solidFill>
                <a:latin typeface="Raleway"/>
                <a:ea typeface="Raleway"/>
                <a:cs typeface="Raleway"/>
                <a:sym typeface="Raleway"/>
              </a:rPr>
              <a:t>and legends.</a:t>
            </a:r>
            <a:endParaRPr b="1" sz="3100">
              <a:solidFill>
                <a:srgbClr val="1A1A1A"/>
              </a:solidFill>
              <a:latin typeface="Raleway"/>
              <a:ea typeface="Raleway"/>
              <a:cs typeface="Raleway"/>
              <a:sym typeface="Raleway"/>
            </a:endParaRPr>
          </a:p>
        </p:txBody>
      </p:sp>
      <p:pic>
        <p:nvPicPr>
          <p:cNvPr id="151" name="Google Shape;151;p25"/>
          <p:cNvPicPr preferRelativeResize="0"/>
          <p:nvPr/>
        </p:nvPicPr>
        <p:blipFill rotWithShape="1">
          <a:blip r:embed="rId3">
            <a:alphaModFix/>
          </a:blip>
          <a:srcRect b="0" l="8587" r="11380" t="17423"/>
          <a:stretch/>
        </p:blipFill>
        <p:spPr>
          <a:xfrm>
            <a:off x="356100" y="2234700"/>
            <a:ext cx="4602775" cy="2669925"/>
          </a:xfrm>
          <a:prstGeom prst="rect">
            <a:avLst/>
          </a:prstGeom>
          <a:noFill/>
          <a:ln>
            <a:noFill/>
          </a:ln>
        </p:spPr>
      </p:pic>
      <p:pic>
        <p:nvPicPr>
          <p:cNvPr id="152" name="Google Shape;152;p25"/>
          <p:cNvPicPr preferRelativeResize="0"/>
          <p:nvPr/>
        </p:nvPicPr>
        <p:blipFill>
          <a:blip r:embed="rId4">
            <a:alphaModFix/>
          </a:blip>
          <a:stretch>
            <a:fillRect/>
          </a:stretch>
        </p:blipFill>
        <p:spPr>
          <a:xfrm>
            <a:off x="5042400" y="2291275"/>
            <a:ext cx="3543300" cy="2600325"/>
          </a:xfrm>
          <a:prstGeom prst="rect">
            <a:avLst/>
          </a:prstGeom>
          <a:noFill/>
          <a:ln>
            <a:noFill/>
          </a:ln>
        </p:spPr>
      </p:pic>
      <p:sp>
        <p:nvSpPr>
          <p:cNvPr id="153" name="Google Shape;153;p25"/>
          <p:cNvSpPr txBox="1"/>
          <p:nvPr>
            <p:ph idx="1" type="subTitle"/>
          </p:nvPr>
        </p:nvSpPr>
        <p:spPr>
          <a:xfrm>
            <a:off x="460950" y="1622130"/>
            <a:ext cx="8222100" cy="43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Trending line of USA over the years are shown below: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CONCLUSION</a:t>
            </a:r>
            <a:endParaRPr/>
          </a:p>
        </p:txBody>
      </p:sp>
      <p:sp>
        <p:nvSpPr>
          <p:cNvPr id="159" name="Google Shape;159;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In 2014, the highest dioxide (CO2) emitters were China, the us, the eu Union, India, the Russia, and Japan. These knowledge embrace carbon dioxide emissions from fuel combustion, additionally as cement producing and gas flaring. Together, these sources represent an outsized proportion of total international carbon dioxide emissions.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REFERENCES</a:t>
            </a:r>
            <a:endParaRPr/>
          </a:p>
        </p:txBody>
      </p:sp>
      <p:sp>
        <p:nvSpPr>
          <p:cNvPr id="165" name="Google Shape;165;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https://pandas.pydata.org/docs/</a:t>
            </a:r>
            <a:endParaRPr/>
          </a:p>
          <a:p>
            <a:pPr indent="-342900" lvl="0" marL="457200" rtl="0" algn="l">
              <a:spcBef>
                <a:spcPts val="0"/>
              </a:spcBef>
              <a:spcAft>
                <a:spcPts val="0"/>
              </a:spcAft>
              <a:buSzPts val="1800"/>
              <a:buChar char="●"/>
            </a:pPr>
            <a:r>
              <a:rPr lang="en"/>
              <a:t>https://www.kaggle.com/ggsri123/co2-emissions-from-fossil-fuels</a:t>
            </a:r>
            <a:endParaRPr/>
          </a:p>
          <a:p>
            <a:pPr indent="-342900" lvl="0" marL="457200" rtl="0" algn="l">
              <a:spcBef>
                <a:spcPts val="0"/>
              </a:spcBef>
              <a:spcAft>
                <a:spcPts val="0"/>
              </a:spcAft>
              <a:buSzPts val="1800"/>
              <a:buChar char="●"/>
            </a:pPr>
            <a:r>
              <a:rPr lang="en"/>
              <a:t>https://www.w3schools.com/python/pandas/pandas_plotting.asp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460950" y="2234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Code to read the data from Excel / CSV / HTML</a:t>
            </a:r>
            <a:endParaRPr/>
          </a:p>
        </p:txBody>
      </p:sp>
      <p:pic>
        <p:nvPicPr>
          <p:cNvPr id="74" name="Google Shape;74;p14"/>
          <p:cNvPicPr preferRelativeResize="0"/>
          <p:nvPr/>
        </p:nvPicPr>
        <p:blipFill rotWithShape="1">
          <a:blip r:embed="rId3">
            <a:alphaModFix/>
          </a:blip>
          <a:srcRect b="0" l="0" r="0" t="18093"/>
          <a:stretch/>
        </p:blipFill>
        <p:spPr>
          <a:xfrm>
            <a:off x="1415125" y="1924025"/>
            <a:ext cx="6313751" cy="2907325"/>
          </a:xfrm>
          <a:prstGeom prst="rect">
            <a:avLst/>
          </a:prstGeom>
          <a:noFill/>
          <a:ln>
            <a:noFill/>
          </a:ln>
        </p:spPr>
      </p:pic>
      <p:sp>
        <p:nvSpPr>
          <p:cNvPr id="75" name="Google Shape;75;p14"/>
          <p:cNvSpPr txBox="1"/>
          <p:nvPr>
            <p:ph idx="1" type="subTitle"/>
          </p:nvPr>
        </p:nvSpPr>
        <p:spPr>
          <a:xfrm>
            <a:off x="460950" y="1238755"/>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688"/>
              <a:buNone/>
            </a:pPr>
            <a:r>
              <a:rPr lang="en" sz="1625"/>
              <a:t>Pandas has a built in module (read_csv) to read a csv file, read_excel to read an excel file and read_html to read a HTML file.</a:t>
            </a:r>
            <a:endParaRPr sz="16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183975" y="276882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5600">
                <a:solidFill>
                  <a:srgbClr val="1A1A1A"/>
                </a:solidFill>
                <a:latin typeface="Raleway"/>
                <a:ea typeface="Raleway"/>
                <a:cs typeface="Raleway"/>
                <a:sym typeface="Raleway"/>
              </a:rPr>
              <a:t>Code and its output with Explanation</a:t>
            </a:r>
            <a:endParaRPr b="1" sz="5600">
              <a:solidFill>
                <a:srgbClr val="1A1A1A"/>
              </a:solidFill>
              <a:latin typeface="Raleway"/>
              <a:ea typeface="Raleway"/>
              <a:cs typeface="Raleway"/>
              <a:sym typeface="Raleway"/>
            </a:endParaRPr>
          </a:p>
          <a:p>
            <a:pPr indent="0" lvl="0" marL="0" rtl="0" algn="ctr">
              <a:spcBef>
                <a:spcPts val="0"/>
              </a:spcBef>
              <a:spcAft>
                <a:spcPts val="0"/>
              </a:spcAft>
              <a:buNone/>
            </a:pPr>
            <a:r>
              <a:t/>
            </a:r>
            <a:endParaRPr b="1" sz="3100">
              <a:solidFill>
                <a:srgbClr val="1A1A1A"/>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ctrTitle"/>
          </p:nvPr>
        </p:nvSpPr>
        <p:spPr>
          <a:xfrm>
            <a:off x="390525" y="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Data Analysis using statistical methods</a:t>
            </a:r>
            <a:endParaRPr/>
          </a:p>
        </p:txBody>
      </p:sp>
      <p:pic>
        <p:nvPicPr>
          <p:cNvPr id="86" name="Google Shape;86;p16"/>
          <p:cNvPicPr preferRelativeResize="0"/>
          <p:nvPr/>
        </p:nvPicPr>
        <p:blipFill rotWithShape="1">
          <a:blip r:embed="rId3">
            <a:alphaModFix/>
          </a:blip>
          <a:srcRect b="0" l="0" r="0" t="17355"/>
          <a:stretch/>
        </p:blipFill>
        <p:spPr>
          <a:xfrm>
            <a:off x="1415125" y="1648575"/>
            <a:ext cx="6313751" cy="2933700"/>
          </a:xfrm>
          <a:prstGeom prst="rect">
            <a:avLst/>
          </a:prstGeom>
          <a:noFill/>
          <a:ln>
            <a:noFill/>
          </a:ln>
        </p:spPr>
      </p:pic>
      <p:sp>
        <p:nvSpPr>
          <p:cNvPr id="87" name="Google Shape;87;p16"/>
          <p:cNvSpPr txBox="1"/>
          <p:nvPr>
            <p:ph idx="1" type="subTitle"/>
          </p:nvPr>
        </p:nvSpPr>
        <p:spPr>
          <a:xfrm>
            <a:off x="390525" y="1140580"/>
            <a:ext cx="8222100" cy="4329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018"/>
              <a:buNone/>
            </a:pPr>
            <a:r>
              <a:rPr lang="en" sz="1600"/>
              <a:t>Here, we find mean, median, mode, count min, max etc using .describe() function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390525" y="15240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Data Analysis using conditional filtering when Country is Saudi Arabia</a:t>
            </a:r>
            <a:endParaRPr/>
          </a:p>
        </p:txBody>
      </p:sp>
      <p:pic>
        <p:nvPicPr>
          <p:cNvPr id="93" name="Google Shape;93;p17"/>
          <p:cNvPicPr preferRelativeResize="0"/>
          <p:nvPr/>
        </p:nvPicPr>
        <p:blipFill rotWithShape="1">
          <a:blip r:embed="rId3">
            <a:alphaModFix/>
          </a:blip>
          <a:srcRect b="0" l="0" r="0" t="17355"/>
          <a:stretch/>
        </p:blipFill>
        <p:spPr>
          <a:xfrm>
            <a:off x="1415125" y="1844925"/>
            <a:ext cx="6313751" cy="2933700"/>
          </a:xfrm>
          <a:prstGeom prst="rect">
            <a:avLst/>
          </a:prstGeom>
          <a:noFill/>
          <a:ln>
            <a:noFill/>
          </a:ln>
        </p:spPr>
      </p:pic>
      <p:sp>
        <p:nvSpPr>
          <p:cNvPr id="94" name="Google Shape;94;p17"/>
          <p:cNvSpPr txBox="1"/>
          <p:nvPr>
            <p:ph idx="1" type="subTitle"/>
          </p:nvPr>
        </p:nvSpPr>
        <p:spPr>
          <a:xfrm>
            <a:off x="588350" y="1086005"/>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Here, we found that there are 208 countries out of which Saudi Arabia has been contributing since 1890.</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ctrTitle"/>
          </p:nvPr>
        </p:nvSpPr>
        <p:spPr>
          <a:xfrm>
            <a:off x="390525" y="26302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Data Analysis using conditional filtering when Year is 2014.</a:t>
            </a:r>
            <a:endParaRPr/>
          </a:p>
        </p:txBody>
      </p:sp>
      <p:pic>
        <p:nvPicPr>
          <p:cNvPr id="100" name="Google Shape;100;p18"/>
          <p:cNvPicPr preferRelativeResize="0"/>
          <p:nvPr/>
        </p:nvPicPr>
        <p:blipFill rotWithShape="1">
          <a:blip r:embed="rId3">
            <a:alphaModFix/>
          </a:blip>
          <a:srcRect b="9829" l="0" r="0" t="16980"/>
          <a:stretch/>
        </p:blipFill>
        <p:spPr>
          <a:xfrm>
            <a:off x="1415125" y="1953350"/>
            <a:ext cx="6313751" cy="2598150"/>
          </a:xfrm>
          <a:prstGeom prst="rect">
            <a:avLst/>
          </a:prstGeom>
          <a:noFill/>
          <a:ln>
            <a:noFill/>
          </a:ln>
        </p:spPr>
      </p:pic>
      <p:sp>
        <p:nvSpPr>
          <p:cNvPr id="101" name="Google Shape;101;p18"/>
          <p:cNvSpPr txBox="1"/>
          <p:nvPr>
            <p:ph idx="1" type="subTitle"/>
          </p:nvPr>
        </p:nvSpPr>
        <p:spPr>
          <a:xfrm>
            <a:off x="535600" y="11966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35"/>
              <a:buNone/>
            </a:pPr>
            <a:r>
              <a:rPr lang="en" sz="1829"/>
              <a:t>Here, we filter 2014 data to find out that there’s 200+ countries actively </a:t>
            </a:r>
            <a:r>
              <a:rPr lang="en" sz="1829"/>
              <a:t>contributing</a:t>
            </a:r>
            <a:r>
              <a:rPr lang="en" sz="1829"/>
              <a:t> to CO2.</a:t>
            </a:r>
            <a:endParaRPr sz="18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ctrTitle"/>
          </p:nvPr>
        </p:nvSpPr>
        <p:spPr>
          <a:xfrm>
            <a:off x="460950" y="22860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Data Analysis by grouping the data on the basis of Country.</a:t>
            </a:r>
            <a:endParaRPr/>
          </a:p>
        </p:txBody>
      </p:sp>
      <p:pic>
        <p:nvPicPr>
          <p:cNvPr id="107" name="Google Shape;107;p19"/>
          <p:cNvPicPr preferRelativeResize="0"/>
          <p:nvPr/>
        </p:nvPicPr>
        <p:blipFill rotWithShape="1">
          <a:blip r:embed="rId3">
            <a:alphaModFix/>
          </a:blip>
          <a:srcRect b="19110" l="0" r="0" t="17357"/>
          <a:stretch/>
        </p:blipFill>
        <p:spPr>
          <a:xfrm>
            <a:off x="1415125" y="2230300"/>
            <a:ext cx="6313751" cy="2255224"/>
          </a:xfrm>
          <a:prstGeom prst="rect">
            <a:avLst/>
          </a:prstGeom>
          <a:noFill/>
          <a:ln>
            <a:noFill/>
          </a:ln>
        </p:spPr>
      </p:pic>
      <p:sp>
        <p:nvSpPr>
          <p:cNvPr id="108" name="Google Shape;108;p19"/>
          <p:cNvSpPr txBox="1"/>
          <p:nvPr>
            <p:ph idx="1" type="subTitle"/>
          </p:nvPr>
        </p:nvSpPr>
        <p:spPr>
          <a:xfrm>
            <a:off x="460950" y="1329605"/>
            <a:ext cx="8222100" cy="432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From 1890, till 2014, here’s data of total amount of CO2 every country contributed.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ctrTitle"/>
          </p:nvPr>
        </p:nvSpPr>
        <p:spPr>
          <a:xfrm>
            <a:off x="460950" y="15752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Data Analysis using sorting the data in ascending/descending order.</a:t>
            </a:r>
            <a:endParaRPr/>
          </a:p>
        </p:txBody>
      </p:sp>
      <p:pic>
        <p:nvPicPr>
          <p:cNvPr id="114" name="Google Shape;114;p20"/>
          <p:cNvPicPr preferRelativeResize="0"/>
          <p:nvPr/>
        </p:nvPicPr>
        <p:blipFill rotWithShape="1">
          <a:blip r:embed="rId3">
            <a:alphaModFix/>
          </a:blip>
          <a:srcRect b="0" l="0" r="0" t="17729"/>
          <a:stretch/>
        </p:blipFill>
        <p:spPr>
          <a:xfrm>
            <a:off x="1415125" y="1896225"/>
            <a:ext cx="6313751" cy="2920500"/>
          </a:xfrm>
          <a:prstGeom prst="rect">
            <a:avLst/>
          </a:prstGeom>
          <a:noFill/>
          <a:ln>
            <a:noFill/>
          </a:ln>
        </p:spPr>
      </p:pic>
      <p:sp>
        <p:nvSpPr>
          <p:cNvPr id="115" name="Google Shape;115;p20"/>
          <p:cNvSpPr txBox="1"/>
          <p:nvPr>
            <p:ph idx="1" type="subTitle"/>
          </p:nvPr>
        </p:nvSpPr>
        <p:spPr>
          <a:xfrm>
            <a:off x="460950" y="10823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we sort the data in Ascending order on the basis of year.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ctrTitle"/>
          </p:nvPr>
        </p:nvSpPr>
        <p:spPr>
          <a:xfrm>
            <a:off x="390525" y="51362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100">
                <a:solidFill>
                  <a:srgbClr val="1A1A1A"/>
                </a:solidFill>
                <a:latin typeface="Raleway"/>
                <a:ea typeface="Raleway"/>
                <a:cs typeface="Raleway"/>
                <a:sym typeface="Raleway"/>
              </a:rPr>
              <a:t>Data Analysis after sorting the data on the basis of Total, filtering only Saudi</a:t>
            </a:r>
            <a:endParaRPr b="1" sz="3100">
              <a:solidFill>
                <a:srgbClr val="1A1A1A"/>
              </a:solidFill>
              <a:latin typeface="Raleway"/>
              <a:ea typeface="Raleway"/>
              <a:cs typeface="Raleway"/>
              <a:sym typeface="Raleway"/>
            </a:endParaRPr>
          </a:p>
          <a:p>
            <a:pPr indent="0" lvl="0" marL="0" rtl="0" algn="ctr">
              <a:spcBef>
                <a:spcPts val="0"/>
              </a:spcBef>
              <a:spcAft>
                <a:spcPts val="0"/>
              </a:spcAft>
              <a:buNone/>
            </a:pPr>
            <a:r>
              <a:rPr b="1" lang="en" sz="3100">
                <a:solidFill>
                  <a:srgbClr val="1A1A1A"/>
                </a:solidFill>
                <a:latin typeface="Raleway"/>
                <a:ea typeface="Raleway"/>
                <a:cs typeface="Raleway"/>
                <a:sym typeface="Raleway"/>
              </a:rPr>
              <a:t>Arabia and group by on their Year.</a:t>
            </a:r>
            <a:endParaRPr b="1" sz="3100">
              <a:solidFill>
                <a:srgbClr val="1A1A1A"/>
              </a:solidFill>
              <a:latin typeface="Raleway"/>
              <a:ea typeface="Raleway"/>
              <a:cs typeface="Raleway"/>
              <a:sym typeface="Raleway"/>
            </a:endParaRPr>
          </a:p>
        </p:txBody>
      </p:sp>
      <p:pic>
        <p:nvPicPr>
          <p:cNvPr id="121" name="Google Shape;121;p21"/>
          <p:cNvPicPr preferRelativeResize="0"/>
          <p:nvPr/>
        </p:nvPicPr>
        <p:blipFill rotWithShape="1">
          <a:blip r:embed="rId3">
            <a:alphaModFix/>
          </a:blip>
          <a:srcRect b="24677" l="0" r="0" t="17488"/>
          <a:stretch/>
        </p:blipFill>
        <p:spPr>
          <a:xfrm>
            <a:off x="1793725" y="2772525"/>
            <a:ext cx="5556550" cy="1806801"/>
          </a:xfrm>
          <a:prstGeom prst="rect">
            <a:avLst/>
          </a:prstGeom>
          <a:noFill/>
          <a:ln>
            <a:noFill/>
          </a:ln>
        </p:spPr>
      </p:pic>
      <p:sp>
        <p:nvSpPr>
          <p:cNvPr id="122" name="Google Shape;122;p21"/>
          <p:cNvSpPr txBox="1"/>
          <p:nvPr>
            <p:ph idx="1" type="subTitle"/>
          </p:nvPr>
        </p:nvSpPr>
        <p:spPr>
          <a:xfrm>
            <a:off x="390525" y="1588617"/>
            <a:ext cx="8222100" cy="10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first we sort the data according total amount contributed in Ascending order, then filtered it on the basis of Country = Saudi Arabia, and finally group by them on the basis of year.</a:t>
            </a:r>
            <a:endParaRPr/>
          </a:p>
          <a:p>
            <a:pPr indent="0" lvl="0" marL="0" rtl="0" algn="l">
              <a:spcBef>
                <a:spcPts val="0"/>
              </a:spcBef>
              <a:spcAft>
                <a:spcPts val="0"/>
              </a:spcAft>
              <a:buSzPts val="440"/>
              <a:buNone/>
            </a:pPr>
            <a:r>
              <a:t/>
            </a:r>
            <a:endParaRPr sz="17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