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media/image6.png" ContentType="image/png"/>
  <Override PartName="/ppt/media/image2.png" ContentType="image/png"/>
  <Override PartName="/ppt/media/image7.png" ContentType="image/png"/>
  <Override PartName="/ppt/media/image1.png" ContentType="image/png"/>
  <Override PartName="/ppt/media/image3.png" ContentType="image/png"/>
  <Override PartName="/ppt/media/image4.png" ContentType="image/png"/>
  <Override PartName="/ppt/media/image5.png" ContentType="image/png"/>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0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12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12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12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50"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5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56"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63"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16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66"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16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169"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17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17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19280" cy="899280"/>
          </a:xfrm>
          <a:prstGeom prst="rect">
            <a:avLst/>
          </a:prstGeom>
          <a:solidFill>
            <a:srgbClr val="c9211e"/>
          </a:solidFill>
          <a:ln w="18000">
            <a:noFill/>
          </a:ln>
        </p:spPr>
        <p:style>
          <a:lnRef idx="0"/>
          <a:fillRef idx="0"/>
          <a:effectRef idx="0"/>
          <a:fontRef idx="minor"/>
        </p:style>
      </p:sp>
      <p:sp>
        <p:nvSpPr>
          <p:cNvPr id="1" name="CustomShape 2"/>
          <p:cNvSpPr/>
          <p:nvPr/>
        </p:nvSpPr>
        <p:spPr>
          <a:xfrm>
            <a:off x="7560000" y="5130000"/>
            <a:ext cx="2519280" cy="404280"/>
          </a:xfrm>
          <a:prstGeom prst="rect">
            <a:avLst/>
          </a:prstGeom>
          <a:solidFill>
            <a:srgbClr val="c9211e"/>
          </a:solidFill>
          <a:ln w="18000">
            <a:noFill/>
          </a:ln>
        </p:spPr>
        <p:style>
          <a:lnRef idx="0"/>
          <a:fillRef idx="0"/>
          <a:effectRef idx="0"/>
          <a:fontRef idx="minor"/>
        </p:style>
      </p:sp>
      <p:sp>
        <p:nvSpPr>
          <p:cNvPr id="2" name="CustomShape 3"/>
          <p:cNvSpPr/>
          <p:nvPr/>
        </p:nvSpPr>
        <p:spPr>
          <a:xfrm>
            <a:off x="900000" y="5130000"/>
            <a:ext cx="6479280" cy="404280"/>
          </a:xfrm>
          <a:prstGeom prst="rect">
            <a:avLst/>
          </a:prstGeom>
          <a:solidFill>
            <a:srgbClr val="b2b2b2"/>
          </a:solidFill>
          <a:ln w="0">
            <a:solidFill>
              <a:srgbClr val="808080"/>
            </a:solidFill>
          </a:ln>
        </p:spPr>
        <p:style>
          <a:lnRef idx="0"/>
          <a:fillRef idx="0"/>
          <a:effectRef idx="0"/>
          <a:fontRef idx="minor"/>
        </p:style>
      </p:sp>
      <p:sp>
        <p:nvSpPr>
          <p:cNvPr id="3" name="CustomShape 4"/>
          <p:cNvSpPr/>
          <p:nvPr/>
        </p:nvSpPr>
        <p:spPr>
          <a:xfrm>
            <a:off x="180000" y="5130000"/>
            <a:ext cx="539280" cy="404280"/>
          </a:xfrm>
          <a:prstGeom prst="rect">
            <a:avLst/>
          </a:prstGeom>
          <a:noFill/>
          <a:ln w="72000">
            <a:noFill/>
          </a:ln>
        </p:spPr>
        <p:style>
          <a:lnRef idx="0"/>
          <a:fillRef idx="0"/>
          <a:effectRef idx="0"/>
          <a:fontRef idx="minor"/>
        </p:style>
      </p:sp>
      <p:sp>
        <p:nvSpPr>
          <p:cNvPr id="4" name="CustomShape 5"/>
          <p:cNvSpPr/>
          <p:nvPr/>
        </p:nvSpPr>
        <p:spPr>
          <a:xfrm>
            <a:off x="180000" y="5130000"/>
            <a:ext cx="539280" cy="404280"/>
          </a:xfrm>
          <a:prstGeom prst="rect">
            <a:avLst/>
          </a:prstGeom>
          <a:solidFill>
            <a:srgbClr val="c9211e"/>
          </a:solidFill>
          <a:ln w="18000">
            <a:noFill/>
          </a:ln>
        </p:spPr>
        <p:style>
          <a:lnRef idx="0"/>
          <a:fillRef idx="0"/>
          <a:effectRef idx="0"/>
          <a:fontRef idx="minor"/>
        </p:style>
      </p:sp>
      <p:sp>
        <p:nvSpPr>
          <p:cNvPr id="5" name="PlaceHolder 6"/>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7"/>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180000"/>
            <a:ext cx="9719280" cy="899280"/>
          </a:xfrm>
          <a:prstGeom prst="rect">
            <a:avLst/>
          </a:prstGeom>
          <a:solidFill>
            <a:srgbClr val="c9211e"/>
          </a:solidFill>
          <a:ln w="18000">
            <a:noFill/>
          </a:ln>
        </p:spPr>
        <p:style>
          <a:lnRef idx="0"/>
          <a:fillRef idx="0"/>
          <a:effectRef idx="0"/>
          <a:fontRef idx="minor"/>
        </p:style>
      </p:sp>
      <p:sp>
        <p:nvSpPr>
          <p:cNvPr id="44" name="CustomShape 2"/>
          <p:cNvSpPr/>
          <p:nvPr/>
        </p:nvSpPr>
        <p:spPr>
          <a:xfrm>
            <a:off x="7560000" y="5130000"/>
            <a:ext cx="2519280" cy="404280"/>
          </a:xfrm>
          <a:prstGeom prst="rect">
            <a:avLst/>
          </a:prstGeom>
          <a:solidFill>
            <a:srgbClr val="c9211e"/>
          </a:solidFill>
          <a:ln w="18000">
            <a:noFill/>
          </a:ln>
        </p:spPr>
        <p:style>
          <a:lnRef idx="0"/>
          <a:fillRef idx="0"/>
          <a:effectRef idx="0"/>
          <a:fontRef idx="minor"/>
        </p:style>
      </p:sp>
      <p:sp>
        <p:nvSpPr>
          <p:cNvPr id="45" name="CustomShape 3"/>
          <p:cNvSpPr/>
          <p:nvPr/>
        </p:nvSpPr>
        <p:spPr>
          <a:xfrm>
            <a:off x="900000" y="5130000"/>
            <a:ext cx="6479280" cy="404280"/>
          </a:xfrm>
          <a:prstGeom prst="rect">
            <a:avLst/>
          </a:prstGeom>
          <a:solidFill>
            <a:srgbClr val="b2b2b2"/>
          </a:solidFill>
          <a:ln w="0">
            <a:solidFill>
              <a:srgbClr val="808080"/>
            </a:solidFill>
          </a:ln>
        </p:spPr>
        <p:style>
          <a:lnRef idx="0"/>
          <a:fillRef idx="0"/>
          <a:effectRef idx="0"/>
          <a:fontRef idx="minor"/>
        </p:style>
      </p:sp>
      <p:sp>
        <p:nvSpPr>
          <p:cNvPr id="46" name="CustomShape 4"/>
          <p:cNvSpPr/>
          <p:nvPr/>
        </p:nvSpPr>
        <p:spPr>
          <a:xfrm>
            <a:off x="180000" y="5130000"/>
            <a:ext cx="539280" cy="404280"/>
          </a:xfrm>
          <a:prstGeom prst="rect">
            <a:avLst/>
          </a:prstGeom>
          <a:noFill/>
          <a:ln w="72000">
            <a:noFill/>
          </a:ln>
        </p:spPr>
        <p:style>
          <a:lnRef idx="0"/>
          <a:fillRef idx="0"/>
          <a:effectRef idx="0"/>
          <a:fontRef idx="minor"/>
        </p:style>
      </p:sp>
      <p:sp>
        <p:nvSpPr>
          <p:cNvPr id="47" name="CustomShape 5"/>
          <p:cNvSpPr/>
          <p:nvPr/>
        </p:nvSpPr>
        <p:spPr>
          <a:xfrm>
            <a:off x="180000" y="5130000"/>
            <a:ext cx="539280" cy="404280"/>
          </a:xfrm>
          <a:prstGeom prst="rect">
            <a:avLst/>
          </a:prstGeom>
          <a:solidFill>
            <a:srgbClr val="c9211e"/>
          </a:solidFill>
          <a:ln w="18000">
            <a:noFill/>
          </a:ln>
        </p:spPr>
        <p:style>
          <a:lnRef idx="0"/>
          <a:fillRef idx="0"/>
          <a:effectRef idx="0"/>
          <a:fontRef idx="minor"/>
        </p:style>
      </p:sp>
      <p:sp>
        <p:nvSpPr>
          <p:cNvPr id="48" name="PlaceHolder 6"/>
          <p:cNvSpPr>
            <a:spLocks noGrp="1"/>
          </p:cNvSpPr>
          <p:nvPr>
            <p:ph type="title"/>
          </p:nvPr>
        </p:nvSpPr>
        <p:spPr>
          <a:xfrm>
            <a:off x="360000" y="270000"/>
            <a:ext cx="9359280" cy="71928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49" name="PlaceHolder 7"/>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180000"/>
            <a:ext cx="9719280" cy="899280"/>
          </a:xfrm>
          <a:prstGeom prst="rect">
            <a:avLst/>
          </a:prstGeom>
          <a:solidFill>
            <a:srgbClr val="c9211e"/>
          </a:solidFill>
          <a:ln w="18000">
            <a:noFill/>
          </a:ln>
        </p:spPr>
        <p:style>
          <a:lnRef idx="0"/>
          <a:fillRef idx="0"/>
          <a:effectRef idx="0"/>
          <a:fontRef idx="minor"/>
        </p:style>
      </p:sp>
      <p:sp>
        <p:nvSpPr>
          <p:cNvPr id="87" name="CustomShape 2"/>
          <p:cNvSpPr/>
          <p:nvPr/>
        </p:nvSpPr>
        <p:spPr>
          <a:xfrm>
            <a:off x="7560000" y="5130000"/>
            <a:ext cx="2519280" cy="404280"/>
          </a:xfrm>
          <a:prstGeom prst="rect">
            <a:avLst/>
          </a:prstGeom>
          <a:solidFill>
            <a:srgbClr val="c9211e"/>
          </a:solidFill>
          <a:ln w="18000">
            <a:noFill/>
          </a:ln>
        </p:spPr>
        <p:style>
          <a:lnRef idx="0"/>
          <a:fillRef idx="0"/>
          <a:effectRef idx="0"/>
          <a:fontRef idx="minor"/>
        </p:style>
      </p:sp>
      <p:sp>
        <p:nvSpPr>
          <p:cNvPr id="88" name="CustomShape 3"/>
          <p:cNvSpPr/>
          <p:nvPr/>
        </p:nvSpPr>
        <p:spPr>
          <a:xfrm>
            <a:off x="900000" y="5130000"/>
            <a:ext cx="6479280" cy="404280"/>
          </a:xfrm>
          <a:prstGeom prst="rect">
            <a:avLst/>
          </a:prstGeom>
          <a:solidFill>
            <a:srgbClr val="b2b2b2"/>
          </a:solidFill>
          <a:ln w="0">
            <a:solidFill>
              <a:srgbClr val="808080"/>
            </a:solidFill>
          </a:ln>
        </p:spPr>
        <p:style>
          <a:lnRef idx="0"/>
          <a:fillRef idx="0"/>
          <a:effectRef idx="0"/>
          <a:fontRef idx="minor"/>
        </p:style>
      </p:sp>
      <p:sp>
        <p:nvSpPr>
          <p:cNvPr id="89" name="CustomShape 4"/>
          <p:cNvSpPr/>
          <p:nvPr/>
        </p:nvSpPr>
        <p:spPr>
          <a:xfrm>
            <a:off x="180000" y="5130000"/>
            <a:ext cx="539280" cy="404280"/>
          </a:xfrm>
          <a:prstGeom prst="rect">
            <a:avLst/>
          </a:prstGeom>
          <a:noFill/>
          <a:ln w="72000">
            <a:noFill/>
          </a:ln>
        </p:spPr>
        <p:style>
          <a:lnRef idx="0"/>
          <a:fillRef idx="0"/>
          <a:effectRef idx="0"/>
          <a:fontRef idx="minor"/>
        </p:style>
      </p:sp>
      <p:sp>
        <p:nvSpPr>
          <p:cNvPr id="90" name="CustomShape 5"/>
          <p:cNvSpPr/>
          <p:nvPr/>
        </p:nvSpPr>
        <p:spPr>
          <a:xfrm>
            <a:off x="180000" y="5130000"/>
            <a:ext cx="539280" cy="404280"/>
          </a:xfrm>
          <a:prstGeom prst="rect">
            <a:avLst/>
          </a:prstGeom>
          <a:solidFill>
            <a:srgbClr val="c9211e"/>
          </a:solidFill>
          <a:ln w="18000">
            <a:noFill/>
          </a:ln>
        </p:spPr>
        <p:style>
          <a:lnRef idx="0"/>
          <a:fillRef idx="0"/>
          <a:effectRef idx="0"/>
          <a:fontRef idx="minor"/>
        </p:style>
      </p:sp>
      <p:sp>
        <p:nvSpPr>
          <p:cNvPr id="91" name="PlaceHolder 6"/>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2" name="PlaceHolder 7"/>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0" y="180000"/>
            <a:ext cx="9719280" cy="899280"/>
          </a:xfrm>
          <a:prstGeom prst="rect">
            <a:avLst/>
          </a:prstGeom>
          <a:solidFill>
            <a:srgbClr val="c9211e"/>
          </a:solidFill>
          <a:ln w="18000">
            <a:noFill/>
          </a:ln>
        </p:spPr>
        <p:style>
          <a:lnRef idx="0"/>
          <a:fillRef idx="0"/>
          <a:effectRef idx="0"/>
          <a:fontRef idx="minor"/>
        </p:style>
      </p:sp>
      <p:sp>
        <p:nvSpPr>
          <p:cNvPr id="130" name="CustomShape 2"/>
          <p:cNvSpPr/>
          <p:nvPr/>
        </p:nvSpPr>
        <p:spPr>
          <a:xfrm>
            <a:off x="7560000" y="5130000"/>
            <a:ext cx="2519280" cy="404280"/>
          </a:xfrm>
          <a:prstGeom prst="rect">
            <a:avLst/>
          </a:prstGeom>
          <a:solidFill>
            <a:srgbClr val="c9211e"/>
          </a:solidFill>
          <a:ln w="18000">
            <a:noFill/>
          </a:ln>
        </p:spPr>
        <p:style>
          <a:lnRef idx="0"/>
          <a:fillRef idx="0"/>
          <a:effectRef idx="0"/>
          <a:fontRef idx="minor"/>
        </p:style>
      </p:sp>
      <p:sp>
        <p:nvSpPr>
          <p:cNvPr id="131" name="CustomShape 3"/>
          <p:cNvSpPr/>
          <p:nvPr/>
        </p:nvSpPr>
        <p:spPr>
          <a:xfrm>
            <a:off x="900000" y="5130000"/>
            <a:ext cx="6479280" cy="404280"/>
          </a:xfrm>
          <a:prstGeom prst="rect">
            <a:avLst/>
          </a:prstGeom>
          <a:solidFill>
            <a:srgbClr val="b2b2b2"/>
          </a:solidFill>
          <a:ln w="0">
            <a:solidFill>
              <a:srgbClr val="808080"/>
            </a:solidFill>
          </a:ln>
        </p:spPr>
        <p:style>
          <a:lnRef idx="0"/>
          <a:fillRef idx="0"/>
          <a:effectRef idx="0"/>
          <a:fontRef idx="minor"/>
        </p:style>
      </p:sp>
      <p:sp>
        <p:nvSpPr>
          <p:cNvPr id="132" name="CustomShape 4"/>
          <p:cNvSpPr/>
          <p:nvPr/>
        </p:nvSpPr>
        <p:spPr>
          <a:xfrm>
            <a:off x="180000" y="5130000"/>
            <a:ext cx="539280" cy="404280"/>
          </a:xfrm>
          <a:prstGeom prst="rect">
            <a:avLst/>
          </a:prstGeom>
          <a:noFill/>
          <a:ln w="72000">
            <a:noFill/>
          </a:ln>
        </p:spPr>
        <p:style>
          <a:lnRef idx="0"/>
          <a:fillRef idx="0"/>
          <a:effectRef idx="0"/>
          <a:fontRef idx="minor"/>
        </p:style>
      </p:sp>
      <p:sp>
        <p:nvSpPr>
          <p:cNvPr id="133" name="CustomShape 5"/>
          <p:cNvSpPr/>
          <p:nvPr/>
        </p:nvSpPr>
        <p:spPr>
          <a:xfrm>
            <a:off x="180000" y="5130000"/>
            <a:ext cx="539280" cy="404280"/>
          </a:xfrm>
          <a:prstGeom prst="rect">
            <a:avLst/>
          </a:prstGeom>
          <a:solidFill>
            <a:srgbClr val="c9211e"/>
          </a:solidFill>
          <a:ln w="18000">
            <a:noFill/>
          </a:ln>
        </p:spPr>
        <p:style>
          <a:lnRef idx="0"/>
          <a:fillRef idx="0"/>
          <a:effectRef idx="0"/>
          <a:fontRef idx="minor"/>
        </p:style>
      </p:sp>
      <p:sp>
        <p:nvSpPr>
          <p:cNvPr id="134" name="PlaceHolder 6"/>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35" name="PlaceHolder 7"/>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hyperlink" Target="https://www.thebalancecareers.com/hourly-vs-salary-employees-2063373" TargetMode="External"/><Relationship Id="rId2" Type="http://schemas.openxmlformats.org/officeDocument/2006/relationships/hyperlink" Target="https://data.europa.eu/euodp/en/data"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60000" y="270000"/>
            <a:ext cx="9359280" cy="719280"/>
          </a:xfrm>
          <a:prstGeom prst="rect">
            <a:avLst/>
          </a:prstGeom>
          <a:noFill/>
          <a:ln w="0">
            <a:noFill/>
          </a:ln>
        </p:spPr>
        <p:style>
          <a:lnRef idx="0"/>
          <a:fillRef idx="0"/>
          <a:effectRef idx="0"/>
          <a:fontRef idx="minor"/>
        </p:style>
      </p:sp>
      <p:sp>
        <p:nvSpPr>
          <p:cNvPr id="173" name="CustomShape 2"/>
          <p:cNvSpPr/>
          <p:nvPr/>
        </p:nvSpPr>
        <p:spPr>
          <a:xfrm>
            <a:off x="360000" y="1350000"/>
            <a:ext cx="9179280" cy="350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IN" sz="2400" spc="-1" strike="noStrike">
                <a:solidFill>
                  <a:srgbClr val="ffffff"/>
                </a:solidFill>
                <a:latin typeface="Times New Roman"/>
                <a:ea typeface="DejaVu Sans"/>
              </a:rPr>
              <a:t>Country with Maximum hourly wages.</a:t>
            </a:r>
            <a:endParaRPr b="0" lang="en-IN" sz="2400" spc="-1" strike="noStrike">
              <a:latin typeface="arial"/>
            </a:endParaRPr>
          </a:p>
        </p:txBody>
      </p:sp>
      <p:sp>
        <p:nvSpPr>
          <p:cNvPr id="198" name="CustomShape 2"/>
          <p:cNvSpPr/>
          <p:nvPr/>
        </p:nvSpPr>
        <p:spPr>
          <a:xfrm>
            <a:off x="380880" y="2106360"/>
            <a:ext cx="4478760" cy="167328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0" lang="en-IN" sz="1800" spc="-1" strike="noStrike">
                <a:solidFill>
                  <a:srgbClr val="1c1c1c"/>
                </a:solidFill>
                <a:latin typeface="Noto Sans SemiBold"/>
                <a:ea typeface="DejaVu Sans"/>
              </a:rPr>
              <a:t>Country IS pays their hourly waged workers the most, with a quiet much more than what HU pays. </a:t>
            </a:r>
            <a:endParaRPr b="0" lang="en-IN" sz="1800" spc="-1" strike="noStrike">
              <a:latin typeface="arial"/>
            </a:endParaRPr>
          </a:p>
        </p:txBody>
      </p:sp>
      <p:pic>
        <p:nvPicPr>
          <p:cNvPr id="199" name="" descr=""/>
          <p:cNvPicPr/>
          <p:nvPr/>
        </p:nvPicPr>
        <p:blipFill>
          <a:blip r:embed="rId1"/>
          <a:stretch/>
        </p:blipFill>
        <p:spPr>
          <a:xfrm>
            <a:off x="5577120" y="1620000"/>
            <a:ext cx="4142520" cy="2618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IN" sz="2400" spc="-1" strike="noStrike">
                <a:solidFill>
                  <a:srgbClr val="ffffff"/>
                </a:solidFill>
                <a:latin typeface="Noto Sans Black"/>
                <a:ea typeface="DejaVu Sans"/>
              </a:rPr>
              <a:t>Conclusion</a:t>
            </a:r>
            <a:endParaRPr b="0" lang="en-IN" sz="2400" spc="-1" strike="noStrike">
              <a:latin typeface="arial"/>
            </a:endParaRPr>
          </a:p>
        </p:txBody>
      </p:sp>
      <p:sp>
        <p:nvSpPr>
          <p:cNvPr id="201" name="CustomShape 2"/>
          <p:cNvSpPr/>
          <p:nvPr/>
        </p:nvSpPr>
        <p:spPr>
          <a:xfrm>
            <a:off x="360000" y="1890720"/>
            <a:ext cx="4478760" cy="2069280"/>
          </a:xfrm>
          <a:prstGeom prst="rect">
            <a:avLst/>
          </a:prstGeom>
          <a:noFill/>
          <a:ln w="0">
            <a:noFill/>
          </a:ln>
        </p:spPr>
        <p:style>
          <a:lnRef idx="0"/>
          <a:fillRef idx="0"/>
          <a:effectRef idx="0"/>
          <a:fontRef idx="minor"/>
        </p:style>
        <p:txBody>
          <a:bodyPr lIns="0" rIns="0" tIns="0" bIns="0">
            <a:normAutofit/>
          </a:bodyPr>
          <a:p>
            <a:pPr algn="just">
              <a:lnSpc>
                <a:spcPct val="100000"/>
              </a:lnSpc>
            </a:pPr>
            <a:r>
              <a:rPr b="0" lang="en-IN" sz="1950" spc="-1" strike="noStrike">
                <a:solidFill>
                  <a:srgbClr val="1c1c1c"/>
                </a:solidFill>
                <a:latin typeface="Times New Roman"/>
                <a:ea typeface="Noto Sans CJK SC"/>
              </a:rPr>
              <a:t>In Europe, every country has similar hourly wages for each gender. Hourly wages of male is way more than female and transgenders. Also, Argentina has maximum hourly wages, and IS has the maximum average wage.</a:t>
            </a:r>
            <a:endParaRPr b="0" lang="en-IN" sz="1950" spc="-1" strike="noStrike">
              <a:latin typeface="arial"/>
            </a:endParaRPr>
          </a:p>
        </p:txBody>
      </p:sp>
      <p:sp>
        <p:nvSpPr>
          <p:cNvPr id="202" name="CustomShape 3"/>
          <p:cNvSpPr/>
          <p:nvPr/>
        </p:nvSpPr>
        <p:spPr>
          <a:xfrm>
            <a:off x="5063760" y="1350000"/>
            <a:ext cx="4478760" cy="1673280"/>
          </a:xfrm>
          <a:prstGeom prst="rect">
            <a:avLst/>
          </a:prstGeom>
          <a:noFill/>
          <a:ln w="0">
            <a:noFill/>
          </a:ln>
        </p:spPr>
        <p:style>
          <a:lnRef idx="0"/>
          <a:fillRef idx="0"/>
          <a:effectRef idx="0"/>
          <a:fontRef idx="minor"/>
        </p:style>
        <p:txBody>
          <a:bodyPr lIns="0" rIns="0" tIns="0" bIns="0">
            <a:normAutofit/>
          </a:bodyPr>
          <a:p>
            <a:pPr algn="just">
              <a:lnSpc>
                <a:spcPct val="100000"/>
              </a:lnSpc>
              <a:spcAft>
                <a:spcPts val="853"/>
              </a:spcAft>
            </a:pPr>
            <a:r>
              <a:rPr b="1" lang="en-IN" sz="1950" spc="-1" strike="noStrike">
                <a:solidFill>
                  <a:srgbClr val="1c1c1c"/>
                </a:solidFill>
                <a:latin typeface="Times New Roman"/>
                <a:ea typeface="DejaVu Sans"/>
              </a:rPr>
              <a:t>PROS:</a:t>
            </a:r>
            <a:endParaRPr b="0" lang="en-IN" sz="1950" spc="-1" strike="noStrike">
              <a:latin typeface="arial"/>
            </a:endParaRPr>
          </a:p>
          <a:p>
            <a:pPr algn="just">
              <a:lnSpc>
                <a:spcPct val="100000"/>
              </a:lnSpc>
            </a:pPr>
            <a:r>
              <a:rPr b="0" lang="en-IN" sz="1600" spc="-1" strike="noStrike">
                <a:solidFill>
                  <a:srgbClr val="1c1c1c"/>
                </a:solidFill>
                <a:latin typeface="Times new roman"/>
                <a:ea typeface="Arial"/>
              </a:rPr>
              <a:t>Helps completing small works with less pay.</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1c1c1c"/>
                </a:solidFill>
                <a:latin typeface="Times new roman"/>
                <a:ea typeface="Arial"/>
              </a:rPr>
              <a:t>People can earn more as part time.</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1c1c1c"/>
                </a:solidFill>
                <a:latin typeface="Times New Roman"/>
                <a:ea typeface="Arial"/>
              </a:rPr>
              <a:t>Resolve financial issues.</a:t>
            </a:r>
            <a:endParaRPr b="0" lang="en-IN" sz="1600" spc="-1" strike="noStrike">
              <a:latin typeface="arial"/>
            </a:endParaRPr>
          </a:p>
        </p:txBody>
      </p:sp>
      <p:sp>
        <p:nvSpPr>
          <p:cNvPr id="203" name="CustomShape 4"/>
          <p:cNvSpPr/>
          <p:nvPr/>
        </p:nvSpPr>
        <p:spPr>
          <a:xfrm>
            <a:off x="5063760" y="3183480"/>
            <a:ext cx="4478760" cy="167328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1" lang="en-IN" sz="1950" spc="-1" strike="noStrike">
                <a:solidFill>
                  <a:srgbClr val="1c1c1c"/>
                </a:solidFill>
                <a:latin typeface="Noto Sans SemiBold"/>
                <a:ea typeface="DejaVu Sans"/>
              </a:rPr>
              <a:t>Cons:</a:t>
            </a:r>
            <a:endParaRPr b="0" lang="en-IN" sz="1950" spc="-1" strike="noStrike">
              <a:latin typeface="arial"/>
            </a:endParaRPr>
          </a:p>
          <a:p>
            <a:pPr marL="216000" indent="-215280">
              <a:lnSpc>
                <a:spcPct val="100000"/>
              </a:lnSpc>
              <a:spcAft>
                <a:spcPts val="853"/>
              </a:spcAft>
              <a:buClr>
                <a:srgbClr val="000000"/>
              </a:buClr>
              <a:buSzPct val="45000"/>
              <a:buFont typeface="Wingdings" charset="2"/>
              <a:buChar char=""/>
            </a:pPr>
            <a:r>
              <a:rPr b="0" lang="en-IN" sz="1600" spc="-1" strike="noStrike">
                <a:solidFill>
                  <a:srgbClr val="1c1c1c"/>
                </a:solidFill>
                <a:latin typeface="Times New Roman"/>
                <a:ea typeface="DejaVu Sans"/>
              </a:rPr>
              <a:t>Hardworking.</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IN" sz="2400" spc="-1" strike="noStrike">
                <a:solidFill>
                  <a:srgbClr val="ffffff"/>
                </a:solidFill>
                <a:latin typeface="Noto Sans Black"/>
                <a:ea typeface="DejaVu Sans"/>
              </a:rPr>
              <a:t>References</a:t>
            </a:r>
            <a:endParaRPr b="0" lang="en-IN" sz="2400" spc="-1" strike="noStrike">
              <a:latin typeface="arial"/>
            </a:endParaRPr>
          </a:p>
        </p:txBody>
      </p:sp>
      <p:sp>
        <p:nvSpPr>
          <p:cNvPr id="205" name="CustomShape 2"/>
          <p:cNvSpPr/>
          <p:nvPr/>
        </p:nvSpPr>
        <p:spPr>
          <a:xfrm>
            <a:off x="360000" y="1350000"/>
            <a:ext cx="9179280" cy="3509280"/>
          </a:xfrm>
          <a:prstGeom prst="rect">
            <a:avLst/>
          </a:prstGeom>
          <a:noFill/>
          <a:ln w="0">
            <a:noFill/>
          </a:ln>
        </p:spPr>
        <p:style>
          <a:lnRef idx="0"/>
          <a:fillRef idx="0"/>
          <a:effectRef idx="0"/>
          <a:fontRef idx="minor"/>
        </p:style>
        <p:txBody>
          <a:bodyPr lIns="0" rIns="0" tIns="0" bIns="0">
            <a:normAutofit/>
          </a:bodyPr>
          <a:p>
            <a:pPr algn="just">
              <a:lnSpc>
                <a:spcPct val="100000"/>
              </a:lnSpc>
            </a:pPr>
            <a:r>
              <a:rPr b="0" lang="en-IN" sz="2400" spc="-1" strike="noStrike" u="sng">
                <a:solidFill>
                  <a:srgbClr val="0000ff"/>
                </a:solidFill>
                <a:uFillTx/>
                <a:latin typeface="Tinos"/>
                <a:ea typeface="Arial"/>
                <a:hlinkClick r:id="rId1"/>
              </a:rPr>
              <a:t>https://www.thebalancecareers.com/hourly-vs-salary-employees-2063373</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0" lang="en-IN" sz="2400" spc="-1" strike="noStrike" u="sng">
                <a:solidFill>
                  <a:srgbClr val="0000ff"/>
                </a:solidFill>
                <a:uFillTx/>
                <a:latin typeface="Tinos"/>
                <a:ea typeface="Arial"/>
                <a:hlinkClick r:id="rId2"/>
              </a:rPr>
              <a:t>https://data.europa.eu/euodp/en/data</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0" lang="en-IN" sz="2400" spc="-1" strike="noStrike" u="sng">
                <a:solidFill>
                  <a:srgbClr val="0000ff"/>
                </a:solidFill>
                <a:uFillTx/>
                <a:latin typeface="Tinos"/>
                <a:ea typeface="Arial"/>
              </a:rPr>
              <a:t>https://en.wikipedia.org/wiki/Wage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60000" y="2160000"/>
            <a:ext cx="9359280" cy="71928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IN" sz="2400" spc="-1" strike="noStrike">
                <a:solidFill>
                  <a:srgbClr val="ffffff"/>
                </a:solidFill>
                <a:latin typeface="Noto Sans Black"/>
                <a:ea typeface="DejaVu Sans"/>
              </a:rPr>
              <a:t>Presentation on Covid-19</a:t>
            </a:r>
            <a:endParaRPr b="0" lang="en-IN" sz="2400" spc="-1" strike="noStrike">
              <a:latin typeface="arial"/>
            </a:endParaRPr>
          </a:p>
        </p:txBody>
      </p:sp>
      <p:sp>
        <p:nvSpPr>
          <p:cNvPr id="175" name="CustomShape 2"/>
          <p:cNvSpPr/>
          <p:nvPr/>
        </p:nvSpPr>
        <p:spPr>
          <a:xfrm>
            <a:off x="360000" y="2255040"/>
            <a:ext cx="9359280" cy="1249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PRESENTATION ON HOURLY EARNED WAGES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IN" sz="2400" spc="-1" strike="noStrike">
                <a:solidFill>
                  <a:srgbClr val="ffffff"/>
                </a:solidFill>
                <a:latin typeface="Noto Sans Black"/>
                <a:ea typeface="DejaVu Sans"/>
              </a:rPr>
              <a:t>Introduction</a:t>
            </a:r>
            <a:endParaRPr b="0" lang="en-IN" sz="2400" spc="-1" strike="noStrike">
              <a:latin typeface="arial"/>
            </a:endParaRPr>
          </a:p>
        </p:txBody>
      </p:sp>
      <p:sp>
        <p:nvSpPr>
          <p:cNvPr id="177" name="CustomShape 2"/>
          <p:cNvSpPr/>
          <p:nvPr/>
        </p:nvSpPr>
        <p:spPr>
          <a:xfrm>
            <a:off x="360000" y="1350000"/>
            <a:ext cx="9179280" cy="3509280"/>
          </a:xfrm>
          <a:prstGeom prst="rect">
            <a:avLst/>
          </a:prstGeom>
          <a:noFill/>
          <a:ln w="0">
            <a:noFill/>
          </a:ln>
        </p:spPr>
        <p:style>
          <a:lnRef idx="0"/>
          <a:fillRef idx="0"/>
          <a:effectRef idx="0"/>
          <a:fontRef idx="minor"/>
        </p:style>
        <p:txBody>
          <a:bodyPr lIns="0" rIns="0" tIns="0" bIns="0">
            <a:normAutofit/>
          </a:bodyPr>
          <a:p>
            <a:pPr algn="just">
              <a:lnSpc>
                <a:spcPct val="100000"/>
              </a:lnSpc>
            </a:pPr>
            <a:r>
              <a:rPr b="0" lang="en-IN" sz="1800" spc="-1" strike="noStrike">
                <a:solidFill>
                  <a:srgbClr val="1c1c1c"/>
                </a:solidFill>
                <a:latin typeface="Times New Roman"/>
                <a:ea typeface="Noto Sans CJK SC"/>
              </a:rPr>
              <a:t>A wage is that the distribution from associate degree leader of a security (expected come back or profits derived alone from others) paid to associate degree worker.</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21" strike="noStrike">
                <a:solidFill>
                  <a:srgbClr val="000000"/>
                </a:solidFill>
                <a:latin typeface="Times New Roman"/>
                <a:ea typeface="Noto Sans CJK SC"/>
              </a:rPr>
              <a:t>Wages area unit a part of the expenses that area unit concerned in running a business, and add price to the worker in honor of his principal protected note or internet investment.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21" strike="noStrike">
                <a:solidFill>
                  <a:srgbClr val="000000"/>
                </a:solidFill>
                <a:latin typeface="Times New Roman"/>
                <a:ea typeface="Noto Sans CJK SC"/>
              </a:rPr>
              <a:t>Payment by wage contrasts with salaried work with commission that conditions pay on individual performance.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just">
              <a:lnSpc>
                <a:spcPct val="100000"/>
              </a:lnSpc>
            </a:pPr>
            <a:r>
              <a:rPr b="1" lang="en-IN" sz="2400" spc="-1" strike="noStrike">
                <a:solidFill>
                  <a:srgbClr val="ffffff"/>
                </a:solidFill>
                <a:latin typeface="Times New Roman"/>
                <a:ea typeface="Arial"/>
              </a:rPr>
              <a:t>Name of the countries from where data has been collected</a:t>
            </a:r>
            <a:endParaRPr b="0" lang="en-IN" sz="2400" spc="-1" strike="noStrike">
              <a:latin typeface="arial"/>
            </a:endParaRPr>
          </a:p>
        </p:txBody>
      </p:sp>
      <p:sp>
        <p:nvSpPr>
          <p:cNvPr id="179" name="CustomShape 2"/>
          <p:cNvSpPr/>
          <p:nvPr/>
        </p:nvSpPr>
        <p:spPr>
          <a:xfrm>
            <a:off x="380880" y="2286360"/>
            <a:ext cx="4478760" cy="1673280"/>
          </a:xfrm>
          <a:prstGeom prst="rect">
            <a:avLst/>
          </a:prstGeom>
          <a:noFill/>
          <a:ln w="0">
            <a:noFill/>
          </a:ln>
        </p:spPr>
        <p:style>
          <a:lnRef idx="0"/>
          <a:fillRef idx="0"/>
          <a:effectRef idx="0"/>
          <a:fontRef idx="minor"/>
        </p:style>
        <p:txBody>
          <a:bodyPr lIns="0" rIns="0" tIns="0" bIns="0">
            <a:normAutofit/>
          </a:bodyPr>
          <a:p>
            <a:pPr>
              <a:lnSpc>
                <a:spcPct val="100000"/>
              </a:lnSpc>
            </a:pPr>
            <a:r>
              <a:rPr b="0" lang="en-IN" sz="2000" spc="-1" strike="noStrike">
                <a:solidFill>
                  <a:srgbClr val="000000"/>
                </a:solidFill>
                <a:latin typeface="Times New Roman"/>
                <a:ea typeface="DejaVu Sans"/>
              </a:rPr>
              <a:t>There are 32 countries where data has been collected.</a:t>
            </a:r>
            <a:endParaRPr b="0" lang="en-IN" sz="2000" spc="-1" strike="noStrike">
              <a:latin typeface="arial"/>
            </a:endParaRPr>
          </a:p>
        </p:txBody>
      </p:sp>
      <p:sp>
        <p:nvSpPr>
          <p:cNvPr id="180" name="CustomShape 3"/>
          <p:cNvSpPr/>
          <p:nvPr/>
        </p:nvSpPr>
        <p:spPr>
          <a:xfrm>
            <a:off x="360000" y="3186000"/>
            <a:ext cx="4478760" cy="1673280"/>
          </a:xfrm>
          <a:prstGeom prst="rect">
            <a:avLst/>
          </a:prstGeom>
          <a:noFill/>
          <a:ln w="0">
            <a:noFill/>
          </a:ln>
        </p:spPr>
        <p:style>
          <a:lnRef idx="0"/>
          <a:fillRef idx="0"/>
          <a:effectRef idx="0"/>
          <a:fontRef idx="minor"/>
        </p:style>
      </p:sp>
      <p:pic>
        <p:nvPicPr>
          <p:cNvPr id="181" name="" descr=""/>
          <p:cNvPicPr/>
          <p:nvPr/>
        </p:nvPicPr>
        <p:blipFill>
          <a:blip r:embed="rId1"/>
          <a:stretch/>
        </p:blipFill>
        <p:spPr>
          <a:xfrm>
            <a:off x="5675040" y="1620000"/>
            <a:ext cx="3504600" cy="2580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just">
              <a:lnSpc>
                <a:spcPct val="100000"/>
              </a:lnSpc>
            </a:pPr>
            <a:r>
              <a:rPr b="1" lang="en-IN" sz="2400" spc="-1" strike="noStrike">
                <a:solidFill>
                  <a:srgbClr val="ffffff"/>
                </a:solidFill>
                <a:latin typeface="Times New Roman"/>
                <a:ea typeface="Arial"/>
              </a:rPr>
              <a:t>Male to Female to Transgender Ratio:</a:t>
            </a:r>
            <a:endParaRPr b="0" lang="en-IN" sz="2400" spc="-1" strike="noStrike">
              <a:latin typeface="arial"/>
            </a:endParaRPr>
          </a:p>
        </p:txBody>
      </p:sp>
      <p:sp>
        <p:nvSpPr>
          <p:cNvPr id="183" name="CustomShape 2"/>
          <p:cNvSpPr/>
          <p:nvPr/>
        </p:nvSpPr>
        <p:spPr>
          <a:xfrm>
            <a:off x="360000" y="2106000"/>
            <a:ext cx="4478760" cy="1673280"/>
          </a:xfrm>
          <a:prstGeom prst="rect">
            <a:avLst/>
          </a:prstGeom>
          <a:noFill/>
          <a:ln w="0">
            <a:noFill/>
          </a:ln>
        </p:spPr>
        <p:style>
          <a:lnRef idx="0"/>
          <a:fillRef idx="0"/>
          <a:effectRef idx="0"/>
          <a:fontRef idx="minor"/>
        </p:style>
        <p:txBody>
          <a:bodyPr lIns="0" rIns="0" tIns="0" bIns="0">
            <a:normAutofit/>
          </a:bodyPr>
          <a:p>
            <a:pPr>
              <a:lnSpc>
                <a:spcPct val="100000"/>
              </a:lnSpc>
            </a:pPr>
            <a:r>
              <a:rPr b="0" lang="en-IN" sz="2000" spc="-1" strike="noStrike">
                <a:solidFill>
                  <a:srgbClr val="000000"/>
                </a:solidFill>
                <a:latin typeface="Times New Roman"/>
                <a:ea typeface="DejaVu Sans"/>
              </a:rPr>
              <a:t>Almost in every country, the Male;s hourly working wages is higher as compaired to female or transgenders. </a:t>
            </a:r>
            <a:endParaRPr b="0" lang="en-IN" sz="2000" spc="-1" strike="noStrike">
              <a:latin typeface="arial"/>
            </a:endParaRPr>
          </a:p>
        </p:txBody>
      </p:sp>
      <p:pic>
        <p:nvPicPr>
          <p:cNvPr id="184" name="" descr=""/>
          <p:cNvPicPr/>
          <p:nvPr/>
        </p:nvPicPr>
        <p:blipFill>
          <a:blip r:embed="rId1"/>
          <a:stretch/>
        </p:blipFill>
        <p:spPr>
          <a:xfrm>
            <a:off x="5580000" y="1620000"/>
            <a:ext cx="3742560" cy="2561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just">
              <a:lnSpc>
                <a:spcPct val="100000"/>
              </a:lnSpc>
            </a:pPr>
            <a:r>
              <a:rPr b="1" lang="en-IN" sz="2400" spc="-1" strike="noStrike">
                <a:solidFill>
                  <a:srgbClr val="ffffff"/>
                </a:solidFill>
                <a:latin typeface="Times New Roman"/>
                <a:ea typeface="Arial"/>
              </a:rPr>
              <a:t>Max Mean  Median </a:t>
            </a:r>
            <a:endParaRPr b="0" lang="en-IN" sz="2400" spc="-1" strike="noStrike">
              <a:latin typeface="arial"/>
            </a:endParaRPr>
          </a:p>
        </p:txBody>
      </p:sp>
      <p:sp>
        <p:nvSpPr>
          <p:cNvPr id="186" name="CustomShape 2"/>
          <p:cNvSpPr/>
          <p:nvPr/>
        </p:nvSpPr>
        <p:spPr>
          <a:xfrm>
            <a:off x="380520" y="2340000"/>
            <a:ext cx="4478760" cy="167328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0" lang="en-IN" sz="1800" spc="-1" strike="noStrike">
                <a:solidFill>
                  <a:srgbClr val="1c1c1c"/>
                </a:solidFill>
                <a:latin typeface="Noto Sans SemiBold"/>
                <a:ea typeface="DejaVu Sans"/>
              </a:rPr>
              <a:t>This graph shows the cumulative max, mean and median of all entries arranged by their gender.</a:t>
            </a:r>
            <a:endParaRPr b="0" lang="en-IN" sz="1800" spc="-1" strike="noStrike">
              <a:latin typeface="arial"/>
            </a:endParaRPr>
          </a:p>
        </p:txBody>
      </p:sp>
      <p:pic>
        <p:nvPicPr>
          <p:cNvPr id="187" name="" descr=""/>
          <p:cNvPicPr/>
          <p:nvPr/>
        </p:nvPicPr>
        <p:blipFill>
          <a:blip r:embed="rId1"/>
          <a:stretch/>
        </p:blipFill>
        <p:spPr>
          <a:xfrm>
            <a:off x="5760000" y="1800000"/>
            <a:ext cx="3447360" cy="2599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just">
              <a:lnSpc>
                <a:spcPct val="100000"/>
              </a:lnSpc>
            </a:pPr>
            <a:r>
              <a:rPr b="1" lang="en-IN" sz="2400" spc="-1" strike="noStrike">
                <a:solidFill>
                  <a:srgbClr val="ffffff"/>
                </a:solidFill>
                <a:latin typeface="Times New Roman"/>
                <a:ea typeface="Arial"/>
              </a:rPr>
              <a:t>Top 10 Country’s Average Income</a:t>
            </a:r>
            <a:endParaRPr b="0" lang="en-IN" sz="2400" spc="-1" strike="noStrike">
              <a:latin typeface="arial"/>
            </a:endParaRPr>
          </a:p>
        </p:txBody>
      </p:sp>
      <p:sp>
        <p:nvSpPr>
          <p:cNvPr id="189" name="CustomShape 2"/>
          <p:cNvSpPr/>
          <p:nvPr/>
        </p:nvSpPr>
        <p:spPr>
          <a:xfrm>
            <a:off x="360000" y="1926000"/>
            <a:ext cx="4478760" cy="1673280"/>
          </a:xfrm>
          <a:prstGeom prst="rect">
            <a:avLst/>
          </a:prstGeom>
          <a:noFill/>
          <a:ln w="0">
            <a:noFill/>
          </a:ln>
        </p:spPr>
        <p:style>
          <a:lnRef idx="0"/>
          <a:fillRef idx="0"/>
          <a:effectRef idx="0"/>
          <a:fontRef idx="minor"/>
        </p:style>
        <p:txBody>
          <a:bodyPr lIns="0" rIns="0" tIns="0" bIns="0">
            <a:normAutofit/>
          </a:bodyPr>
          <a:p>
            <a:pPr>
              <a:lnSpc>
                <a:spcPct val="100000"/>
              </a:lnSpc>
            </a:pPr>
            <a:r>
              <a:rPr b="0" lang="en-IN" sz="1800" spc="-1" strike="noStrike">
                <a:solidFill>
                  <a:srgbClr val="000000"/>
                </a:solidFill>
                <a:latin typeface="Times New Roman"/>
                <a:ea typeface="DejaVu Sans"/>
              </a:rPr>
              <a:t>Here’s a bar graph view of top 10 countries with max average hourly wages where IS tops with 443200 followed by HU, RS and NO respectively.</a:t>
            </a:r>
            <a:endParaRPr b="0" lang="en-IN" sz="1800" spc="-1" strike="noStrike">
              <a:latin typeface="arial"/>
            </a:endParaRPr>
          </a:p>
        </p:txBody>
      </p:sp>
      <p:pic>
        <p:nvPicPr>
          <p:cNvPr id="190" name="" descr=""/>
          <p:cNvPicPr/>
          <p:nvPr/>
        </p:nvPicPr>
        <p:blipFill>
          <a:blip r:embed="rId1"/>
          <a:stretch/>
        </p:blipFill>
        <p:spPr>
          <a:xfrm>
            <a:off x="5940000" y="1634400"/>
            <a:ext cx="3447360" cy="2685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IN" sz="2400" spc="-1" strike="noStrike">
                <a:solidFill>
                  <a:srgbClr val="ffffff"/>
                </a:solidFill>
                <a:latin typeface="Times New Roman"/>
                <a:ea typeface="DejaVu Sans"/>
              </a:rPr>
              <a:t>Types of Sizeclas</a:t>
            </a:r>
            <a:endParaRPr b="0" lang="en-IN" sz="2400" spc="-1" strike="noStrike">
              <a:latin typeface="arial"/>
            </a:endParaRPr>
          </a:p>
        </p:txBody>
      </p:sp>
      <p:sp>
        <p:nvSpPr>
          <p:cNvPr id="192" name="CustomShape 2"/>
          <p:cNvSpPr/>
          <p:nvPr/>
        </p:nvSpPr>
        <p:spPr>
          <a:xfrm>
            <a:off x="345240" y="2160000"/>
            <a:ext cx="4478760" cy="1673280"/>
          </a:xfrm>
          <a:prstGeom prst="rect">
            <a:avLst/>
          </a:prstGeom>
          <a:noFill/>
          <a:ln w="0">
            <a:noFill/>
          </a:ln>
        </p:spPr>
        <p:style>
          <a:lnRef idx="0"/>
          <a:fillRef idx="0"/>
          <a:effectRef idx="0"/>
          <a:fontRef idx="minor"/>
        </p:style>
        <p:txBody>
          <a:bodyPr lIns="0" rIns="0" tIns="0" bIns="0">
            <a:normAutofit/>
          </a:bodyPr>
          <a:p>
            <a:pPr>
              <a:lnSpc>
                <a:spcPct val="100000"/>
              </a:lnSpc>
            </a:pPr>
            <a:r>
              <a:rPr b="0" lang="en-IN" sz="1800" spc="-1" strike="noStrike">
                <a:solidFill>
                  <a:srgbClr val="000000"/>
                </a:solidFill>
                <a:latin typeface="Times New Roman"/>
                <a:ea typeface="DejaVu Sans"/>
              </a:rPr>
              <a:t>Based on our research, there are 2 different sizeclas namely GE10 and TOTAL consisting of 49.6% and 50.4% respectively.</a:t>
            </a:r>
            <a:endParaRPr b="0" lang="en-IN" sz="1800" spc="-1" strike="noStrike">
              <a:latin typeface="arial"/>
            </a:endParaRPr>
          </a:p>
        </p:txBody>
      </p:sp>
      <p:pic>
        <p:nvPicPr>
          <p:cNvPr id="193" name="" descr=""/>
          <p:cNvPicPr/>
          <p:nvPr/>
        </p:nvPicPr>
        <p:blipFill>
          <a:blip r:embed="rId1"/>
          <a:srcRect l="17838" t="65207" r="58937" b="6191"/>
          <a:stretch/>
        </p:blipFill>
        <p:spPr>
          <a:xfrm>
            <a:off x="5040360" y="1800360"/>
            <a:ext cx="4139280" cy="2865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60000" y="270000"/>
            <a:ext cx="9359280" cy="719280"/>
          </a:xfrm>
          <a:prstGeom prst="rect">
            <a:avLst/>
          </a:prstGeom>
          <a:noFill/>
          <a:ln w="0">
            <a:noFill/>
          </a:ln>
        </p:spPr>
        <p:style>
          <a:lnRef idx="0"/>
          <a:fillRef idx="0"/>
          <a:effectRef idx="0"/>
          <a:fontRef idx="minor"/>
        </p:style>
        <p:txBody>
          <a:bodyPr lIns="0" rIns="0" tIns="0" bIns="0" anchor="b">
            <a:noAutofit/>
          </a:bodyPr>
          <a:p>
            <a:pPr algn="ctr">
              <a:lnSpc>
                <a:spcPct val="100000"/>
              </a:lnSpc>
            </a:pPr>
            <a:r>
              <a:rPr b="1" lang="en-IN" sz="2400" spc="-1" strike="noStrike">
                <a:solidFill>
                  <a:srgbClr val="ffffff"/>
                </a:solidFill>
                <a:latin typeface="Times New Roman"/>
                <a:ea typeface="DejaVu Sans"/>
              </a:rPr>
              <a:t>Different Units of Currencies.</a:t>
            </a:r>
            <a:endParaRPr b="0" lang="en-IN" sz="2400" spc="-1" strike="noStrike">
              <a:latin typeface="arial"/>
            </a:endParaRPr>
          </a:p>
        </p:txBody>
      </p:sp>
      <p:sp>
        <p:nvSpPr>
          <p:cNvPr id="195" name="CustomShape 2"/>
          <p:cNvSpPr/>
          <p:nvPr/>
        </p:nvSpPr>
        <p:spPr>
          <a:xfrm>
            <a:off x="360000" y="2700000"/>
            <a:ext cx="4478760" cy="1673280"/>
          </a:xfrm>
          <a:prstGeom prst="rect">
            <a:avLst/>
          </a:prstGeom>
          <a:noFill/>
          <a:ln w="0">
            <a:noFill/>
          </a:ln>
        </p:spPr>
        <p:style>
          <a:lnRef idx="0"/>
          <a:fillRef idx="0"/>
          <a:effectRef idx="0"/>
          <a:fontRef idx="minor"/>
        </p:style>
        <p:txBody>
          <a:bodyPr lIns="0" rIns="0" tIns="0" bIns="0">
            <a:normAutofit/>
          </a:bodyPr>
          <a:p>
            <a:pPr>
              <a:lnSpc>
                <a:spcPct val="100000"/>
              </a:lnSpc>
            </a:pPr>
            <a:r>
              <a:rPr b="0" lang="en-IN" sz="1800" spc="-1" strike="noStrike">
                <a:solidFill>
                  <a:srgbClr val="000000"/>
                </a:solidFill>
                <a:latin typeface="Times New Roman"/>
                <a:ea typeface="DejaVu Sans"/>
              </a:rPr>
              <a:t>Commonly the hourly wages are paid in 4 different types of currencies where EUR, NAC, PPS are used to pay commonly while PC is preferred a little less.</a:t>
            </a:r>
            <a:endParaRPr b="0" lang="en-IN" sz="1800" spc="-1" strike="noStrike">
              <a:latin typeface="arial"/>
            </a:endParaRPr>
          </a:p>
        </p:txBody>
      </p:sp>
      <p:pic>
        <p:nvPicPr>
          <p:cNvPr id="196" name="" descr=""/>
          <p:cNvPicPr/>
          <p:nvPr/>
        </p:nvPicPr>
        <p:blipFill>
          <a:blip r:embed="rId1"/>
          <a:stretch/>
        </p:blipFill>
        <p:spPr>
          <a:xfrm>
            <a:off x="5580000" y="1620000"/>
            <a:ext cx="3628440" cy="2599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LibreOffice/7.0.2.2$Linux_X86_64 LibreOffice_project/3a01483fc371ab18cfca4bab0d636937da5eaf70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2020-11-24T15:15:46Z</dcterms:created>
  <dc:creator/>
  <dc:description/>
  <dc:language>en-IN</dc:language>
  <cp:lastModifiedBy/>
  <dcterms:modified xsi:type="dcterms:W3CDTF">2020-11-29T12:27:41Z</dcterms:modified>
  <cp:revision>4</cp:revision>
  <dc:subject/>
  <dc:title>Alizarin</dc:title>
</cp:coreProperties>
</file>