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 SemiBold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bold.fntdata"/><Relationship Id="rId12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Italic.fntdata"/><Relationship Id="rId14" Type="http://schemas.openxmlformats.org/officeDocument/2006/relationships/font" Target="fonts/MontserratSemiBold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7aa155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67aa155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67aa155a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67aa155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7aa155a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67aa155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7aa155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7aa155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67aa15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67aa15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67aa155a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67aa155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732" l="0" r="0" t="0"/>
          <a:stretch/>
        </p:blipFill>
        <p:spPr>
          <a:xfrm>
            <a:off x="-20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6052" y="131378"/>
            <a:ext cx="8311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67528" y="66989"/>
            <a:ext cx="3360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16049" y="129150"/>
            <a:ext cx="831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8" name="Google Shape;58;p13"/>
          <p:cNvSpPr txBox="1"/>
          <p:nvPr/>
        </p:nvSpPr>
        <p:spPr>
          <a:xfrm>
            <a:off x="1848900" y="2214839"/>
            <a:ext cx="5446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endParaRPr b="1"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-189" y="-42"/>
            <a:ext cx="628151" cy="628151"/>
            <a:chOff x="3853050" y="830650"/>
            <a:chExt cx="1500600" cy="1500600"/>
          </a:xfrm>
        </p:grpSpPr>
        <p:sp>
          <p:nvSpPr>
            <p:cNvPr id="60" name="Google Shape;60;p13"/>
            <p:cNvSpPr/>
            <p:nvPr/>
          </p:nvSpPr>
          <p:spPr>
            <a:xfrm>
              <a:off x="3853050" y="830650"/>
              <a:ext cx="1500600" cy="373800"/>
            </a:xfrm>
            <a:prstGeom prst="rect">
              <a:avLst/>
            </a:prstGeom>
            <a:solidFill>
              <a:srgbClr val="CA0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5400000">
              <a:off x="3289650" y="1394050"/>
              <a:ext cx="1500600" cy="373800"/>
            </a:xfrm>
            <a:prstGeom prst="rect">
              <a:avLst/>
            </a:prstGeom>
            <a:solidFill>
              <a:srgbClr val="CA0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 rot="10800000">
            <a:off x="8515185" y="4515358"/>
            <a:ext cx="628151" cy="628151"/>
            <a:chOff x="3853050" y="830650"/>
            <a:chExt cx="1500600" cy="1500600"/>
          </a:xfrm>
        </p:grpSpPr>
        <p:sp>
          <p:nvSpPr>
            <p:cNvPr id="63" name="Google Shape;63;p13"/>
            <p:cNvSpPr/>
            <p:nvPr/>
          </p:nvSpPr>
          <p:spPr>
            <a:xfrm>
              <a:off x="3853050" y="830650"/>
              <a:ext cx="1500600" cy="373800"/>
            </a:xfrm>
            <a:prstGeom prst="rect">
              <a:avLst/>
            </a:prstGeom>
            <a:solidFill>
              <a:srgbClr val="CA0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5400000">
              <a:off x="3289650" y="1394050"/>
              <a:ext cx="1500600" cy="373800"/>
            </a:xfrm>
            <a:prstGeom prst="rect">
              <a:avLst/>
            </a:prstGeom>
            <a:solidFill>
              <a:srgbClr val="CA0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3"/>
          <p:cNvSpPr txBox="1"/>
          <p:nvPr/>
        </p:nvSpPr>
        <p:spPr>
          <a:xfrm>
            <a:off x="2486075" y="1971989"/>
            <a:ext cx="418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 S D S 6 1 0 | F A L L 2 0 2 3</a:t>
            </a:r>
            <a:endParaRPr sz="13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86075" y="2797689"/>
            <a:ext cx="418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 A N G J U N | S H R E Y | B E L I N D A</a:t>
            </a:r>
            <a:endParaRPr sz="13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53572" y="23466"/>
            <a:ext cx="8520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Pre-steps before running hypothesis testing</a:t>
            </a:r>
            <a:endParaRPr b="1" sz="2500"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116148" y="531900"/>
            <a:ext cx="27780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Import libraries</a:t>
            </a:r>
            <a:endParaRPr b="1" sz="18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48" y="1063800"/>
            <a:ext cx="28575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ctrTitle"/>
          </p:nvPr>
        </p:nvSpPr>
        <p:spPr>
          <a:xfrm>
            <a:off x="3182991" y="531900"/>
            <a:ext cx="27780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2. Read data</a:t>
            </a:r>
            <a:endParaRPr b="1" sz="1800"/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6249844" y="531900"/>
            <a:ext cx="27780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3. Check the data</a:t>
            </a:r>
            <a:endParaRPr b="1" sz="18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325" y="1091275"/>
            <a:ext cx="24098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9950" y="1091275"/>
            <a:ext cx="2778000" cy="251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Basic steps of Hypothesis Testing</a:t>
            </a:r>
            <a:endParaRPr b="1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88900"/>
            <a:ext cx="8520600" cy="3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State the null hypothesis and the alternative hypothesis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Choose a statistical test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Perform the statistical test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" sz="2500">
                <a:solidFill>
                  <a:schemeClr val="dk1"/>
                </a:solidFill>
              </a:rPr>
              <a:t>Make a decision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29" y="3377725"/>
            <a:ext cx="3015950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75" y="2007500"/>
            <a:ext cx="3736925" cy="257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167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Balance = ꞵ</a:t>
            </a:r>
            <a:r>
              <a:rPr baseline="-25000" lang="en" sz="1900"/>
              <a:t>Income</a:t>
            </a:r>
            <a:r>
              <a:rPr lang="en" sz="1900"/>
              <a:t>x</a:t>
            </a:r>
            <a:r>
              <a:rPr baseline="-25000" lang="en" sz="1900"/>
              <a:t>Income </a:t>
            </a:r>
            <a:r>
              <a:rPr lang="en" sz="1900"/>
              <a:t>+ </a:t>
            </a:r>
            <a:r>
              <a:rPr lang="en" sz="1900"/>
              <a:t>ꞵ</a:t>
            </a:r>
            <a:r>
              <a:rPr baseline="-25000" lang="en" sz="1900"/>
              <a:t>Limit</a:t>
            </a:r>
            <a:r>
              <a:rPr lang="en" sz="1900"/>
              <a:t>x</a:t>
            </a:r>
            <a:r>
              <a:rPr baseline="-25000" lang="en" sz="1900"/>
              <a:t>Limit</a:t>
            </a:r>
            <a:r>
              <a:rPr lang="en" sz="1900"/>
              <a:t> + ꞵ</a:t>
            </a:r>
            <a:r>
              <a:rPr baseline="-25000" lang="en" sz="1900"/>
              <a:t>Rating</a:t>
            </a:r>
            <a:r>
              <a:rPr lang="en" sz="1900"/>
              <a:t>x</a:t>
            </a:r>
            <a:r>
              <a:rPr baseline="-25000" lang="en" sz="1900"/>
              <a:t>Rating </a:t>
            </a:r>
            <a:r>
              <a:rPr lang="en" sz="1900"/>
              <a:t>+ ꞵ</a:t>
            </a:r>
            <a:r>
              <a:rPr baseline="-25000" lang="en" sz="1900"/>
              <a:t>Age</a:t>
            </a:r>
            <a:r>
              <a:rPr lang="en" sz="1900"/>
              <a:t>x</a:t>
            </a:r>
            <a:r>
              <a:rPr baseline="-25000" lang="en" sz="1900"/>
              <a:t>Age</a:t>
            </a:r>
            <a:endParaRPr sz="1900"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3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model =smf.ols('Balance ~ Income + Limit + Rating + Age',data=credit).fit()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model.summary()</a:t>
            </a:r>
            <a:endParaRPr sz="1900"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14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Full model</a:t>
            </a:r>
            <a:endParaRPr sz="1900" u="sng"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84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Python syntax</a:t>
            </a:r>
            <a:endParaRPr sz="1900" u="sng"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Translating the model into Python syntax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63" y="998350"/>
            <a:ext cx="4579924" cy="399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Output to interpret </a:t>
            </a:r>
            <a:endParaRPr b="1" sz="2500"/>
          </a:p>
        </p:txBody>
      </p:sp>
      <p:sp>
        <p:nvSpPr>
          <p:cNvPr id="101" name="Google Shape;101;p17"/>
          <p:cNvSpPr/>
          <p:nvPr/>
        </p:nvSpPr>
        <p:spPr>
          <a:xfrm>
            <a:off x="418425" y="2467150"/>
            <a:ext cx="2344500" cy="90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40628" l="0" r="48809" t="36784"/>
          <a:stretch/>
        </p:blipFill>
        <p:spPr>
          <a:xfrm>
            <a:off x="3638275" y="1951387"/>
            <a:ext cx="5026250" cy="1933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 flipH="1" rot="10800000">
            <a:off x="2762850" y="1955150"/>
            <a:ext cx="873000" cy="51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/>
          <p:nvPr/>
        </p:nvSpPr>
        <p:spPr>
          <a:xfrm>
            <a:off x="3638275" y="1951375"/>
            <a:ext cx="4941900" cy="190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2764025" y="3368875"/>
            <a:ext cx="873900" cy="48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6564625" y="2921625"/>
            <a:ext cx="504900" cy="23820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564625" y="3542000"/>
            <a:ext cx="504900" cy="23820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564625" y="2618625"/>
            <a:ext cx="504900" cy="238200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564625" y="3231813"/>
            <a:ext cx="504900" cy="238200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4436225" y="3917150"/>
            <a:ext cx="4524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Accept</a:t>
            </a:r>
            <a:r>
              <a:rPr lang="en" sz="1300">
                <a:solidFill>
                  <a:schemeClr val="dk1"/>
                </a:solidFill>
              </a:rPr>
              <a:t> null hypothesis at the 5% significance level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Reject null hypothesis at the 5% significance level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1" name="Google Shape;111;p17"/>
          <p:cNvSpPr/>
          <p:nvPr/>
        </p:nvSpPr>
        <p:spPr>
          <a:xfrm>
            <a:off x="4130450" y="4366557"/>
            <a:ext cx="346200" cy="159900"/>
          </a:xfrm>
          <a:prstGeom prst="rect">
            <a:avLst/>
          </a:prstGeom>
          <a:solidFill>
            <a:srgbClr val="FF99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130450" y="4045696"/>
            <a:ext cx="346200" cy="159900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4381600" y="654700"/>
            <a:ext cx="38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/>
              <a:t>For each of the features</a:t>
            </a:r>
            <a:endParaRPr sz="19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</a:t>
            </a:r>
            <a:r>
              <a:rPr baseline="-25000" lang="en" sz="1900"/>
              <a:t>0</a:t>
            </a:r>
            <a:r>
              <a:rPr lang="en" sz="1900"/>
              <a:t>:</a:t>
            </a:r>
            <a:r>
              <a:rPr lang="en" sz="1900"/>
              <a:t> ꞵ</a:t>
            </a:r>
            <a:r>
              <a:rPr baseline="-25000" lang="en" sz="1900"/>
              <a:t>p</a:t>
            </a:r>
            <a:r>
              <a:rPr lang="en" sz="1900"/>
              <a:t> = 0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</a:t>
            </a:r>
            <a:r>
              <a:rPr baseline="-25000" lang="en" sz="1900"/>
              <a:t>a</a:t>
            </a:r>
            <a:r>
              <a:rPr lang="en" sz="1900"/>
              <a:t>: ꞵ</a:t>
            </a:r>
            <a:r>
              <a:rPr baseline="-25000" lang="en" sz="1900"/>
              <a:t>p</a:t>
            </a:r>
            <a:r>
              <a:rPr lang="en" sz="1900"/>
              <a:t> ≠ 0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5732" l="0" r="0" t="0"/>
          <a:stretch/>
        </p:blipFill>
        <p:spPr>
          <a:xfrm>
            <a:off x="-20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16052" y="131378"/>
            <a:ext cx="83118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367528" y="66989"/>
            <a:ext cx="3360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595959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16049" y="129150"/>
            <a:ext cx="8311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22" name="Google Shape;122;p18"/>
          <p:cNvSpPr txBox="1"/>
          <p:nvPr/>
        </p:nvSpPr>
        <p:spPr>
          <a:xfrm>
            <a:off x="1848900" y="2214839"/>
            <a:ext cx="5446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endParaRPr b="1" sz="3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-189" y="-42"/>
            <a:ext cx="628151" cy="628151"/>
            <a:chOff x="3853050" y="830650"/>
            <a:chExt cx="1500600" cy="1500600"/>
          </a:xfrm>
        </p:grpSpPr>
        <p:sp>
          <p:nvSpPr>
            <p:cNvPr id="124" name="Google Shape;124;p18"/>
            <p:cNvSpPr/>
            <p:nvPr/>
          </p:nvSpPr>
          <p:spPr>
            <a:xfrm>
              <a:off x="3853050" y="830650"/>
              <a:ext cx="1500600" cy="373800"/>
            </a:xfrm>
            <a:prstGeom prst="rect">
              <a:avLst/>
            </a:prstGeom>
            <a:solidFill>
              <a:srgbClr val="CA0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 rot="5400000">
              <a:off x="3289650" y="1394050"/>
              <a:ext cx="1500600" cy="373800"/>
            </a:xfrm>
            <a:prstGeom prst="rect">
              <a:avLst/>
            </a:prstGeom>
            <a:solidFill>
              <a:srgbClr val="CA0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 rot="10800000">
            <a:off x="8515185" y="4515358"/>
            <a:ext cx="628151" cy="628151"/>
            <a:chOff x="3853050" y="830650"/>
            <a:chExt cx="1500600" cy="1500600"/>
          </a:xfrm>
        </p:grpSpPr>
        <p:sp>
          <p:nvSpPr>
            <p:cNvPr id="127" name="Google Shape;127;p18"/>
            <p:cNvSpPr/>
            <p:nvPr/>
          </p:nvSpPr>
          <p:spPr>
            <a:xfrm>
              <a:off x="3853050" y="830650"/>
              <a:ext cx="1500600" cy="373800"/>
            </a:xfrm>
            <a:prstGeom prst="rect">
              <a:avLst/>
            </a:prstGeom>
            <a:solidFill>
              <a:srgbClr val="CA0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 rot="5400000">
              <a:off x="3289650" y="1394050"/>
              <a:ext cx="1500600" cy="373800"/>
            </a:xfrm>
            <a:prstGeom prst="rect">
              <a:avLst/>
            </a:prstGeom>
            <a:solidFill>
              <a:srgbClr val="CA01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 txBox="1"/>
          <p:nvPr/>
        </p:nvSpPr>
        <p:spPr>
          <a:xfrm>
            <a:off x="2486075" y="1971989"/>
            <a:ext cx="418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 S D S 6 1 0 | F A L L 2 0 2 3</a:t>
            </a:r>
            <a:endParaRPr sz="13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486075" y="2797689"/>
            <a:ext cx="4185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 A N G J U N | S H R E Y | B E L I N D A</a:t>
            </a:r>
            <a:endParaRPr sz="13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