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E15B56-F83C-4B74-94C4-719907C34FA4}">
  <a:tblStyle styleId="{59E15B56-F83C-4B74-94C4-719907C34F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e7632e29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e7632e29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e7632e29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e7632e29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e7632e29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e7632e29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e7632e292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e7632e292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4ccd80533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4ccd80533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4ccd80533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4ccd80533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4ccd80533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4ccd80533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4ccd8053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4ccd8053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4ccd80533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4ccd80533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4ccd80533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4ccd80533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4ccd805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4ccd805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e7632e292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e7632e292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e7632e292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e7632e29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e7632e292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e7632e292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4ccd80533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4ccd80533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e7632e292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e7632e292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ccd8053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ccd8053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ccd80533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ccd80533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ccd80533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ccd80533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4ccd80533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4ccd80533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4ccd80533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4ccd80533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4ccd80533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4ccd80533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e7632e29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e7632e29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mailto:ayousaf@hawk.iit.edu" TargetMode="External"/><Relationship Id="rId4" Type="http://schemas.openxmlformats.org/officeDocument/2006/relationships/hyperlink" Target="mailto:cchen153@hawk.iit.edu" TargetMode="External"/><Relationship Id="rId5" Type="http://schemas.openxmlformats.org/officeDocument/2006/relationships/hyperlink" Target="mailto:sjaradi@hawk.iit.edu" TargetMode="External"/><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lehaknarnauli/spotify-datasets?resource=download&amp;select=tracks.csv" TargetMode="External"/><Relationship Id="rId4" Type="http://schemas.openxmlformats.org/officeDocument/2006/relationships/hyperlink" Target="https://www.kaggle.com/datasets/mrmorj/dataset-of-songs-in-spotify?resource=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Spotify Music Trends</a:t>
            </a:r>
            <a:endParaRPr/>
          </a:p>
        </p:txBody>
      </p:sp>
      <p:sp>
        <p:nvSpPr>
          <p:cNvPr id="60" name="Google Shape;60;p13"/>
          <p:cNvSpPr txBox="1"/>
          <p:nvPr>
            <p:ph idx="4294967295" type="body"/>
          </p:nvPr>
        </p:nvSpPr>
        <p:spPr>
          <a:xfrm>
            <a:off x="510450" y="3176000"/>
            <a:ext cx="8520600" cy="11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lt1"/>
                </a:solidFill>
                <a:latin typeface="Arial"/>
                <a:ea typeface="Arial"/>
                <a:cs typeface="Arial"/>
                <a:sym typeface="Arial"/>
              </a:rPr>
              <a:t>Shrey Jaradi (A20518260)</a:t>
            </a:r>
            <a:endParaRPr sz="1100">
              <a:solidFill>
                <a:schemeClr val="lt1"/>
              </a:solidFill>
              <a:latin typeface="Arial"/>
              <a:ea typeface="Arial"/>
              <a:cs typeface="Arial"/>
              <a:sym typeface="Arial"/>
            </a:endParaRPr>
          </a:p>
          <a:p>
            <a:pPr indent="0" lvl="0" marL="0" rtl="0" algn="l">
              <a:spcBef>
                <a:spcPts val="0"/>
              </a:spcBef>
              <a:spcAft>
                <a:spcPts val="0"/>
              </a:spcAft>
              <a:buNone/>
            </a:pPr>
            <a:r>
              <a:rPr lang="en" sz="1100">
                <a:solidFill>
                  <a:schemeClr val="lt1"/>
                </a:solidFill>
                <a:latin typeface="Arial"/>
                <a:ea typeface="Arial"/>
                <a:cs typeface="Arial"/>
                <a:sym typeface="Arial"/>
              </a:rPr>
              <a:t>Chris Chen (A20502563)</a:t>
            </a:r>
            <a:endParaRPr sz="1100">
              <a:solidFill>
                <a:schemeClr val="lt1"/>
              </a:solidFill>
              <a:latin typeface="Arial"/>
              <a:ea typeface="Arial"/>
              <a:cs typeface="Arial"/>
              <a:sym typeface="Arial"/>
            </a:endParaRPr>
          </a:p>
          <a:p>
            <a:pPr indent="0" lvl="0" marL="0" rtl="0" algn="l">
              <a:spcBef>
                <a:spcPts val="0"/>
              </a:spcBef>
              <a:spcAft>
                <a:spcPts val="0"/>
              </a:spcAft>
              <a:buNone/>
            </a:pPr>
            <a:r>
              <a:rPr lang="en" sz="1100">
                <a:solidFill>
                  <a:schemeClr val="lt1"/>
                </a:solidFill>
                <a:latin typeface="Arial"/>
                <a:ea typeface="Arial"/>
                <a:cs typeface="Arial"/>
                <a:sym typeface="Arial"/>
              </a:rPr>
              <a:t>Abdul Raqeeb Muhammad Yousaf (A20471861)</a:t>
            </a:r>
            <a:endParaRPr sz="1100">
              <a:solidFill>
                <a:schemeClr val="lt1"/>
              </a:solidFill>
              <a:latin typeface="Arial"/>
              <a:ea typeface="Arial"/>
              <a:cs typeface="Arial"/>
              <a:sym typeface="Arial"/>
            </a:endParaRPr>
          </a:p>
          <a:p>
            <a:pPr indent="0" lvl="0" marL="0" rtl="0" algn="l">
              <a:spcBef>
                <a:spcPts val="0"/>
              </a:spcBef>
              <a:spcAft>
                <a:spcPts val="0"/>
              </a:spcAft>
              <a:buNone/>
            </a:pPr>
            <a:r>
              <a:rPr lang="en" sz="1100">
                <a:solidFill>
                  <a:schemeClr val="lt1"/>
                </a:solidFill>
                <a:latin typeface="Arial"/>
                <a:ea typeface="Arial"/>
                <a:cs typeface="Arial"/>
                <a:sym typeface="Arial"/>
              </a:rPr>
              <a:t>Sohaib Jawad (A20516885)</a:t>
            </a:r>
            <a:endParaRPr sz="12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Who are the popular artists</a:t>
            </a:r>
            <a:endParaRPr/>
          </a:p>
          <a:p>
            <a:pPr indent="0" lvl="0" marL="0" rtl="0" algn="l">
              <a:spcBef>
                <a:spcPts val="0"/>
              </a:spcBef>
              <a:spcAft>
                <a:spcPts val="0"/>
              </a:spcAft>
              <a:buNone/>
            </a:pPr>
            <a:r>
              <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rgbClr val="000000"/>
                </a:solidFill>
                <a:latin typeface="Arial"/>
                <a:ea typeface="Arial"/>
                <a:cs typeface="Arial"/>
                <a:sym typeface="Arial"/>
              </a:rPr>
              <a:t>Data Cleaning</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Check for missing values in the dataset more specifically for the names and popularity feature</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Filtering the dataset to only analyze the relevant features - Name and Popularity</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Check the Skewness of the data (Popularity)</a:t>
            </a:r>
            <a:endParaRPr sz="1200">
              <a:solidFill>
                <a:srgbClr val="000000"/>
              </a:solidFill>
              <a:latin typeface="Arial"/>
              <a:ea typeface="Arial"/>
              <a:cs typeface="Arial"/>
              <a:sym typeface="Arial"/>
            </a:endParaRPr>
          </a:p>
          <a:p>
            <a:pPr indent="0" lvl="0" marL="914400" rtl="0" algn="l">
              <a:spcBef>
                <a:spcPts val="1200"/>
              </a:spcBef>
              <a:spcAft>
                <a:spcPts val="12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nalysis - Who are the popular artists</a:t>
            </a:r>
            <a:endParaRPr/>
          </a:p>
        </p:txBody>
      </p:sp>
      <p:sp>
        <p:nvSpPr>
          <p:cNvPr id="131" name="Google Shape;131;p23"/>
          <p:cNvSpPr txBox="1"/>
          <p:nvPr>
            <p:ph idx="1" type="body"/>
          </p:nvPr>
        </p:nvSpPr>
        <p:spPr>
          <a:xfrm>
            <a:off x="311700" y="1152475"/>
            <a:ext cx="383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table shows the artists that has popularity greater than 90 (top 10):</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There were a total of 1,104,349 artists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Only 51 artists had popularity more than 90</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Most artists had a popularity rating between 0 to 15</a:t>
            </a:r>
            <a:endParaRPr/>
          </a:p>
        </p:txBody>
      </p:sp>
      <p:pic>
        <p:nvPicPr>
          <p:cNvPr id="132" name="Google Shape;132;p23"/>
          <p:cNvPicPr preferRelativeResize="0"/>
          <p:nvPr/>
        </p:nvPicPr>
        <p:blipFill>
          <a:blip r:embed="rId3">
            <a:alphaModFix/>
          </a:blip>
          <a:stretch>
            <a:fillRect/>
          </a:stretch>
        </p:blipFill>
        <p:spPr>
          <a:xfrm>
            <a:off x="4275972" y="1384925"/>
            <a:ext cx="4668674" cy="244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Predicting Popularity Score for an Artist</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Initially tried Linear regression model but the r-Squared value was 0.21.</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Later tried Decision Tree Model and the results were as follows:</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Finally tried the Random Forest Model</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pic>
        <p:nvPicPr>
          <p:cNvPr id="139" name="Google Shape;139;p24"/>
          <p:cNvPicPr preferRelativeResize="0"/>
          <p:nvPr/>
        </p:nvPicPr>
        <p:blipFill>
          <a:blip r:embed="rId3">
            <a:alphaModFix/>
          </a:blip>
          <a:stretch>
            <a:fillRect/>
          </a:stretch>
        </p:blipFill>
        <p:spPr>
          <a:xfrm>
            <a:off x="1438325" y="1935200"/>
            <a:ext cx="5450049" cy="804325"/>
          </a:xfrm>
          <a:prstGeom prst="rect">
            <a:avLst/>
          </a:prstGeom>
          <a:noFill/>
          <a:ln>
            <a:noFill/>
          </a:ln>
        </p:spPr>
      </p:pic>
      <p:pic>
        <p:nvPicPr>
          <p:cNvPr id="140" name="Google Shape;140;p24"/>
          <p:cNvPicPr preferRelativeResize="0"/>
          <p:nvPr/>
        </p:nvPicPr>
        <p:blipFill>
          <a:blip r:embed="rId4">
            <a:alphaModFix/>
          </a:blip>
          <a:stretch>
            <a:fillRect/>
          </a:stretch>
        </p:blipFill>
        <p:spPr>
          <a:xfrm>
            <a:off x="1418775" y="3393500"/>
            <a:ext cx="5489156" cy="80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 Predicting Popularity Score for an Artist</a:t>
            </a:r>
            <a:endParaRPr/>
          </a:p>
          <a:p>
            <a:pPr indent="0" lvl="0" marL="0" rtl="0" algn="l">
              <a:spcBef>
                <a:spcPts val="0"/>
              </a:spcBef>
              <a:spcAft>
                <a:spcPts val="0"/>
              </a:spcAft>
              <a:buNone/>
            </a:pPr>
            <a:r>
              <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marR="0" rtl="0" algn="l">
              <a:lnSpc>
                <a:spcPct val="150000"/>
              </a:lnSpc>
              <a:spcBef>
                <a:spcPts val="1200"/>
              </a:spcBef>
              <a:spcAft>
                <a:spcPts val="1200"/>
              </a:spcAft>
              <a:buNone/>
            </a:pPr>
            <a:r>
              <a:rPr lang="en" sz="1200">
                <a:solidFill>
                  <a:srgbClr val="000000"/>
                </a:solidFill>
                <a:latin typeface="Arial"/>
                <a:ea typeface="Arial"/>
                <a:cs typeface="Arial"/>
                <a:sym typeface="Arial"/>
              </a:rPr>
              <a:t>To conclude from our research and trials for this research question, the random forest model did a better job among the three models but it appears to be that audio features alone are not good predictors of the popularity value (0 to 100). It is viable to classify if a song/artist will be popular or not, but to predict the popularity level of the song is a difficult task and it depends on a lot of other features apart from audio features. </a:t>
            </a: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Modeling - Predicting Year</a:t>
            </a:r>
            <a:endParaRPr sz="2680">
              <a:latin typeface="Arial"/>
              <a:ea typeface="Arial"/>
              <a:cs typeface="Arial"/>
              <a:sym typeface="Arial"/>
            </a:endParaRPr>
          </a:p>
        </p:txBody>
      </p:sp>
      <p:pic>
        <p:nvPicPr>
          <p:cNvPr id="152" name="Google Shape;152;p26"/>
          <p:cNvPicPr preferRelativeResize="0"/>
          <p:nvPr/>
        </p:nvPicPr>
        <p:blipFill>
          <a:blip r:embed="rId3">
            <a:alphaModFix/>
          </a:blip>
          <a:stretch>
            <a:fillRect/>
          </a:stretch>
        </p:blipFill>
        <p:spPr>
          <a:xfrm>
            <a:off x="1264700" y="2074225"/>
            <a:ext cx="4845325" cy="2663250"/>
          </a:xfrm>
          <a:prstGeom prst="rect">
            <a:avLst/>
          </a:prstGeom>
          <a:noFill/>
          <a:ln>
            <a:noFill/>
          </a:ln>
        </p:spPr>
      </p:pic>
      <p:sp>
        <p:nvSpPr>
          <p:cNvPr id="153" name="Google Shape;153;p26"/>
          <p:cNvSpPr txBox="1"/>
          <p:nvPr/>
        </p:nvSpPr>
        <p:spPr>
          <a:xfrm>
            <a:off x="431000" y="1150825"/>
            <a:ext cx="667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As the linear regression model gave the R-square value of 0.71, on </a:t>
            </a:r>
            <a:r>
              <a:rPr lang="en" sz="1200"/>
              <a:t>training dataset which is not as good. It seems that our features are not associated linearly with the response variable, then i trained Random forest model that gave us MSE of 4.01  on test dataset, which seems considerable value.</a:t>
            </a:r>
            <a:endParaRPr sz="12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Modeling -  Predicting Year</a:t>
            </a:r>
            <a:endParaRPr sz="2680">
              <a:latin typeface="Arial"/>
              <a:ea typeface="Arial"/>
              <a:cs typeface="Arial"/>
              <a:sym typeface="Arial"/>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0" rtl="0" algn="l">
              <a:lnSpc>
                <a:spcPct val="20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R-square value of 0.81 on test dataset and MSE  of 4.8 which is also very less, and it shows our model is good enough to </a:t>
            </a:r>
            <a:r>
              <a:rPr lang="en" sz="1200">
                <a:solidFill>
                  <a:srgbClr val="000000"/>
                </a:solidFill>
                <a:latin typeface="Arial"/>
                <a:ea typeface="Arial"/>
                <a:cs typeface="Arial"/>
                <a:sym typeface="Arial"/>
              </a:rPr>
              <a:t>predict</a:t>
            </a:r>
            <a:r>
              <a:rPr lang="en" sz="1200">
                <a:solidFill>
                  <a:srgbClr val="000000"/>
                </a:solidFill>
                <a:latin typeface="Arial"/>
                <a:ea typeface="Arial"/>
                <a:cs typeface="Arial"/>
                <a:sym typeface="Arial"/>
              </a:rPr>
              <a:t> the year. </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Along with that we found out important features that our model sees to predict the year, those are like popularity, acousticness, energy.</a:t>
            </a:r>
            <a:endParaRPr sz="1200"/>
          </a:p>
        </p:txBody>
      </p:sp>
      <p:pic>
        <p:nvPicPr>
          <p:cNvPr id="160" name="Google Shape;160;p27"/>
          <p:cNvPicPr preferRelativeResize="0"/>
          <p:nvPr/>
        </p:nvPicPr>
        <p:blipFill>
          <a:blip r:embed="rId3">
            <a:alphaModFix/>
          </a:blip>
          <a:stretch>
            <a:fillRect/>
          </a:stretch>
        </p:blipFill>
        <p:spPr>
          <a:xfrm>
            <a:off x="377875" y="2805650"/>
            <a:ext cx="4707057" cy="626100"/>
          </a:xfrm>
          <a:prstGeom prst="rect">
            <a:avLst/>
          </a:prstGeom>
          <a:noFill/>
          <a:ln>
            <a:noFill/>
          </a:ln>
        </p:spPr>
      </p:pic>
      <p:pic>
        <p:nvPicPr>
          <p:cNvPr id="161" name="Google Shape;161;p27"/>
          <p:cNvPicPr preferRelativeResize="0"/>
          <p:nvPr/>
        </p:nvPicPr>
        <p:blipFill>
          <a:blip r:embed="rId4">
            <a:alphaModFix/>
          </a:blip>
          <a:stretch>
            <a:fillRect/>
          </a:stretch>
        </p:blipFill>
        <p:spPr>
          <a:xfrm>
            <a:off x="5317775" y="2334075"/>
            <a:ext cx="3143250"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Modeling - Clustering</a:t>
            </a:r>
            <a:endParaRPr sz="2680">
              <a:latin typeface="Arial"/>
              <a:ea typeface="Arial"/>
              <a:cs typeface="Arial"/>
              <a:sym typeface="Arial"/>
            </a:endParaRPr>
          </a:p>
        </p:txBody>
      </p:sp>
      <p:sp>
        <p:nvSpPr>
          <p:cNvPr id="167" name="Google Shape;167;p28"/>
          <p:cNvSpPr txBox="1"/>
          <p:nvPr>
            <p:ph idx="1" type="body"/>
          </p:nvPr>
        </p:nvSpPr>
        <p:spPr>
          <a:xfrm>
            <a:off x="311700" y="1152475"/>
            <a:ext cx="8419800" cy="3416400"/>
          </a:xfrm>
          <a:prstGeom prst="rect">
            <a:avLst/>
          </a:prstGeom>
        </p:spPr>
        <p:txBody>
          <a:bodyPr anchorCtr="0" anchor="t" bIns="91425" lIns="91425" spcFirstLastPara="1" rIns="91425" wrap="square" tIns="91425">
            <a:normAutofit/>
          </a:bodyPr>
          <a:lstStyle/>
          <a:p>
            <a:pPr indent="-304800" lvl="0" marL="457200" marR="0" rtl="0" algn="l">
              <a:lnSpc>
                <a:spcPct val="20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Used elbow method plus some </a:t>
            </a:r>
            <a:r>
              <a:rPr lang="en" sz="1200">
                <a:solidFill>
                  <a:srgbClr val="000000"/>
                </a:solidFill>
                <a:latin typeface="Arial"/>
                <a:ea typeface="Arial"/>
                <a:cs typeface="Arial"/>
                <a:sym typeface="Arial"/>
              </a:rPr>
              <a:t>additional</a:t>
            </a:r>
            <a:r>
              <a:rPr lang="en" sz="1200">
                <a:solidFill>
                  <a:srgbClr val="000000"/>
                </a:solidFill>
                <a:latin typeface="Arial"/>
                <a:ea typeface="Arial"/>
                <a:cs typeface="Arial"/>
                <a:sym typeface="Arial"/>
              </a:rPr>
              <a:t> thinking to determine optimal K</a:t>
            </a:r>
            <a:endParaRPr sz="1200">
              <a:solidFill>
                <a:srgbClr val="000000"/>
              </a:solidFill>
              <a:latin typeface="Arial"/>
              <a:ea typeface="Arial"/>
              <a:cs typeface="Arial"/>
              <a:sym typeface="Arial"/>
            </a:endParaRPr>
          </a:p>
        </p:txBody>
      </p:sp>
      <p:pic>
        <p:nvPicPr>
          <p:cNvPr id="168" name="Google Shape;168;p28"/>
          <p:cNvPicPr preferRelativeResize="0"/>
          <p:nvPr/>
        </p:nvPicPr>
        <p:blipFill>
          <a:blip r:embed="rId3">
            <a:alphaModFix/>
          </a:blip>
          <a:stretch>
            <a:fillRect/>
          </a:stretch>
        </p:blipFill>
        <p:spPr>
          <a:xfrm>
            <a:off x="2502388" y="1879935"/>
            <a:ext cx="4139225" cy="299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Modeling - Clustering</a:t>
            </a:r>
            <a:endParaRPr sz="2680">
              <a:latin typeface="Arial"/>
              <a:ea typeface="Arial"/>
              <a:cs typeface="Arial"/>
              <a:sym typeface="Arial"/>
            </a:endParaRPr>
          </a:p>
        </p:txBody>
      </p:sp>
      <p:pic>
        <p:nvPicPr>
          <p:cNvPr id="174" name="Google Shape;174;p29"/>
          <p:cNvPicPr preferRelativeResize="0"/>
          <p:nvPr/>
        </p:nvPicPr>
        <p:blipFill>
          <a:blip r:embed="rId3">
            <a:alphaModFix/>
          </a:blip>
          <a:stretch>
            <a:fillRect/>
          </a:stretch>
        </p:blipFill>
        <p:spPr>
          <a:xfrm>
            <a:off x="2127400" y="1017450"/>
            <a:ext cx="4889201" cy="386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Modeling - Clustering</a:t>
            </a:r>
            <a:endParaRPr sz="2680">
              <a:latin typeface="Arial"/>
              <a:ea typeface="Arial"/>
              <a:cs typeface="Arial"/>
              <a:sym typeface="Arial"/>
            </a:endParaRPr>
          </a:p>
          <a:p>
            <a:pPr indent="0" lvl="0" marL="0" marR="0" rtl="0" algn="l">
              <a:lnSpc>
                <a:spcPct val="100000"/>
              </a:lnSpc>
              <a:spcBef>
                <a:spcPts val="0"/>
              </a:spcBef>
              <a:spcAft>
                <a:spcPts val="0"/>
              </a:spcAft>
              <a:buClr>
                <a:srgbClr val="000000"/>
              </a:buClr>
              <a:buSzPct val="36940"/>
              <a:buFont typeface="Arial"/>
              <a:buNone/>
            </a:pPr>
            <a:r>
              <a:t/>
            </a:r>
            <a:endParaRPr sz="2680">
              <a:latin typeface="Arial"/>
              <a:ea typeface="Arial"/>
              <a:cs typeface="Arial"/>
              <a:sym typeface="Arial"/>
            </a:endParaRPr>
          </a:p>
        </p:txBody>
      </p:sp>
      <p:pic>
        <p:nvPicPr>
          <p:cNvPr id="180" name="Google Shape;180;p30"/>
          <p:cNvPicPr preferRelativeResize="0"/>
          <p:nvPr/>
        </p:nvPicPr>
        <p:blipFill>
          <a:blip r:embed="rId3">
            <a:alphaModFix/>
          </a:blip>
          <a:stretch>
            <a:fillRect/>
          </a:stretch>
        </p:blipFill>
        <p:spPr>
          <a:xfrm>
            <a:off x="1076425" y="1309925"/>
            <a:ext cx="6991150" cy="325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Modeling - Predicting Popularity</a:t>
            </a:r>
            <a:endParaRPr sz="2680">
              <a:latin typeface="Arial"/>
              <a:ea typeface="Arial"/>
              <a:cs typeface="Arial"/>
              <a:sym typeface="Arial"/>
            </a:endParaRPr>
          </a:p>
        </p:txBody>
      </p:sp>
      <p:sp>
        <p:nvSpPr>
          <p:cNvPr id="186" name="Google Shape;186;p31"/>
          <p:cNvSpPr txBox="1"/>
          <p:nvPr>
            <p:ph idx="1" type="body"/>
          </p:nvPr>
        </p:nvSpPr>
        <p:spPr>
          <a:xfrm>
            <a:off x="311700" y="1152475"/>
            <a:ext cx="4356000" cy="3416400"/>
          </a:xfrm>
          <a:prstGeom prst="rect">
            <a:avLst/>
          </a:prstGeom>
        </p:spPr>
        <p:txBody>
          <a:bodyPr anchorCtr="0" anchor="t" bIns="91425" lIns="91425" spcFirstLastPara="1" rIns="91425" wrap="square" tIns="91425">
            <a:normAutofit/>
          </a:bodyPr>
          <a:lstStyle/>
          <a:p>
            <a:pPr indent="-304800" lvl="0" marL="457200" marR="0" rtl="0" algn="l">
              <a:lnSpc>
                <a:spcPct val="20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Classification problem predicting whether the music is going to be popular or not</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Change original “popularity” column to a 2 level factor</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Over 41 -&gt; popular</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Less than or equal to 41 -&gt; not popular</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41 cutoff is the top 25% mark</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Final best performing model </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LogitBoost</a:t>
            </a:r>
            <a:endParaRPr sz="1500"/>
          </a:p>
        </p:txBody>
      </p:sp>
      <p:pic>
        <p:nvPicPr>
          <p:cNvPr id="187" name="Google Shape;187;p31"/>
          <p:cNvPicPr preferRelativeResize="0"/>
          <p:nvPr/>
        </p:nvPicPr>
        <p:blipFill>
          <a:blip r:embed="rId3">
            <a:alphaModFix/>
          </a:blip>
          <a:stretch>
            <a:fillRect/>
          </a:stretch>
        </p:blipFill>
        <p:spPr>
          <a:xfrm>
            <a:off x="5508450" y="1070600"/>
            <a:ext cx="3181350" cy="385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74275"/>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80">
                <a:latin typeface="Arial"/>
                <a:ea typeface="Arial"/>
                <a:cs typeface="Arial"/>
                <a:sym typeface="Arial"/>
              </a:rPr>
              <a:t>Research Questions</a:t>
            </a:r>
            <a:endParaRPr sz="2680">
              <a:latin typeface="Arial"/>
              <a:ea typeface="Arial"/>
              <a:cs typeface="Arial"/>
              <a:sym typeface="Aria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12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Predict danceability of a song belong to based on specific features</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Predict the year of the song based on different characteristics like album cover etc.</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Given a song, what are some other recommendations that would suit the same user’s taste?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Can we predict the popularity of a song based on given features? </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Which genre got famous/changed according to year and why? </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Which feature affects the popularity of a song the most?</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Who are the popular artists?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Predicting if a new artist is going to be popular based on its audio features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6940"/>
              <a:buFont typeface="Arial"/>
              <a:buNone/>
            </a:pPr>
            <a:r>
              <a:rPr lang="en" sz="2680">
                <a:latin typeface="Arial"/>
                <a:ea typeface="Arial"/>
                <a:cs typeface="Arial"/>
                <a:sym typeface="Arial"/>
              </a:rPr>
              <a:t>Data Modeling - Predicting Danceability</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Predict Danceability based on different features: </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Energy, Key, Loudness, Mode, </a:t>
            </a:r>
            <a:r>
              <a:rPr lang="en" sz="1200">
                <a:solidFill>
                  <a:srgbClr val="000000"/>
                </a:solidFill>
                <a:latin typeface="Arial"/>
                <a:ea typeface="Arial"/>
                <a:cs typeface="Arial"/>
                <a:sym typeface="Arial"/>
              </a:rPr>
              <a:t>Acousticness, </a:t>
            </a:r>
            <a:r>
              <a:rPr lang="en" sz="1200">
                <a:solidFill>
                  <a:srgbClr val="000000"/>
                </a:solidFill>
                <a:latin typeface="Arial"/>
                <a:ea typeface="Arial"/>
                <a:cs typeface="Arial"/>
                <a:sym typeface="Arial"/>
              </a:rPr>
              <a:t>Speechiness, Instrumentalness, Liveness , Valence, Tempo</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Correlation Matrix:</a:t>
            </a:r>
            <a:endParaRPr/>
          </a:p>
        </p:txBody>
      </p:sp>
      <p:pic>
        <p:nvPicPr>
          <p:cNvPr id="194" name="Google Shape;194;p32"/>
          <p:cNvPicPr preferRelativeResize="0"/>
          <p:nvPr/>
        </p:nvPicPr>
        <p:blipFill>
          <a:blip r:embed="rId3">
            <a:alphaModFix/>
          </a:blip>
          <a:stretch>
            <a:fillRect/>
          </a:stretch>
        </p:blipFill>
        <p:spPr>
          <a:xfrm>
            <a:off x="892500" y="2171576"/>
            <a:ext cx="7758950" cy="145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80">
                <a:latin typeface="Arial"/>
                <a:ea typeface="Arial"/>
                <a:cs typeface="Arial"/>
                <a:sym typeface="Arial"/>
              </a:rPr>
              <a:t>Data Modeling - Predicting Danceability</a:t>
            </a:r>
            <a:endParaRPr/>
          </a:p>
          <a:p>
            <a:pPr indent="0" lvl="0" marL="0" rtl="0" algn="l">
              <a:spcBef>
                <a:spcPts val="0"/>
              </a:spcBef>
              <a:spcAft>
                <a:spcPts val="0"/>
              </a:spcAft>
              <a:buNone/>
            </a:pPr>
            <a:r>
              <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Correlation with focus on Danceability: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pic>
        <p:nvPicPr>
          <p:cNvPr id="201" name="Google Shape;201;p33"/>
          <p:cNvPicPr preferRelativeResize="0"/>
          <p:nvPr/>
        </p:nvPicPr>
        <p:blipFill>
          <a:blip r:embed="rId3">
            <a:alphaModFix/>
          </a:blip>
          <a:stretch>
            <a:fillRect/>
          </a:stretch>
        </p:blipFill>
        <p:spPr>
          <a:xfrm>
            <a:off x="458450" y="1774688"/>
            <a:ext cx="4113550" cy="229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80">
                <a:latin typeface="Arial"/>
                <a:ea typeface="Arial"/>
                <a:cs typeface="Arial"/>
                <a:sym typeface="Arial"/>
              </a:rPr>
              <a:t>Data Modeling - Predicting Danceability</a:t>
            </a:r>
            <a:endParaRPr/>
          </a:p>
          <a:p>
            <a:pPr indent="0" lvl="0" marL="0" rtl="0" algn="l">
              <a:spcBef>
                <a:spcPts val="0"/>
              </a:spcBef>
              <a:spcAft>
                <a:spcPts val="0"/>
              </a:spcAft>
              <a:buNone/>
            </a:pPr>
            <a:r>
              <a:t/>
            </a:r>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R-square values with different models: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graphicFrame>
        <p:nvGraphicFramePr>
          <p:cNvPr id="208" name="Google Shape;208;p34"/>
          <p:cNvGraphicFramePr/>
          <p:nvPr/>
        </p:nvGraphicFramePr>
        <p:xfrm>
          <a:off x="427050" y="1678450"/>
          <a:ext cx="3000000" cy="3000000"/>
        </p:xfrm>
        <a:graphic>
          <a:graphicData uri="http://schemas.openxmlformats.org/drawingml/2006/table">
            <a:tbl>
              <a:tblPr>
                <a:noFill/>
                <a:tableStyleId>{59E15B56-F83C-4B74-94C4-719907C34FA4}</a:tableStyleId>
              </a:tblPr>
              <a:tblGrid>
                <a:gridCol w="2413000"/>
                <a:gridCol w="2413000"/>
                <a:gridCol w="2413000"/>
              </a:tblGrid>
              <a:tr h="381000">
                <a:tc>
                  <a:txBody>
                    <a:bodyPr/>
                    <a:lstStyle/>
                    <a:p>
                      <a:pPr indent="0" lvl="0" marL="0" rtl="0" algn="l">
                        <a:spcBef>
                          <a:spcPts val="0"/>
                        </a:spcBef>
                        <a:spcAft>
                          <a:spcPts val="0"/>
                        </a:spcAft>
                        <a:buNone/>
                      </a:pPr>
                      <a:r>
                        <a:rPr b="1" lang="en" sz="1100"/>
                        <a:t>Sr. No.</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Model Type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R-squared value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solidFill>
                            <a:srgbClr val="FF0000"/>
                          </a:solidFill>
                        </a:rPr>
                        <a:t>1.</a:t>
                      </a:r>
                      <a:endParaRPr b="1"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Multiple Linear Regression</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0.3045</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solidFill>
                            <a:srgbClr val="FF0000"/>
                          </a:solidFill>
                        </a:rPr>
                        <a:t>2.</a:t>
                      </a:r>
                      <a:endParaRPr b="1"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Multiple Linear Regression (with scaling)</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0.3045</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solidFill>
                            <a:srgbClr val="FF0000"/>
                          </a:solidFill>
                        </a:rPr>
                        <a:t>3.</a:t>
                      </a:r>
                      <a:endParaRPr b="1"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Logistic Regression</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0.072</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solidFill>
                            <a:srgbClr val="38761D"/>
                          </a:solidFill>
                        </a:rPr>
                        <a:t>4.</a:t>
                      </a:r>
                      <a:endParaRPr b="1" sz="1100">
                        <a:solidFill>
                          <a:srgbClr val="38761D"/>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38761D"/>
                          </a:solidFill>
                        </a:rPr>
                        <a:t>Random Forest</a:t>
                      </a:r>
                      <a:endParaRPr sz="1100">
                        <a:solidFill>
                          <a:srgbClr val="38761D"/>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38761D"/>
                          </a:solidFill>
                        </a:rPr>
                        <a:t>0.593</a:t>
                      </a:r>
                      <a:endParaRPr sz="1100">
                        <a:solidFill>
                          <a:srgbClr val="38761D"/>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Conclusion</a:t>
            </a:r>
            <a:endParaRPr sz="2680">
              <a:latin typeface="Arial"/>
              <a:ea typeface="Arial"/>
              <a:cs typeface="Arial"/>
              <a:sym typeface="Arial"/>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For predicting the danceability, we used the random forest classifier as it gave the best R-squared value (0.593). This analysis was based on the following features: tempo, energy, valence, speechiness, loudness, liveness and mode. Having more features to predict the danceability of the song would definitely help increase the accuracy of the model. </a:t>
            </a:r>
            <a:endParaRPr sz="1200">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Predicting the</a:t>
            </a:r>
            <a:r>
              <a:rPr lang="en" sz="1200">
                <a:solidFill>
                  <a:schemeClr val="dk1"/>
                </a:solidFill>
                <a:latin typeface="Arial"/>
                <a:ea typeface="Arial"/>
                <a:cs typeface="Arial"/>
                <a:sym typeface="Arial"/>
              </a:rPr>
              <a:t> decade in which the song was released from different features like popularity, danceability, etc in our dataset is suggested using Random Forest classifier, and it does give a good accuracy, but having more features which give artist information also can be significant features, which can helps us to improve the accuracy. And if we can tune, and take more </a:t>
            </a:r>
            <a:r>
              <a:rPr lang="en" sz="1200">
                <a:solidFill>
                  <a:schemeClr val="dk1"/>
                </a:solidFill>
                <a:latin typeface="Arial"/>
                <a:ea typeface="Arial"/>
                <a:cs typeface="Arial"/>
                <a:sym typeface="Arial"/>
              </a:rPr>
              <a:t>relevant information could also helps us to predict the year.</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16 different clusters each with its unique traits and size</a:t>
            </a:r>
            <a:endParaRPr sz="1200">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LogitBoost model shows best performance in predicting the popularity of the dataset</a:t>
            </a:r>
            <a:endParaRPr sz="1200">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Pop genre was most famous in 60s, and r&amp;b got into picture after 80s  </a:t>
            </a:r>
            <a:endParaRPr sz="1200">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Analyzed</a:t>
            </a:r>
            <a:r>
              <a:rPr lang="en" sz="1200">
                <a:solidFill>
                  <a:schemeClr val="dk1"/>
                </a:solidFill>
                <a:latin typeface="Arial"/>
                <a:ea typeface="Arial"/>
                <a:cs typeface="Arial"/>
                <a:sym typeface="Arial"/>
              </a:rPr>
              <a:t> Top 500 songs. Some feature do have an impact on popularity, some </a:t>
            </a:r>
            <a:r>
              <a:rPr lang="en" sz="1200">
                <a:solidFill>
                  <a:schemeClr val="dk1"/>
                </a:solidFill>
                <a:latin typeface="Arial"/>
                <a:ea typeface="Arial"/>
                <a:cs typeface="Arial"/>
                <a:sym typeface="Arial"/>
              </a:rPr>
              <a:t>don't</a:t>
            </a:r>
            <a:r>
              <a:rPr lang="en" sz="1200">
                <a:solidFill>
                  <a:schemeClr val="dk1"/>
                </a:solidFill>
                <a:latin typeface="Arial"/>
                <a:ea typeface="Arial"/>
                <a:cs typeface="Arial"/>
                <a:sym typeface="Arial"/>
              </a:rPr>
              <a:t>. Detail in report.</a:t>
            </a:r>
            <a:endParaRPr sz="1200">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To check which artists were famous, we used the popularity feature and </a:t>
            </a:r>
            <a:r>
              <a:rPr lang="en" sz="1200">
                <a:solidFill>
                  <a:schemeClr val="dk1"/>
                </a:solidFill>
                <a:latin typeface="Arial"/>
                <a:ea typeface="Arial"/>
                <a:cs typeface="Arial"/>
                <a:sym typeface="Arial"/>
              </a:rPr>
              <a:t>categorized</a:t>
            </a:r>
            <a:r>
              <a:rPr lang="en" sz="1200">
                <a:solidFill>
                  <a:schemeClr val="dk1"/>
                </a:solidFill>
                <a:latin typeface="Arial"/>
                <a:ea typeface="Arial"/>
                <a:cs typeface="Arial"/>
                <a:sym typeface="Arial"/>
              </a:rPr>
              <a:t> artists as popular if their popularity was more than 90. This analysis showed that out of 1,104,349 artists, only 51 artists had a popularity rating of more than 90. </a:t>
            </a:r>
            <a:endParaRPr sz="1200">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To conclude from our research and trials for this research question, the random forest model did a better job among the three models but it appears to be that audio features alone are not good predictors of the popularity value (0 to 100). It is viable to classify if a song/artist will be popular or not, but to predict the popularity level of the song is a difficult task and it depends on a lot of other features apart from audio features.</a:t>
            </a:r>
            <a:endParaRPr sz="1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20" name="Google Shape;220;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For any questions, please feel free to </a:t>
            </a:r>
            <a:r>
              <a:rPr lang="en"/>
              <a:t>reach out to us on our emails:</a:t>
            </a:r>
            <a:endParaRPr/>
          </a:p>
          <a:p>
            <a:pPr indent="457200" lvl="0" marL="914400" marR="0" rtl="0" algn="l">
              <a:lnSpc>
                <a:spcPct val="115000"/>
              </a:lnSpc>
              <a:spcBef>
                <a:spcPts val="1200"/>
              </a:spcBef>
              <a:spcAft>
                <a:spcPts val="0"/>
              </a:spcAft>
              <a:buNone/>
            </a:pPr>
            <a:r>
              <a:rPr lang="en" sz="1000">
                <a:uFill>
                  <a:noFill/>
                </a:uFill>
                <a:hlinkClick r:id="rId3"/>
              </a:rPr>
              <a:t>ayousaf@hawk.iit.edu</a:t>
            </a:r>
            <a:endParaRPr sz="1000"/>
          </a:p>
          <a:p>
            <a:pPr indent="457200" lvl="0" marL="914400" marR="0" rtl="0" algn="l">
              <a:lnSpc>
                <a:spcPct val="115000"/>
              </a:lnSpc>
              <a:spcBef>
                <a:spcPts val="1200"/>
              </a:spcBef>
              <a:spcAft>
                <a:spcPts val="0"/>
              </a:spcAft>
              <a:buNone/>
            </a:pPr>
            <a:r>
              <a:rPr lang="en" sz="1000">
                <a:uFill>
                  <a:noFill/>
                </a:uFill>
                <a:hlinkClick r:id="rId4"/>
              </a:rPr>
              <a:t>cchen153@hawk.iit.edu</a:t>
            </a:r>
            <a:endParaRPr sz="1000"/>
          </a:p>
          <a:p>
            <a:pPr indent="457200" lvl="0" marL="914400" marR="0" rtl="0" algn="l">
              <a:lnSpc>
                <a:spcPct val="115000"/>
              </a:lnSpc>
              <a:spcBef>
                <a:spcPts val="1200"/>
              </a:spcBef>
              <a:spcAft>
                <a:spcPts val="0"/>
              </a:spcAft>
              <a:buNone/>
            </a:pPr>
            <a:r>
              <a:rPr lang="en" sz="1000">
                <a:uFill>
                  <a:noFill/>
                </a:uFill>
                <a:hlinkClick r:id="rId5"/>
              </a:rPr>
              <a:t>sjaradi@hawk.iit.edu</a:t>
            </a:r>
            <a:endParaRPr sz="1000"/>
          </a:p>
          <a:p>
            <a:pPr indent="457200" lvl="0" marL="914400" rtl="0" algn="l">
              <a:spcBef>
                <a:spcPts val="1200"/>
              </a:spcBef>
              <a:spcAft>
                <a:spcPts val="1200"/>
              </a:spcAft>
              <a:buNone/>
            </a:pPr>
            <a:r>
              <a:rPr lang="en" sz="1000"/>
              <a:t>sjawad@hawk.iit.edu</a:t>
            </a:r>
            <a:endParaRPr sz="1000"/>
          </a:p>
        </p:txBody>
      </p:sp>
      <p:pic>
        <p:nvPicPr>
          <p:cNvPr id="221" name="Google Shape;221;p36"/>
          <p:cNvPicPr preferRelativeResize="0"/>
          <p:nvPr/>
        </p:nvPicPr>
        <p:blipFill>
          <a:blip r:embed="rId6">
            <a:alphaModFix/>
          </a:blip>
          <a:stretch>
            <a:fillRect/>
          </a:stretch>
        </p:blipFill>
        <p:spPr>
          <a:xfrm>
            <a:off x="5992850" y="2376025"/>
            <a:ext cx="330775" cy="236025"/>
          </a:xfrm>
          <a:prstGeom prst="rect">
            <a:avLst/>
          </a:prstGeom>
          <a:noFill/>
          <a:ln>
            <a:noFill/>
          </a:ln>
        </p:spPr>
      </p:pic>
      <p:pic>
        <p:nvPicPr>
          <p:cNvPr id="222" name="Google Shape;222;p36"/>
          <p:cNvPicPr preferRelativeResize="0"/>
          <p:nvPr/>
        </p:nvPicPr>
        <p:blipFill>
          <a:blip r:embed="rId6">
            <a:alphaModFix/>
          </a:blip>
          <a:stretch>
            <a:fillRect/>
          </a:stretch>
        </p:blipFill>
        <p:spPr>
          <a:xfrm>
            <a:off x="5992850" y="2680825"/>
            <a:ext cx="330775" cy="236025"/>
          </a:xfrm>
          <a:prstGeom prst="rect">
            <a:avLst/>
          </a:prstGeom>
          <a:noFill/>
          <a:ln>
            <a:noFill/>
          </a:ln>
        </p:spPr>
      </p:pic>
      <p:pic>
        <p:nvPicPr>
          <p:cNvPr id="223" name="Google Shape;223;p36"/>
          <p:cNvPicPr preferRelativeResize="0"/>
          <p:nvPr/>
        </p:nvPicPr>
        <p:blipFill>
          <a:blip r:embed="rId6">
            <a:alphaModFix/>
          </a:blip>
          <a:stretch>
            <a:fillRect/>
          </a:stretch>
        </p:blipFill>
        <p:spPr>
          <a:xfrm>
            <a:off x="5992850" y="2985625"/>
            <a:ext cx="330775" cy="236025"/>
          </a:xfrm>
          <a:prstGeom prst="rect">
            <a:avLst/>
          </a:prstGeom>
          <a:noFill/>
          <a:ln>
            <a:noFill/>
          </a:ln>
        </p:spPr>
      </p:pic>
      <p:pic>
        <p:nvPicPr>
          <p:cNvPr id="224" name="Google Shape;224;p36"/>
          <p:cNvPicPr preferRelativeResize="0"/>
          <p:nvPr/>
        </p:nvPicPr>
        <p:blipFill>
          <a:blip r:embed="rId6">
            <a:alphaModFix/>
          </a:blip>
          <a:stretch>
            <a:fillRect/>
          </a:stretch>
        </p:blipFill>
        <p:spPr>
          <a:xfrm>
            <a:off x="5992850" y="3290425"/>
            <a:ext cx="330775" cy="23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Source</a:t>
            </a:r>
            <a:endParaRPr/>
          </a:p>
        </p:txBody>
      </p:sp>
      <p:sp>
        <p:nvSpPr>
          <p:cNvPr id="72" name="Google Shape;72;p15"/>
          <p:cNvSpPr txBox="1"/>
          <p:nvPr>
            <p:ph idx="1" type="body"/>
          </p:nvPr>
        </p:nvSpPr>
        <p:spPr>
          <a:xfrm>
            <a:off x="353050" y="1017725"/>
            <a:ext cx="8520600" cy="3416400"/>
          </a:xfrm>
          <a:prstGeom prst="rect">
            <a:avLst/>
          </a:prstGeom>
        </p:spPr>
        <p:txBody>
          <a:bodyPr anchorCtr="0" anchor="t" bIns="91425" lIns="91425" spcFirstLastPara="1" rIns="91425" wrap="square" tIns="91425">
            <a:normAutofit/>
          </a:bodyPr>
          <a:lstStyle/>
          <a:p>
            <a:pPr indent="0" lvl="0" marL="0" marR="0" rtl="0" algn="l">
              <a:lnSpc>
                <a:spcPct val="200000"/>
              </a:lnSpc>
              <a:spcBef>
                <a:spcPts val="1200"/>
              </a:spcBef>
              <a:spcAft>
                <a:spcPts val="0"/>
              </a:spcAft>
              <a:buNone/>
            </a:pPr>
            <a:r>
              <a:rPr lang="en" sz="1200">
                <a:solidFill>
                  <a:srgbClr val="000000"/>
                </a:solidFill>
                <a:latin typeface="Arial"/>
                <a:ea typeface="Arial"/>
                <a:cs typeface="Arial"/>
                <a:sym typeface="Arial"/>
              </a:rPr>
              <a:t>All the data sets were from Kaggle </a:t>
            </a:r>
            <a:endParaRPr sz="1200">
              <a:solidFill>
                <a:srgbClr val="000000"/>
              </a:solidFill>
              <a:latin typeface="Arial"/>
              <a:ea typeface="Arial"/>
              <a:cs typeface="Arial"/>
              <a:sym typeface="Arial"/>
            </a:endParaRPr>
          </a:p>
          <a:p>
            <a:pPr indent="0" lvl="0" marL="0" marR="0" rtl="0" algn="l">
              <a:lnSpc>
                <a:spcPct val="200000"/>
              </a:lnSpc>
              <a:spcBef>
                <a:spcPts val="1200"/>
              </a:spcBef>
              <a:spcAft>
                <a:spcPts val="0"/>
              </a:spcAft>
              <a:buNone/>
            </a:pPr>
            <a:r>
              <a:t/>
            </a:r>
            <a:endParaRPr sz="1200">
              <a:solidFill>
                <a:srgbClr val="000000"/>
              </a:solidFill>
              <a:latin typeface="Arial"/>
              <a:ea typeface="Arial"/>
              <a:cs typeface="Arial"/>
              <a:sym typeface="Arial"/>
            </a:endParaRPr>
          </a:p>
          <a:p>
            <a:pPr indent="0" lvl="0" marL="0" marR="0" rtl="0" algn="l">
              <a:lnSpc>
                <a:spcPct val="200000"/>
              </a:lnSpc>
              <a:spcBef>
                <a:spcPts val="1200"/>
              </a:spcBef>
              <a:spcAft>
                <a:spcPts val="1200"/>
              </a:spcAft>
              <a:buNone/>
            </a:pPr>
            <a:r>
              <a:t/>
            </a:r>
            <a:endParaRPr sz="1200">
              <a:solidFill>
                <a:srgbClr val="000000"/>
              </a:solidFill>
              <a:latin typeface="Arial"/>
              <a:ea typeface="Arial"/>
              <a:cs typeface="Arial"/>
              <a:sym typeface="Arial"/>
            </a:endParaRPr>
          </a:p>
        </p:txBody>
      </p:sp>
      <p:graphicFrame>
        <p:nvGraphicFramePr>
          <p:cNvPr id="73" name="Google Shape;73;p15"/>
          <p:cNvGraphicFramePr/>
          <p:nvPr/>
        </p:nvGraphicFramePr>
        <p:xfrm>
          <a:off x="456650" y="1535900"/>
          <a:ext cx="3000000" cy="3000000"/>
        </p:xfrm>
        <a:graphic>
          <a:graphicData uri="http://schemas.openxmlformats.org/drawingml/2006/table">
            <a:tbl>
              <a:tblPr>
                <a:noFill/>
                <a:tableStyleId>{59E15B56-F83C-4B74-94C4-719907C34FA4}</a:tableStyleId>
              </a:tblPr>
              <a:tblGrid>
                <a:gridCol w="1236275"/>
                <a:gridCol w="2997675"/>
                <a:gridCol w="3005050"/>
              </a:tblGrid>
              <a:tr h="381000">
                <a:tc>
                  <a:txBody>
                    <a:bodyPr/>
                    <a:lstStyle/>
                    <a:p>
                      <a:pPr indent="0" lvl="0" marL="0" rtl="0" algn="l">
                        <a:spcBef>
                          <a:spcPts val="0"/>
                        </a:spcBef>
                        <a:spcAft>
                          <a:spcPts val="0"/>
                        </a:spcAft>
                        <a:buNone/>
                      </a:pPr>
                      <a:r>
                        <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Link</a:t>
                      </a:r>
                      <a:endParaRPr b="1" sz="1200"/>
                    </a:p>
                  </a:txBody>
                  <a:tcPr marT="91425" marB="91425" marR="91425" marL="91425"/>
                </a:tc>
                <a:tc>
                  <a:txBody>
                    <a:bodyPr/>
                    <a:lstStyle/>
                    <a:p>
                      <a:pPr indent="0" lvl="0" marL="0" rtl="0" algn="l">
                        <a:spcBef>
                          <a:spcPts val="0"/>
                        </a:spcBef>
                        <a:spcAft>
                          <a:spcPts val="0"/>
                        </a:spcAft>
                        <a:buNone/>
                      </a:pPr>
                      <a:r>
                        <a:rPr b="1" lang="en" sz="1200"/>
                        <a:t>Question Answered</a:t>
                      </a:r>
                      <a:endParaRPr b="1" sz="1200"/>
                    </a:p>
                  </a:txBody>
                  <a:tcPr marT="91425" marB="91425" marR="91425" marL="91425"/>
                </a:tc>
              </a:tr>
              <a:tr h="381000">
                <a:tc>
                  <a:txBody>
                    <a:bodyPr/>
                    <a:lstStyle/>
                    <a:p>
                      <a:pPr indent="0" lvl="0" marL="0" rtl="0" algn="l">
                        <a:spcBef>
                          <a:spcPts val="0"/>
                        </a:spcBef>
                        <a:spcAft>
                          <a:spcPts val="0"/>
                        </a:spcAft>
                        <a:buNone/>
                      </a:pPr>
                      <a:r>
                        <a:rPr b="1" lang="en" sz="1200"/>
                        <a:t>Data Set 1 </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uFill>
                            <a:noFill/>
                          </a:uFill>
                          <a:hlinkClick r:id="rId3"/>
                        </a:rPr>
                        <a:t>https://www.kaggle.com/datasets/lehaknarnauli/spotify-datasets?resource=download&amp;select=tracks.csv</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 Who are the popular artists</a:t>
                      </a:r>
                      <a:endParaRPr sz="1200"/>
                    </a:p>
                    <a:p>
                      <a:pPr indent="0" lvl="0" marL="0" rtl="0" algn="l">
                        <a:spcBef>
                          <a:spcPts val="0"/>
                        </a:spcBef>
                        <a:spcAft>
                          <a:spcPts val="0"/>
                        </a:spcAft>
                        <a:buNone/>
                      </a:pPr>
                      <a:r>
                        <a:rPr lang="en" sz="1200"/>
                        <a:t>– P</a:t>
                      </a:r>
                      <a:r>
                        <a:rPr lang="en" sz="1200"/>
                        <a:t>redicting if a new artist is going to be popular based on its audio features.</a:t>
                      </a:r>
                      <a:endParaRPr sz="1200"/>
                    </a:p>
                    <a:p>
                      <a:pPr indent="0" lvl="0" marL="0" rtl="0" algn="l">
                        <a:spcBef>
                          <a:spcPts val="0"/>
                        </a:spcBef>
                        <a:spcAft>
                          <a:spcPts val="0"/>
                        </a:spcAft>
                        <a:buNone/>
                      </a:pPr>
                      <a:r>
                        <a:rPr lang="en" sz="1200"/>
                        <a:t>– Which feature affects the popularity of a song the most?</a:t>
                      </a:r>
                      <a:endParaRPr sz="1200"/>
                    </a:p>
                  </a:txBody>
                  <a:tcPr marT="91425" marB="91425" marR="91425" marL="91425"/>
                </a:tc>
              </a:tr>
              <a:tr h="381000">
                <a:tc>
                  <a:txBody>
                    <a:bodyPr/>
                    <a:lstStyle/>
                    <a:p>
                      <a:pPr indent="0" lvl="0" marL="0" rtl="0" algn="l">
                        <a:spcBef>
                          <a:spcPts val="0"/>
                        </a:spcBef>
                        <a:spcAft>
                          <a:spcPts val="0"/>
                        </a:spcAft>
                        <a:buNone/>
                      </a:pPr>
                      <a:r>
                        <a:rPr b="1" lang="en" sz="1200"/>
                        <a:t>Data Set 2 </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uFill>
                            <a:noFill/>
                          </a:uFill>
                          <a:hlinkClick r:id="rId4"/>
                        </a:rPr>
                        <a:t>https://www.kaggle.com/datasets/mrmorj/dataset-of-songs-in-spotify?resource=download</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 </a:t>
                      </a:r>
                      <a:r>
                        <a:rPr lang="en" sz="1200"/>
                        <a:t>Predict danceability of a song belong to based on specific features</a:t>
                      </a:r>
                      <a:endParaRPr sz="1200"/>
                    </a:p>
                  </a:txBody>
                  <a:tcPr marT="91425" marB="91425" marR="91425" marL="91425"/>
                </a:tc>
              </a:tr>
              <a:tr h="381000">
                <a:tc>
                  <a:txBody>
                    <a:bodyPr/>
                    <a:lstStyle/>
                    <a:p>
                      <a:pPr indent="0" lvl="0" marL="0" rtl="0" algn="l">
                        <a:spcBef>
                          <a:spcPts val="0"/>
                        </a:spcBef>
                        <a:spcAft>
                          <a:spcPts val="0"/>
                        </a:spcAft>
                        <a:buNone/>
                      </a:pPr>
                      <a:r>
                        <a:rPr b="1" lang="en" sz="1200"/>
                        <a:t>Data Set 3</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t>https://www.kaggle.com/code/akiboy96/spotify-song-popularity-genre-exploration/data?select=genre_music.csv</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 Popular Genre according to year </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Data Processing</a:t>
            </a:r>
            <a:endParaRPr sz="2680">
              <a:latin typeface="Arial"/>
              <a:ea typeface="Arial"/>
              <a:cs typeface="Arial"/>
              <a:sym typeface="Arial"/>
            </a:endParaRPr>
          </a:p>
        </p:txBody>
      </p:sp>
      <p:sp>
        <p:nvSpPr>
          <p:cNvPr id="79" name="Google Shape;79;p16"/>
          <p:cNvSpPr txBox="1"/>
          <p:nvPr>
            <p:ph idx="1" type="body"/>
          </p:nvPr>
        </p:nvSpPr>
        <p:spPr>
          <a:xfrm>
            <a:off x="311700" y="1152475"/>
            <a:ext cx="8520600" cy="2586900"/>
          </a:xfrm>
          <a:prstGeom prst="rect">
            <a:avLst/>
          </a:prstGeom>
        </p:spPr>
        <p:txBody>
          <a:bodyPr anchorCtr="0" anchor="t" bIns="91425" lIns="91425" spcFirstLastPara="1" rIns="91425" wrap="square" tIns="91425">
            <a:noAutofit/>
          </a:bodyPr>
          <a:lstStyle/>
          <a:p>
            <a:pPr indent="-305435" lvl="0" marL="457200" marR="0" rtl="0" algn="l">
              <a:lnSpc>
                <a:spcPct val="200000"/>
              </a:lnSpc>
              <a:spcBef>
                <a:spcPts val="1200"/>
              </a:spcBef>
              <a:spcAft>
                <a:spcPts val="0"/>
              </a:spcAft>
              <a:buClr>
                <a:srgbClr val="000000"/>
              </a:buClr>
              <a:buSzPts val="1210"/>
              <a:buFont typeface="Arial"/>
              <a:buChar char="●"/>
            </a:pPr>
            <a:r>
              <a:rPr lang="en" sz="1210">
                <a:solidFill>
                  <a:srgbClr val="000000"/>
                </a:solidFill>
                <a:latin typeface="Arial"/>
                <a:ea typeface="Arial"/>
                <a:cs typeface="Arial"/>
                <a:sym typeface="Arial"/>
              </a:rPr>
              <a:t>Ensure that we do not have any duplicate rows.</a:t>
            </a:r>
            <a:endParaRPr sz="1210">
              <a:solidFill>
                <a:srgbClr val="000000"/>
              </a:solidFill>
              <a:latin typeface="Arial"/>
              <a:ea typeface="Arial"/>
              <a:cs typeface="Arial"/>
              <a:sym typeface="Arial"/>
            </a:endParaRPr>
          </a:p>
          <a:p>
            <a:pPr indent="-305435" lvl="0" marL="457200" marR="0" rtl="0" algn="l">
              <a:lnSpc>
                <a:spcPct val="200000"/>
              </a:lnSpc>
              <a:spcBef>
                <a:spcPts val="0"/>
              </a:spcBef>
              <a:spcAft>
                <a:spcPts val="0"/>
              </a:spcAft>
              <a:buClr>
                <a:srgbClr val="000000"/>
              </a:buClr>
              <a:buSzPts val="1210"/>
              <a:buFont typeface="Arial"/>
              <a:buChar char="●"/>
            </a:pPr>
            <a:r>
              <a:rPr lang="en" sz="1210">
                <a:solidFill>
                  <a:srgbClr val="000000"/>
                </a:solidFill>
                <a:latin typeface="Arial"/>
                <a:ea typeface="Arial"/>
                <a:cs typeface="Arial"/>
                <a:sym typeface="Arial"/>
              </a:rPr>
              <a:t>Removing outliers.</a:t>
            </a:r>
            <a:endParaRPr sz="1210">
              <a:solidFill>
                <a:srgbClr val="000000"/>
              </a:solidFill>
              <a:latin typeface="Arial"/>
              <a:ea typeface="Arial"/>
              <a:cs typeface="Arial"/>
              <a:sym typeface="Arial"/>
            </a:endParaRPr>
          </a:p>
          <a:p>
            <a:pPr indent="-305435" lvl="0" marL="457200" marR="0" rtl="0" algn="l">
              <a:lnSpc>
                <a:spcPct val="200000"/>
              </a:lnSpc>
              <a:spcBef>
                <a:spcPts val="0"/>
              </a:spcBef>
              <a:spcAft>
                <a:spcPts val="0"/>
              </a:spcAft>
              <a:buClr>
                <a:srgbClr val="000000"/>
              </a:buClr>
              <a:buSzPts val="1210"/>
              <a:buFont typeface="Arial"/>
              <a:buChar char="●"/>
            </a:pPr>
            <a:r>
              <a:rPr lang="en" sz="1210">
                <a:solidFill>
                  <a:srgbClr val="000000"/>
                </a:solidFill>
                <a:latin typeface="Arial"/>
                <a:ea typeface="Arial"/>
                <a:cs typeface="Arial"/>
                <a:sym typeface="Arial"/>
              </a:rPr>
              <a:t>For any missing value, we will not consider that feature for that row in the analysis(depends if 80% of data is missing)</a:t>
            </a:r>
            <a:endParaRPr sz="1210">
              <a:solidFill>
                <a:srgbClr val="000000"/>
              </a:solidFill>
              <a:latin typeface="Arial"/>
              <a:ea typeface="Arial"/>
              <a:cs typeface="Arial"/>
              <a:sym typeface="Arial"/>
            </a:endParaRPr>
          </a:p>
          <a:p>
            <a:pPr indent="-305435" lvl="0" marL="457200" marR="0" rtl="0" algn="l">
              <a:lnSpc>
                <a:spcPct val="200000"/>
              </a:lnSpc>
              <a:spcBef>
                <a:spcPts val="0"/>
              </a:spcBef>
              <a:spcAft>
                <a:spcPts val="0"/>
              </a:spcAft>
              <a:buClr>
                <a:srgbClr val="000000"/>
              </a:buClr>
              <a:buSzPts val="1210"/>
              <a:buFont typeface="Arial"/>
              <a:buChar char="●"/>
            </a:pPr>
            <a:r>
              <a:rPr lang="en" sz="1210">
                <a:solidFill>
                  <a:srgbClr val="000000"/>
                </a:solidFill>
                <a:latin typeface="Arial"/>
                <a:ea typeface="Arial"/>
                <a:cs typeface="Arial"/>
                <a:sym typeface="Arial"/>
              </a:rPr>
              <a:t>Check for skewness in data</a:t>
            </a:r>
            <a:endParaRPr sz="121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80">
                <a:latin typeface="Arial"/>
                <a:ea typeface="Arial"/>
                <a:cs typeface="Arial"/>
                <a:sym typeface="Arial"/>
              </a:rPr>
              <a:t>Data Processing</a:t>
            </a:r>
            <a:endParaRPr/>
          </a:p>
        </p:txBody>
      </p:sp>
      <p:pic>
        <p:nvPicPr>
          <p:cNvPr id="85" name="Google Shape;85;p17"/>
          <p:cNvPicPr preferRelativeResize="0"/>
          <p:nvPr/>
        </p:nvPicPr>
        <p:blipFill>
          <a:blip r:embed="rId3">
            <a:alphaModFix/>
          </a:blip>
          <a:stretch>
            <a:fillRect/>
          </a:stretch>
        </p:blipFill>
        <p:spPr>
          <a:xfrm>
            <a:off x="409113" y="1549200"/>
            <a:ext cx="8325774" cy="170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Analysis - Music got popular </a:t>
            </a:r>
            <a:endParaRPr sz="2680">
              <a:latin typeface="Arial"/>
              <a:ea typeface="Arial"/>
              <a:cs typeface="Arial"/>
              <a:sym typeface="Arial"/>
            </a:endParaRPr>
          </a:p>
        </p:txBody>
      </p:sp>
      <p:sp>
        <p:nvSpPr>
          <p:cNvPr id="91" name="Google Shape;91;p18"/>
          <p:cNvSpPr txBox="1"/>
          <p:nvPr>
            <p:ph idx="1" type="body"/>
          </p:nvPr>
        </p:nvSpPr>
        <p:spPr>
          <a:xfrm>
            <a:off x="311700" y="1152475"/>
            <a:ext cx="4191000" cy="3416400"/>
          </a:xfrm>
          <a:prstGeom prst="rect">
            <a:avLst/>
          </a:prstGeom>
        </p:spPr>
        <p:txBody>
          <a:bodyPr anchorCtr="0" anchor="t" bIns="91425" lIns="91425" spcFirstLastPara="1" rIns="91425" wrap="square" tIns="91425">
            <a:normAutofit/>
          </a:bodyPr>
          <a:lstStyle/>
          <a:p>
            <a:pPr indent="-304800" lvl="0" marL="457200" marR="0" rtl="0" algn="l">
              <a:lnSpc>
                <a:spcPct val="200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This plot shows us how people started listening songs, as in 1920s it’s not much popular, then people started listening music tremendously, and it got increased. </a:t>
            </a:r>
            <a:endParaRPr sz="1200">
              <a:solidFill>
                <a:srgbClr val="000000"/>
              </a:solidFill>
              <a:latin typeface="Arial"/>
              <a:ea typeface="Arial"/>
              <a:cs typeface="Arial"/>
              <a:sym typeface="Arial"/>
            </a:endParaRPr>
          </a:p>
          <a:p>
            <a:pPr indent="-304800" lvl="0" marL="457200" marR="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Those decrease after 1975 , we saw in the data, that we were not having much data, that’s why so much drop. </a:t>
            </a:r>
            <a:endParaRPr sz="1500"/>
          </a:p>
        </p:txBody>
      </p:sp>
      <p:pic>
        <p:nvPicPr>
          <p:cNvPr id="92" name="Google Shape;92;p18"/>
          <p:cNvPicPr preferRelativeResize="0"/>
          <p:nvPr/>
        </p:nvPicPr>
        <p:blipFill>
          <a:blip r:embed="rId3">
            <a:alphaModFix/>
          </a:blip>
          <a:stretch>
            <a:fillRect/>
          </a:stretch>
        </p:blipFill>
        <p:spPr>
          <a:xfrm>
            <a:off x="4537025" y="1200138"/>
            <a:ext cx="41910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Analysis - Outliers and Correlation</a:t>
            </a:r>
            <a:endParaRPr sz="2680">
              <a:latin typeface="Arial"/>
              <a:ea typeface="Arial"/>
              <a:cs typeface="Arial"/>
              <a:sym typeface="Aria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00000"/>
                </a:solidFill>
                <a:latin typeface="Arial"/>
                <a:ea typeface="Arial"/>
                <a:cs typeface="Arial"/>
                <a:sym typeface="Arial"/>
              </a:rPr>
              <a:t>To </a:t>
            </a:r>
            <a:r>
              <a:rPr lang="en" sz="1200">
                <a:solidFill>
                  <a:srgbClr val="000000"/>
                </a:solidFill>
                <a:latin typeface="Arial"/>
                <a:ea typeface="Arial"/>
                <a:cs typeface="Arial"/>
                <a:sym typeface="Arial"/>
              </a:rPr>
              <a:t>predict the year, we first found out about the outliers in our year feature and removed it, and found out the correlation between the release_year feature and other features.</a:t>
            </a:r>
            <a:endParaRPr sz="1200"/>
          </a:p>
        </p:txBody>
      </p:sp>
      <p:pic>
        <p:nvPicPr>
          <p:cNvPr id="99" name="Google Shape;99;p19"/>
          <p:cNvPicPr preferRelativeResize="0"/>
          <p:nvPr/>
        </p:nvPicPr>
        <p:blipFill>
          <a:blip r:embed="rId3">
            <a:alphaModFix/>
          </a:blip>
          <a:stretch>
            <a:fillRect/>
          </a:stretch>
        </p:blipFill>
        <p:spPr>
          <a:xfrm>
            <a:off x="432500" y="1927050"/>
            <a:ext cx="3080425" cy="2050675"/>
          </a:xfrm>
          <a:prstGeom prst="rect">
            <a:avLst/>
          </a:prstGeom>
          <a:noFill/>
          <a:ln>
            <a:noFill/>
          </a:ln>
        </p:spPr>
      </p:pic>
      <p:pic>
        <p:nvPicPr>
          <p:cNvPr id="100" name="Google Shape;100;p19"/>
          <p:cNvPicPr preferRelativeResize="0"/>
          <p:nvPr/>
        </p:nvPicPr>
        <p:blipFill rotWithShape="1">
          <a:blip r:embed="rId4">
            <a:alphaModFix/>
          </a:blip>
          <a:srcRect b="-1884" l="-9793" r="-5973" t="0"/>
          <a:stretch/>
        </p:blipFill>
        <p:spPr>
          <a:xfrm>
            <a:off x="3786200" y="1665275"/>
            <a:ext cx="4693449" cy="282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510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36940"/>
              <a:buFont typeface="Arial"/>
              <a:buNone/>
            </a:pPr>
            <a:r>
              <a:rPr lang="en" sz="2680">
                <a:latin typeface="Arial"/>
                <a:ea typeface="Arial"/>
                <a:cs typeface="Arial"/>
                <a:sym typeface="Arial"/>
              </a:rPr>
              <a:t>Analysis - Popular Genre in Decade</a:t>
            </a:r>
            <a:endParaRPr sz="2680">
              <a:latin typeface="Arial"/>
              <a:ea typeface="Arial"/>
              <a:cs typeface="Arial"/>
              <a:sym typeface="Arial"/>
            </a:endParaRPr>
          </a:p>
        </p:txBody>
      </p:sp>
      <p:pic>
        <p:nvPicPr>
          <p:cNvPr id="106" name="Google Shape;106;p20"/>
          <p:cNvPicPr preferRelativeResize="0"/>
          <p:nvPr/>
        </p:nvPicPr>
        <p:blipFill>
          <a:blip r:embed="rId3">
            <a:alphaModFix/>
          </a:blip>
          <a:stretch>
            <a:fillRect/>
          </a:stretch>
        </p:blipFill>
        <p:spPr>
          <a:xfrm>
            <a:off x="311700" y="1907075"/>
            <a:ext cx="5426275" cy="2596675"/>
          </a:xfrm>
          <a:prstGeom prst="rect">
            <a:avLst/>
          </a:prstGeom>
          <a:noFill/>
          <a:ln>
            <a:noFill/>
          </a:ln>
        </p:spPr>
      </p:pic>
      <p:sp>
        <p:nvSpPr>
          <p:cNvPr id="107" name="Google Shape;107;p20"/>
          <p:cNvSpPr txBox="1"/>
          <p:nvPr/>
        </p:nvSpPr>
        <p:spPr>
          <a:xfrm>
            <a:off x="172075" y="1084400"/>
            <a:ext cx="8475600" cy="7389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1200"/>
              </a:spcBef>
              <a:spcAft>
                <a:spcPts val="0"/>
              </a:spcAft>
              <a:buClr>
                <a:srgbClr val="000000"/>
              </a:buClr>
              <a:buSzPts val="1200"/>
              <a:buFont typeface="Arial"/>
              <a:buChar char="●"/>
            </a:pPr>
            <a:r>
              <a:rPr lang="en" sz="1200"/>
              <a:t>Pop is famous genre among most of the year, even we can say that pop was in it’s peak in 60s, and after r&amp;b comes into the picture that got popular after 70s.</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 Features Affecting Popularity of Top Songs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388600" y="1256525"/>
            <a:ext cx="2480650" cy="1532683"/>
          </a:xfrm>
          <a:prstGeom prst="rect">
            <a:avLst/>
          </a:prstGeom>
          <a:noFill/>
          <a:ln>
            <a:noFill/>
          </a:ln>
        </p:spPr>
      </p:pic>
      <p:pic>
        <p:nvPicPr>
          <p:cNvPr id="115" name="Google Shape;115;p21"/>
          <p:cNvPicPr preferRelativeResize="0"/>
          <p:nvPr/>
        </p:nvPicPr>
        <p:blipFill>
          <a:blip r:embed="rId4">
            <a:alphaModFix/>
          </a:blip>
          <a:stretch>
            <a:fillRect/>
          </a:stretch>
        </p:blipFill>
        <p:spPr>
          <a:xfrm>
            <a:off x="3118325" y="1256525"/>
            <a:ext cx="2669450" cy="1532674"/>
          </a:xfrm>
          <a:prstGeom prst="rect">
            <a:avLst/>
          </a:prstGeom>
          <a:noFill/>
          <a:ln>
            <a:noFill/>
          </a:ln>
        </p:spPr>
      </p:pic>
      <p:pic>
        <p:nvPicPr>
          <p:cNvPr id="116" name="Google Shape;116;p21"/>
          <p:cNvPicPr preferRelativeResize="0"/>
          <p:nvPr/>
        </p:nvPicPr>
        <p:blipFill>
          <a:blip r:embed="rId5">
            <a:alphaModFix/>
          </a:blip>
          <a:stretch>
            <a:fillRect/>
          </a:stretch>
        </p:blipFill>
        <p:spPr>
          <a:xfrm>
            <a:off x="5998075" y="1234825"/>
            <a:ext cx="2550867" cy="1576075"/>
          </a:xfrm>
          <a:prstGeom prst="rect">
            <a:avLst/>
          </a:prstGeom>
          <a:noFill/>
          <a:ln>
            <a:noFill/>
          </a:ln>
        </p:spPr>
      </p:pic>
      <p:pic>
        <p:nvPicPr>
          <p:cNvPr id="117" name="Google Shape;117;p21"/>
          <p:cNvPicPr preferRelativeResize="0"/>
          <p:nvPr/>
        </p:nvPicPr>
        <p:blipFill>
          <a:blip r:embed="rId6">
            <a:alphaModFix/>
          </a:blip>
          <a:stretch>
            <a:fillRect/>
          </a:stretch>
        </p:blipFill>
        <p:spPr>
          <a:xfrm>
            <a:off x="388600" y="2789200"/>
            <a:ext cx="2480639" cy="1532674"/>
          </a:xfrm>
          <a:prstGeom prst="rect">
            <a:avLst/>
          </a:prstGeom>
          <a:noFill/>
          <a:ln>
            <a:noFill/>
          </a:ln>
        </p:spPr>
      </p:pic>
      <p:pic>
        <p:nvPicPr>
          <p:cNvPr id="118" name="Google Shape;118;p21"/>
          <p:cNvPicPr preferRelativeResize="0"/>
          <p:nvPr/>
        </p:nvPicPr>
        <p:blipFill>
          <a:blip r:embed="rId7">
            <a:alphaModFix/>
          </a:blip>
          <a:stretch>
            <a:fillRect/>
          </a:stretch>
        </p:blipFill>
        <p:spPr>
          <a:xfrm>
            <a:off x="3118325" y="2767500"/>
            <a:ext cx="2669450" cy="1649337"/>
          </a:xfrm>
          <a:prstGeom prst="rect">
            <a:avLst/>
          </a:prstGeom>
          <a:noFill/>
          <a:ln>
            <a:noFill/>
          </a:ln>
        </p:spPr>
      </p:pic>
      <p:pic>
        <p:nvPicPr>
          <p:cNvPr id="119" name="Google Shape;119;p21"/>
          <p:cNvPicPr preferRelativeResize="0"/>
          <p:nvPr/>
        </p:nvPicPr>
        <p:blipFill>
          <a:blip r:embed="rId8">
            <a:alphaModFix/>
          </a:blip>
          <a:stretch>
            <a:fillRect/>
          </a:stretch>
        </p:blipFill>
        <p:spPr>
          <a:xfrm>
            <a:off x="5998075" y="2767500"/>
            <a:ext cx="2550895" cy="157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