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5" r:id="rId10"/>
    <p:sldId id="266" r:id="rId11"/>
  </p:sldIdLst>
  <p:sldSz cx="7772400" cy="10699750"/>
  <p:notesSz cx="7772400" cy="106997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0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en.wikipedia.org/wiki/Fitts%E2%80%99s_law" TargetMode="Externa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docs.thunkable.com/canvas" TargetMode="External"/><Relationship Id="rId1" Type="http://schemas.openxmlformats.org/officeDocument/2006/relationships/hyperlink" Target="https://docs.unity3d.com/2020.1/Documentation/Manual/UICanvas.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340" y="1115060"/>
            <a:ext cx="6032500" cy="2028825"/>
          </a:xfrm>
          <a:prstGeom prst="rect">
            <a:avLst/>
          </a:prstGeom>
        </p:spPr>
        <p:txBody>
          <a:bodyPr vert="horz" wrap="square" lIns="0" tIns="12700" rIns="0" bIns="0" rtlCol="0">
            <a:noAutofit/>
          </a:bodyPr>
          <a:lstStyle/>
          <a:p>
            <a:pPr marL="12700">
              <a:lnSpc>
                <a:spcPct val="100000"/>
              </a:lnSpc>
              <a:spcBef>
                <a:spcPts val="100"/>
              </a:spcBef>
            </a:pPr>
            <a:r>
              <a:rPr sz="1600" b="1" spc="-5" dirty="0">
                <a:solidFill>
                  <a:srgbClr val="424242"/>
                </a:solidFill>
                <a:latin typeface="Times New Roman" panose="02020603050405020304"/>
                <a:cs typeface="Times New Roman" panose="02020603050405020304"/>
              </a:rPr>
              <a:t>GAME</a:t>
            </a:r>
            <a:r>
              <a:rPr sz="1600" b="1" spc="-40" dirty="0">
                <a:solidFill>
                  <a:srgbClr val="424242"/>
                </a:solidFill>
                <a:latin typeface="Times New Roman" panose="02020603050405020304"/>
                <a:cs typeface="Times New Roman" panose="02020603050405020304"/>
              </a:rPr>
              <a:t> </a:t>
            </a:r>
            <a:r>
              <a:rPr sz="1600" b="1" spc="-5" dirty="0">
                <a:solidFill>
                  <a:srgbClr val="424242"/>
                </a:solidFill>
                <a:latin typeface="Times New Roman" panose="02020603050405020304"/>
                <a:cs typeface="Times New Roman" panose="02020603050405020304"/>
              </a:rPr>
              <a:t>DESIGN</a:t>
            </a:r>
            <a:r>
              <a:rPr sz="1600" b="1" spc="-20" dirty="0">
                <a:solidFill>
                  <a:srgbClr val="424242"/>
                </a:solidFill>
                <a:latin typeface="Times New Roman" panose="02020603050405020304"/>
                <a:cs typeface="Times New Roman" panose="02020603050405020304"/>
              </a:rPr>
              <a:t> </a:t>
            </a:r>
            <a:r>
              <a:rPr sz="1600" b="1" spc="-5" dirty="0">
                <a:solidFill>
                  <a:srgbClr val="424242"/>
                </a:solidFill>
                <a:latin typeface="Times New Roman" panose="02020603050405020304"/>
                <a:cs typeface="Times New Roman" panose="02020603050405020304"/>
              </a:rPr>
              <a:t>DOCUMENT</a:t>
            </a:r>
            <a:r>
              <a:rPr sz="1600" b="1" spc="-30" dirty="0">
                <a:solidFill>
                  <a:srgbClr val="424242"/>
                </a:solidFill>
                <a:latin typeface="Times New Roman" panose="02020603050405020304"/>
                <a:cs typeface="Times New Roman" panose="02020603050405020304"/>
              </a:rPr>
              <a:t> </a:t>
            </a:r>
            <a:r>
              <a:rPr sz="1600" b="1" spc="-5" dirty="0">
                <a:solidFill>
                  <a:srgbClr val="424242"/>
                </a:solidFill>
                <a:latin typeface="Times New Roman" panose="02020603050405020304"/>
                <a:cs typeface="Times New Roman" panose="02020603050405020304"/>
              </a:rPr>
              <a:t>(GDD)</a:t>
            </a:r>
            <a:endParaRPr sz="1600" b="1">
              <a:latin typeface="Times New Roman" panose="02020603050405020304"/>
              <a:cs typeface="Times New Roman" panose="02020603050405020304"/>
            </a:endParaRPr>
          </a:p>
          <a:p>
            <a:pPr marL="12700">
              <a:lnSpc>
                <a:spcPct val="100000"/>
              </a:lnSpc>
              <a:spcBef>
                <a:spcPts val="1330"/>
              </a:spcBef>
            </a:pPr>
            <a:r>
              <a:rPr sz="1400" spc="-5" dirty="0">
                <a:solidFill>
                  <a:srgbClr val="666666"/>
                </a:solidFill>
                <a:latin typeface="Times New Roman" panose="02020603050405020304"/>
                <a:cs typeface="Times New Roman" panose="02020603050405020304"/>
              </a:rPr>
              <a:t>Game</a:t>
            </a:r>
            <a:r>
              <a:rPr sz="1400" spc="-40" dirty="0">
                <a:solidFill>
                  <a:srgbClr val="666666"/>
                </a:solidFill>
                <a:latin typeface="Times New Roman" panose="02020603050405020304"/>
                <a:cs typeface="Times New Roman" panose="02020603050405020304"/>
              </a:rPr>
              <a:t> </a:t>
            </a:r>
            <a:r>
              <a:rPr sz="1400" spc="-5" dirty="0">
                <a:solidFill>
                  <a:srgbClr val="666666"/>
                </a:solidFill>
                <a:latin typeface="Times New Roman" panose="02020603050405020304"/>
                <a:cs typeface="Times New Roman" panose="02020603050405020304"/>
              </a:rPr>
              <a:t>Name:</a:t>
            </a:r>
            <a:r>
              <a:rPr lang="en-US" sz="1200" spc="-5" dirty="0">
                <a:solidFill>
                  <a:srgbClr val="666666"/>
                </a:solidFill>
                <a:latin typeface="Times New Roman" panose="02020603050405020304"/>
                <a:cs typeface="Times New Roman" panose="02020603050405020304"/>
              </a:rPr>
              <a:t> </a:t>
            </a:r>
            <a:r>
              <a:rPr lang="en-IN" altLang="en-US" sz="1200" spc="-5" dirty="0">
                <a:solidFill>
                  <a:srgbClr val="666666"/>
                </a:solidFill>
                <a:latin typeface="Times New Roman" panose="02020603050405020304"/>
                <a:cs typeface="Times New Roman" panose="02020603050405020304"/>
              </a:rPr>
              <a:t>Climb High</a:t>
            </a:r>
            <a:endParaRPr sz="1200">
              <a:latin typeface="Times New Roman" panose="02020603050405020304"/>
              <a:cs typeface="Times New Roman" panose="02020603050405020304"/>
            </a:endParaRPr>
          </a:p>
          <a:p>
            <a:pPr>
              <a:lnSpc>
                <a:spcPct val="100000"/>
              </a:lnSpc>
              <a:spcBef>
                <a:spcPts val="50"/>
              </a:spcBef>
            </a:pPr>
            <a:endParaRPr sz="1150">
              <a:latin typeface="Times New Roman" panose="02020603050405020304"/>
              <a:cs typeface="Times New Roman" panose="02020603050405020304"/>
            </a:endParaRPr>
          </a:p>
          <a:p>
            <a:pPr marL="12700">
              <a:lnSpc>
                <a:spcPct val="100000"/>
              </a:lnSpc>
            </a:pPr>
            <a:r>
              <a:rPr sz="1400" spc="-5" dirty="0">
                <a:latin typeface="Times New Roman" panose="02020603050405020304"/>
                <a:cs typeface="Times New Roman" panose="02020603050405020304"/>
              </a:rPr>
              <a:t>Genre:</a:t>
            </a:r>
            <a:r>
              <a:rPr lang="en-US" sz="1100" spc="-5" dirty="0">
                <a:latin typeface="Times New Roman" panose="02020603050405020304"/>
                <a:cs typeface="Times New Roman" panose="02020603050405020304"/>
              </a:rPr>
              <a:t> </a:t>
            </a:r>
            <a:r>
              <a:rPr lang="en-IN" altLang="en-US" sz="1200" spc="-5" dirty="0">
                <a:latin typeface="Times New Roman" panose="02020603050405020304"/>
                <a:cs typeface="Times New Roman" panose="02020603050405020304"/>
              </a:rPr>
              <a:t>2D Platformer</a:t>
            </a:r>
            <a:endParaRPr sz="1200">
              <a:latin typeface="Times New Roman" panose="02020603050405020304"/>
              <a:cs typeface="Times New Roman" panose="02020603050405020304"/>
            </a:endParaRPr>
          </a:p>
          <a:p>
            <a:pPr>
              <a:lnSpc>
                <a:spcPct val="100000"/>
              </a:lnSpc>
              <a:spcBef>
                <a:spcPts val="40"/>
              </a:spcBef>
            </a:pPr>
            <a:endParaRPr sz="1250">
              <a:latin typeface="Times New Roman" panose="02020603050405020304"/>
              <a:cs typeface="Times New Roman" panose="02020603050405020304"/>
            </a:endParaRPr>
          </a:p>
          <a:p>
            <a:pPr marL="12700">
              <a:lnSpc>
                <a:spcPct val="100000"/>
              </a:lnSpc>
            </a:pPr>
            <a:r>
              <a:rPr sz="1400" dirty="0">
                <a:latin typeface="Times New Roman" panose="02020603050405020304" charset="0"/>
                <a:cs typeface="Times New Roman" panose="02020603050405020304" charset="0"/>
              </a:rPr>
              <a:t>Game</a:t>
            </a:r>
            <a:r>
              <a:rPr sz="1400" spc="-60" dirty="0">
                <a:latin typeface="Times New Roman" panose="02020603050405020304" charset="0"/>
                <a:cs typeface="Times New Roman" panose="02020603050405020304" charset="0"/>
              </a:rPr>
              <a:t> </a:t>
            </a:r>
            <a:r>
              <a:rPr sz="1400" spc="-5" dirty="0">
                <a:latin typeface="Times New Roman" panose="02020603050405020304" charset="0"/>
                <a:cs typeface="Times New Roman" panose="02020603050405020304" charset="0"/>
              </a:rPr>
              <a:t>Elements:</a:t>
            </a:r>
            <a:r>
              <a:rPr lang="en-IN" sz="1400" spc="-5" dirty="0">
                <a:latin typeface="Times New Roman" panose="02020603050405020304" charset="0"/>
                <a:cs typeface="Times New Roman" panose="02020603050405020304" charset="0"/>
              </a:rPr>
              <a:t> </a:t>
            </a:r>
            <a:r>
              <a:rPr lang="en-US" sz="1100" spc="-5" dirty="0">
                <a:latin typeface="Microsoft Sans Serif" panose="020B0604020202020204"/>
                <a:cs typeface="Microsoft Sans Serif" panose="020B0604020202020204"/>
              </a:rPr>
              <a:t> </a:t>
            </a:r>
            <a:endParaRPr sz="850">
              <a:latin typeface="Microsoft Sans Serif" panose="020B0604020202020204"/>
              <a:cs typeface="Microsoft Sans Serif" panose="020B0604020202020204"/>
            </a:endParaRPr>
          </a:p>
          <a:p>
            <a:pPr marL="184150" indent="-171450">
              <a:lnSpc>
                <a:spcPct val="100000"/>
              </a:lnSpc>
              <a:buFont typeface="Arial" panose="020B0604020202020204" pitchFamily="34" charset="0"/>
              <a:buChar char="•"/>
            </a:pPr>
            <a:r>
              <a:rPr sz="1200" dirty="0">
                <a:latin typeface="Times New Roman" panose="02020603050405020304"/>
                <a:cs typeface="Times New Roman" panose="02020603050405020304"/>
              </a:rPr>
              <a:t>Player:</a:t>
            </a:r>
            <a:endParaRPr sz="1200" dirty="0">
              <a:latin typeface="Times New Roman" panose="02020603050405020304"/>
              <a:cs typeface="Times New Roman" panose="02020603050405020304"/>
            </a:endParaRPr>
          </a:p>
          <a:p>
            <a:pPr marL="641350" lvl="1" indent="-171450">
              <a:lnSpc>
                <a:spcPct val="100000"/>
              </a:lnSpc>
              <a:buFont typeface="Wingdings" panose="05000000000000000000" charset="0"/>
              <a:buChar char="§"/>
            </a:pPr>
            <a:r>
              <a:rPr sz="1200" spc="-5" dirty="0">
                <a:latin typeface="Times New Roman" panose="02020603050405020304"/>
                <a:cs typeface="Times New Roman" panose="02020603050405020304"/>
              </a:rPr>
              <a:t>The</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number</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of</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players</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that</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can</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play</a:t>
            </a:r>
            <a:r>
              <a:rPr sz="1200" spc="-5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the</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game</a:t>
            </a:r>
            <a:r>
              <a:rPr sz="1200" spc="-45" dirty="0">
                <a:latin typeface="Times New Roman" panose="02020603050405020304"/>
                <a:cs typeface="Times New Roman" panose="02020603050405020304"/>
              </a:rPr>
              <a:t> </a:t>
            </a:r>
            <a:r>
              <a:rPr sz="1200" dirty="0">
                <a:latin typeface="Times New Roman" panose="02020603050405020304"/>
                <a:cs typeface="Times New Roman" panose="02020603050405020304"/>
              </a:rPr>
              <a:t>at</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on</a:t>
            </a:r>
            <a:r>
              <a:rPr lang="en-IN" sz="1200" spc="-5" dirty="0">
                <a:latin typeface="Times New Roman" panose="02020603050405020304"/>
                <a:cs typeface="Times New Roman" panose="02020603050405020304"/>
              </a:rPr>
              <a:t>ce are for the moment only one but with some help in our project we can make it available online.</a:t>
            </a:r>
            <a:endParaRPr lang="en-IN" sz="1200" spc="-5" dirty="0">
              <a:latin typeface="Times New Roman" panose="02020603050405020304"/>
              <a:cs typeface="Times New Roman" panose="02020603050405020304"/>
            </a:endParaRPr>
          </a:p>
        </p:txBody>
      </p:sp>
      <p:sp>
        <p:nvSpPr>
          <p:cNvPr id="3" name="object 3"/>
          <p:cNvSpPr txBox="1"/>
          <p:nvPr/>
        </p:nvSpPr>
        <p:spPr>
          <a:xfrm>
            <a:off x="688340" y="3444875"/>
            <a:ext cx="5975985" cy="2058035"/>
          </a:xfrm>
          <a:prstGeom prst="rect">
            <a:avLst/>
          </a:prstGeom>
        </p:spPr>
        <p:txBody>
          <a:bodyPr vert="horz" wrap="square" lIns="0" tIns="12700" rIns="0" bIns="0" rtlCol="0">
            <a:spAutoFit/>
          </a:bodyPr>
          <a:lstStyle/>
          <a:p>
            <a:pPr marL="12700">
              <a:lnSpc>
                <a:spcPct val="100000"/>
              </a:lnSpc>
              <a:spcBef>
                <a:spcPts val="100"/>
              </a:spcBef>
            </a:pPr>
            <a:r>
              <a:rPr sz="1400" u="sng" spc="-5" dirty="0">
                <a:solidFill>
                  <a:srgbClr val="666666"/>
                </a:solidFill>
                <a:latin typeface="Times New Roman" panose="02020603050405020304" charset="0"/>
                <a:cs typeface="Times New Roman" panose="02020603050405020304" charset="0"/>
              </a:rPr>
              <a:t>TECHNICAL</a:t>
            </a:r>
            <a:r>
              <a:rPr sz="1400" u="sng" spc="-20" dirty="0">
                <a:solidFill>
                  <a:srgbClr val="666666"/>
                </a:solidFill>
                <a:latin typeface="Times New Roman" panose="02020603050405020304" charset="0"/>
                <a:cs typeface="Times New Roman" panose="02020603050405020304" charset="0"/>
              </a:rPr>
              <a:t> </a:t>
            </a:r>
            <a:r>
              <a:rPr sz="1400" u="sng" dirty="0">
                <a:solidFill>
                  <a:srgbClr val="666666"/>
                </a:solidFill>
                <a:latin typeface="Times New Roman" panose="02020603050405020304" charset="0"/>
                <a:cs typeface="Times New Roman" panose="02020603050405020304" charset="0"/>
              </a:rPr>
              <a:t>SPECS</a:t>
            </a:r>
            <a:endParaRPr sz="1400" u="sng" dirty="0">
              <a:solidFill>
                <a:srgbClr val="666666"/>
              </a:solidFill>
              <a:latin typeface="Times New Roman" panose="02020603050405020304" charset="0"/>
              <a:cs typeface="Times New Roman" panose="02020603050405020304" charset="0"/>
            </a:endParaRPr>
          </a:p>
          <a:p>
            <a:pPr marL="12700">
              <a:lnSpc>
                <a:spcPct val="100000"/>
              </a:lnSpc>
              <a:spcBef>
                <a:spcPts val="100"/>
              </a:spcBef>
            </a:pPr>
            <a:endParaRPr sz="1800">
              <a:latin typeface="Times New Roman" panose="02020603050405020304" charset="0"/>
              <a:cs typeface="Times New Roman" panose="02020603050405020304" charset="0"/>
            </a:endParaRPr>
          </a:p>
          <a:p>
            <a:pPr marL="12700">
              <a:lnSpc>
                <a:spcPct val="100000"/>
              </a:lnSpc>
            </a:pPr>
            <a:r>
              <a:rPr sz="1400" spc="5" dirty="0">
                <a:latin typeface="Times New Roman" panose="02020603050405020304" charset="0"/>
                <a:cs typeface="Times New Roman" panose="02020603050405020304" charset="0"/>
              </a:rPr>
              <a:t>T</a:t>
            </a:r>
            <a:r>
              <a:rPr sz="1400" spc="-10" dirty="0">
                <a:latin typeface="Times New Roman" panose="02020603050405020304" charset="0"/>
                <a:cs typeface="Times New Roman" panose="02020603050405020304" charset="0"/>
              </a:rPr>
              <a:t>e</a:t>
            </a:r>
            <a:r>
              <a:rPr sz="1400" dirty="0">
                <a:latin typeface="Times New Roman" panose="02020603050405020304" charset="0"/>
                <a:cs typeface="Times New Roman" panose="02020603050405020304" charset="0"/>
              </a:rPr>
              <a:t>chn</a:t>
            </a:r>
            <a:r>
              <a:rPr sz="1400" spc="-10" dirty="0">
                <a:latin typeface="Times New Roman" panose="02020603050405020304" charset="0"/>
                <a:cs typeface="Times New Roman" panose="02020603050405020304" charset="0"/>
              </a:rPr>
              <a:t>i</a:t>
            </a:r>
            <a:r>
              <a:rPr sz="1400" dirty="0">
                <a:latin typeface="Times New Roman" panose="02020603050405020304" charset="0"/>
                <a:cs typeface="Times New Roman" panose="02020603050405020304" charset="0"/>
              </a:rPr>
              <a:t>c</a:t>
            </a:r>
            <a:r>
              <a:rPr sz="1400" spc="-10" dirty="0">
                <a:latin typeface="Times New Roman" panose="02020603050405020304" charset="0"/>
                <a:cs typeface="Times New Roman" panose="02020603050405020304" charset="0"/>
              </a:rPr>
              <a:t>a</a:t>
            </a:r>
            <a:r>
              <a:rPr sz="1400" dirty="0">
                <a:latin typeface="Times New Roman" panose="02020603050405020304" charset="0"/>
                <a:cs typeface="Times New Roman" panose="02020603050405020304" charset="0"/>
              </a:rPr>
              <a:t>l</a:t>
            </a:r>
            <a:r>
              <a:rPr sz="1400" spc="-55"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F</a:t>
            </a:r>
            <a:r>
              <a:rPr sz="1400" spc="-15" dirty="0">
                <a:latin typeface="Times New Roman" panose="02020603050405020304" charset="0"/>
                <a:cs typeface="Times New Roman" panose="02020603050405020304" charset="0"/>
              </a:rPr>
              <a:t>o</a:t>
            </a:r>
            <a:r>
              <a:rPr sz="1400" dirty="0">
                <a:latin typeface="Times New Roman" panose="02020603050405020304" charset="0"/>
                <a:cs typeface="Times New Roman" panose="02020603050405020304" charset="0"/>
              </a:rPr>
              <a:t>r</a:t>
            </a:r>
            <a:r>
              <a:rPr sz="1400" spc="-20" dirty="0">
                <a:latin typeface="Times New Roman" panose="02020603050405020304" charset="0"/>
                <a:cs typeface="Times New Roman" panose="02020603050405020304" charset="0"/>
              </a:rPr>
              <a:t>m</a:t>
            </a:r>
            <a:r>
              <a:rPr sz="1400" dirty="0">
                <a:latin typeface="Times New Roman" panose="02020603050405020304" charset="0"/>
                <a:cs typeface="Times New Roman" panose="02020603050405020304" charset="0"/>
              </a:rPr>
              <a:t>:</a:t>
            </a:r>
            <a:r>
              <a:rPr lang="en-IN" sz="11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It is a 2D challenging platformer game to climb to the top of the level.</a:t>
            </a:r>
            <a:endParaRPr sz="1200">
              <a:latin typeface="Times New Roman" panose="02020603050405020304" charset="0"/>
              <a:cs typeface="Times New Roman" panose="02020603050405020304" charset="0"/>
            </a:endParaRPr>
          </a:p>
          <a:p>
            <a:pPr>
              <a:lnSpc>
                <a:spcPct val="100000"/>
              </a:lnSpc>
              <a:spcBef>
                <a:spcPts val="45"/>
              </a:spcBef>
            </a:pPr>
            <a:endParaRPr sz="900">
              <a:latin typeface="Times New Roman" panose="02020603050405020304" charset="0"/>
              <a:cs typeface="Times New Roman" panose="02020603050405020304" charset="0"/>
            </a:endParaRPr>
          </a:p>
          <a:p>
            <a:pPr marL="12700">
              <a:lnSpc>
                <a:spcPct val="100000"/>
              </a:lnSpc>
            </a:pPr>
            <a:r>
              <a:rPr sz="1400" dirty="0">
                <a:latin typeface="Times New Roman" panose="02020603050405020304" charset="0"/>
                <a:cs typeface="Times New Roman" panose="02020603050405020304" charset="0"/>
              </a:rPr>
              <a:t>View:</a:t>
            </a:r>
            <a:r>
              <a:rPr lang="en-IN" sz="1100" dirty="0">
                <a:latin typeface="Times New Roman" panose="02020603050405020304" charset="0"/>
                <a:cs typeface="Times New Roman" panose="02020603050405020304" charset="0"/>
              </a:rPr>
              <a:t> </a:t>
            </a:r>
            <a:r>
              <a:rPr lang="en-IN" sz="1200" dirty="0">
                <a:latin typeface="Times New Roman" panose="02020603050405020304" charset="0"/>
                <a:cs typeface="Times New Roman" panose="02020603050405020304" charset="0"/>
              </a:rPr>
              <a:t>Third person Viewing</a:t>
            </a:r>
            <a:endParaRPr sz="1200">
              <a:latin typeface="Times New Roman" panose="02020603050405020304" charset="0"/>
              <a:cs typeface="Times New Roman" panose="02020603050405020304" charset="0"/>
            </a:endParaRPr>
          </a:p>
          <a:p>
            <a:pPr>
              <a:lnSpc>
                <a:spcPct val="100000"/>
              </a:lnSpc>
            </a:pPr>
            <a:endParaRPr sz="800">
              <a:latin typeface="Times New Roman" panose="02020603050405020304" charset="0"/>
              <a:cs typeface="Times New Roman" panose="02020603050405020304" charset="0"/>
            </a:endParaRPr>
          </a:p>
          <a:p>
            <a:pPr>
              <a:lnSpc>
                <a:spcPct val="100000"/>
              </a:lnSpc>
              <a:spcBef>
                <a:spcPts val="35"/>
              </a:spcBef>
            </a:pPr>
            <a:endParaRPr sz="900">
              <a:latin typeface="Times New Roman" panose="02020603050405020304" charset="0"/>
              <a:cs typeface="Times New Roman" panose="02020603050405020304" charset="0"/>
            </a:endParaRPr>
          </a:p>
          <a:p>
            <a:pPr marL="12700">
              <a:lnSpc>
                <a:spcPct val="100000"/>
              </a:lnSpc>
            </a:pPr>
            <a:r>
              <a:rPr sz="1400" spc="-5" dirty="0">
                <a:latin typeface="Times New Roman" panose="02020603050405020304" charset="0"/>
                <a:cs typeface="Times New Roman" panose="02020603050405020304" charset="0"/>
              </a:rPr>
              <a:t>Platform:</a:t>
            </a:r>
            <a:r>
              <a:rPr lang="en-IN" sz="1100" spc="-5" dirty="0">
                <a:latin typeface="Times New Roman" panose="02020603050405020304" charset="0"/>
                <a:cs typeface="Times New Roman" panose="02020603050405020304" charset="0"/>
              </a:rPr>
              <a:t> </a:t>
            </a:r>
            <a:r>
              <a:rPr sz="1200" spc="-5" dirty="0">
                <a:latin typeface="Times New Roman" panose="02020603050405020304" charset="0"/>
                <a:cs typeface="Times New Roman" panose="02020603050405020304" charset="0"/>
              </a:rPr>
              <a:t>PC</a:t>
            </a:r>
            <a:endParaRPr sz="1200">
              <a:latin typeface="Times New Roman" panose="02020603050405020304" charset="0"/>
              <a:cs typeface="Times New Roman" panose="02020603050405020304" charset="0"/>
            </a:endParaRPr>
          </a:p>
          <a:p>
            <a:pPr>
              <a:lnSpc>
                <a:spcPct val="100000"/>
              </a:lnSpc>
            </a:pPr>
            <a:endParaRPr sz="800">
              <a:latin typeface="Times New Roman" panose="02020603050405020304" charset="0"/>
              <a:cs typeface="Times New Roman" panose="02020603050405020304" charset="0"/>
            </a:endParaRPr>
          </a:p>
          <a:p>
            <a:pPr>
              <a:lnSpc>
                <a:spcPct val="100000"/>
              </a:lnSpc>
              <a:spcBef>
                <a:spcPts val="45"/>
              </a:spcBef>
            </a:pPr>
            <a:endParaRPr sz="900">
              <a:latin typeface="Times New Roman" panose="02020603050405020304" charset="0"/>
              <a:cs typeface="Times New Roman" panose="02020603050405020304" charset="0"/>
            </a:endParaRPr>
          </a:p>
          <a:p>
            <a:pPr marL="12700">
              <a:lnSpc>
                <a:spcPct val="100000"/>
              </a:lnSpc>
              <a:spcBef>
                <a:spcPts val="5"/>
              </a:spcBef>
            </a:pPr>
            <a:r>
              <a:rPr sz="1400" spc="-5" dirty="0">
                <a:latin typeface="Times New Roman" panose="02020603050405020304" charset="0"/>
                <a:cs typeface="Times New Roman" panose="02020603050405020304" charset="0"/>
              </a:rPr>
              <a:t>Language:</a:t>
            </a:r>
            <a:r>
              <a:rPr lang="en-IN" sz="1100" spc="-5" dirty="0">
                <a:latin typeface="Times New Roman" panose="02020603050405020304" charset="0"/>
                <a:cs typeface="Times New Roman" panose="02020603050405020304" charset="0"/>
              </a:rPr>
              <a:t> </a:t>
            </a:r>
            <a:r>
              <a:rPr sz="1200" dirty="0">
                <a:latin typeface="Times New Roman" panose="02020603050405020304" charset="0"/>
                <a:cs typeface="Times New Roman" panose="02020603050405020304" charset="0"/>
              </a:rPr>
              <a:t>C#</a:t>
            </a:r>
            <a:endParaRPr sz="1200" dirty="0">
              <a:latin typeface="Times New Roman" panose="02020603050405020304" charset="0"/>
              <a:cs typeface="Times New Roman" panose="02020603050405020304" charset="0"/>
            </a:endParaRPr>
          </a:p>
        </p:txBody>
      </p:sp>
      <p:sp>
        <p:nvSpPr>
          <p:cNvPr id="4" name="object 4"/>
          <p:cNvSpPr txBox="1"/>
          <p:nvPr/>
        </p:nvSpPr>
        <p:spPr>
          <a:xfrm>
            <a:off x="688340" y="5654675"/>
            <a:ext cx="6035040" cy="3103245"/>
          </a:xfrm>
          <a:prstGeom prst="rect">
            <a:avLst/>
          </a:prstGeom>
        </p:spPr>
        <p:txBody>
          <a:bodyPr vert="horz" wrap="square" lIns="0" tIns="47625" rIns="0" bIns="0" rtlCol="0">
            <a:spAutoFit/>
          </a:bodyPr>
          <a:lstStyle/>
          <a:p>
            <a:pPr marL="12700">
              <a:lnSpc>
                <a:spcPct val="100000"/>
              </a:lnSpc>
              <a:spcBef>
                <a:spcPts val="375"/>
              </a:spcBef>
            </a:pPr>
            <a:r>
              <a:rPr sz="1400" spc="-5" dirty="0">
                <a:latin typeface="Times New Roman" panose="02020603050405020304" charset="0"/>
                <a:cs typeface="Times New Roman" panose="02020603050405020304" charset="0"/>
              </a:rPr>
              <a:t>Device:</a:t>
            </a:r>
            <a:r>
              <a:rPr lang="en-IN" sz="1100" spc="-5" dirty="0">
                <a:latin typeface="Times New Roman" panose="02020603050405020304" charset="0"/>
                <a:cs typeface="Times New Roman" panose="02020603050405020304" charset="0"/>
              </a:rPr>
              <a:t> </a:t>
            </a:r>
            <a:r>
              <a:rPr sz="1200" spc="-5" dirty="0">
                <a:latin typeface="Times New Roman" panose="02020603050405020304" charset="0"/>
                <a:cs typeface="Times New Roman" panose="02020603050405020304" charset="0"/>
              </a:rPr>
              <a:t>PC</a:t>
            </a:r>
            <a:endParaRPr sz="1200">
              <a:latin typeface="Times New Roman" panose="02020603050405020304" charset="0"/>
              <a:cs typeface="Times New Roman" panose="02020603050405020304" charset="0"/>
            </a:endParaRPr>
          </a:p>
          <a:p>
            <a:pPr>
              <a:lnSpc>
                <a:spcPct val="100000"/>
              </a:lnSpc>
            </a:pPr>
            <a:endParaRPr sz="800">
              <a:latin typeface="Times New Roman" panose="02020603050405020304" charset="0"/>
              <a:cs typeface="Times New Roman" panose="02020603050405020304" charset="0"/>
            </a:endParaRPr>
          </a:p>
          <a:p>
            <a:pPr>
              <a:lnSpc>
                <a:spcPct val="100000"/>
              </a:lnSpc>
            </a:pPr>
            <a:endParaRPr sz="800">
              <a:latin typeface="Times New Roman" panose="02020603050405020304" charset="0"/>
              <a:cs typeface="Times New Roman" panose="02020603050405020304" charset="0"/>
            </a:endParaRPr>
          </a:p>
          <a:p>
            <a:pPr>
              <a:lnSpc>
                <a:spcPct val="100000"/>
              </a:lnSpc>
            </a:pPr>
            <a:endParaRPr sz="800">
              <a:latin typeface="Times New Roman" panose="02020603050405020304" charset="0"/>
              <a:cs typeface="Times New Roman" panose="02020603050405020304" charset="0"/>
            </a:endParaRPr>
          </a:p>
          <a:p>
            <a:pPr>
              <a:lnSpc>
                <a:spcPct val="100000"/>
              </a:lnSpc>
            </a:pPr>
            <a:r>
              <a:rPr sz="1400" u="sng" spc="-5" dirty="0">
                <a:solidFill>
                  <a:srgbClr val="666666"/>
                </a:solidFill>
                <a:latin typeface="Times New Roman" panose="02020603050405020304" charset="0"/>
                <a:cs typeface="Times New Roman" panose="02020603050405020304" charset="0"/>
              </a:rPr>
              <a:t>GAME</a:t>
            </a:r>
            <a:r>
              <a:rPr sz="1400" u="sng" spc="-20" dirty="0">
                <a:solidFill>
                  <a:srgbClr val="666666"/>
                </a:solidFill>
                <a:latin typeface="Times New Roman" panose="02020603050405020304" charset="0"/>
                <a:cs typeface="Times New Roman" panose="02020603050405020304" charset="0"/>
              </a:rPr>
              <a:t> </a:t>
            </a:r>
            <a:r>
              <a:rPr sz="1400" u="sng" spc="-5" dirty="0">
                <a:solidFill>
                  <a:srgbClr val="666666"/>
                </a:solidFill>
                <a:latin typeface="Times New Roman" panose="02020603050405020304" charset="0"/>
                <a:cs typeface="Times New Roman" panose="02020603050405020304" charset="0"/>
              </a:rPr>
              <a:t>PLAY</a:t>
            </a:r>
            <a:r>
              <a:rPr lang="en-IN" sz="1400" u="sng" spc="-5" dirty="0">
                <a:solidFill>
                  <a:srgbClr val="666666"/>
                </a:solidFill>
                <a:latin typeface="Times New Roman" panose="02020603050405020304" charset="0"/>
                <a:cs typeface="Times New Roman" panose="02020603050405020304" charset="0"/>
              </a:rPr>
              <a:t>:</a:t>
            </a:r>
            <a:r>
              <a:rPr lang="en-IN" sz="1200" u="sng" spc="-5" dirty="0">
                <a:solidFill>
                  <a:srgbClr val="666666"/>
                </a:solidFill>
                <a:latin typeface="Times New Roman" panose="02020603050405020304" charset="0"/>
                <a:cs typeface="Times New Roman" panose="02020603050405020304" charset="0"/>
              </a:rPr>
              <a:t> </a:t>
            </a:r>
            <a:endParaRPr lang="en-IN" sz="1200" u="sng" spc="-5" dirty="0">
              <a:solidFill>
                <a:srgbClr val="666666"/>
              </a:solidFill>
              <a:latin typeface="Times New Roman" panose="02020603050405020304" charset="0"/>
              <a:cs typeface="Times New Roman" panose="02020603050405020304" charset="0"/>
            </a:endParaRPr>
          </a:p>
          <a:p>
            <a:pPr marL="76200" algn="just">
              <a:lnSpc>
                <a:spcPct val="100000"/>
              </a:lnSpc>
              <a:spcBef>
                <a:spcPts val="480"/>
              </a:spcBef>
            </a:pPr>
            <a:r>
              <a:rPr lang="en-IN" sz="1200" spc="-5" dirty="0">
                <a:latin typeface="Times New Roman" panose="02020603050405020304" charset="0"/>
                <a:cs typeface="Times New Roman" panose="02020603050405020304" charset="0"/>
              </a:rPr>
              <a:t>Our basic gameplay currently includes a palntin a boot that has to climb up the platoforms and reach the top of the level to get the mushrooms. We currently have only one character model but we also intend to add more variety of characters into the game. </a:t>
            </a:r>
            <a:endParaRPr sz="1200">
              <a:latin typeface="Times New Roman" panose="02020603050405020304" charset="0"/>
              <a:cs typeface="Times New Roman" panose="02020603050405020304" charset="0"/>
            </a:endParaRPr>
          </a:p>
          <a:p>
            <a:pPr>
              <a:lnSpc>
                <a:spcPct val="100000"/>
              </a:lnSpc>
              <a:spcBef>
                <a:spcPts val="20"/>
              </a:spcBef>
            </a:pPr>
            <a:endParaRPr sz="1400" spc="-10" dirty="0">
              <a:latin typeface="Times New Roman" panose="02020603050405020304" charset="0"/>
              <a:cs typeface="Times New Roman" panose="02020603050405020304" charset="0"/>
            </a:endParaRPr>
          </a:p>
          <a:p>
            <a:pPr>
              <a:lnSpc>
                <a:spcPct val="100000"/>
              </a:lnSpc>
              <a:spcBef>
                <a:spcPts val="20"/>
              </a:spcBef>
            </a:pPr>
            <a:r>
              <a:rPr sz="1400" spc="-10" dirty="0">
                <a:latin typeface="Times New Roman" panose="02020603050405020304" charset="0"/>
                <a:cs typeface="Times New Roman" panose="02020603050405020304" charset="0"/>
              </a:rPr>
              <a:t>G</a:t>
            </a:r>
            <a:r>
              <a:rPr sz="1400" dirty="0">
                <a:latin typeface="Times New Roman" panose="02020603050405020304" charset="0"/>
                <a:cs typeface="Times New Roman" panose="02020603050405020304" charset="0"/>
              </a:rPr>
              <a:t>a</a:t>
            </a:r>
            <a:r>
              <a:rPr sz="1400" spc="-20" dirty="0">
                <a:latin typeface="Times New Roman" panose="02020603050405020304" charset="0"/>
                <a:cs typeface="Times New Roman" panose="02020603050405020304" charset="0"/>
              </a:rPr>
              <a:t>m</a:t>
            </a:r>
            <a:r>
              <a:rPr sz="1400" dirty="0">
                <a:latin typeface="Times New Roman" panose="02020603050405020304" charset="0"/>
                <a:cs typeface="Times New Roman" panose="02020603050405020304" charset="0"/>
              </a:rPr>
              <a:t>e</a:t>
            </a:r>
            <a:r>
              <a:rPr sz="1400" spc="-60" dirty="0">
                <a:latin typeface="Times New Roman" panose="02020603050405020304" charset="0"/>
                <a:cs typeface="Times New Roman" panose="02020603050405020304" charset="0"/>
              </a:rPr>
              <a:t> </a:t>
            </a:r>
            <a:r>
              <a:rPr sz="1400" dirty="0">
                <a:latin typeface="Times New Roman" panose="02020603050405020304" charset="0"/>
                <a:cs typeface="Times New Roman" panose="02020603050405020304" charset="0"/>
              </a:rPr>
              <a:t>Play</a:t>
            </a:r>
            <a:r>
              <a:rPr sz="1400" spc="-60" dirty="0">
                <a:latin typeface="Times New Roman" panose="02020603050405020304" charset="0"/>
                <a:cs typeface="Times New Roman" panose="02020603050405020304" charset="0"/>
              </a:rPr>
              <a:t> </a:t>
            </a:r>
            <a:r>
              <a:rPr sz="1400" spc="-10" dirty="0">
                <a:latin typeface="Times New Roman" panose="02020603050405020304" charset="0"/>
                <a:cs typeface="Times New Roman" panose="02020603050405020304" charset="0"/>
              </a:rPr>
              <a:t>O</a:t>
            </a:r>
            <a:r>
              <a:rPr sz="1400" dirty="0">
                <a:latin typeface="Times New Roman" panose="02020603050405020304" charset="0"/>
                <a:cs typeface="Times New Roman" panose="02020603050405020304" charset="0"/>
              </a:rPr>
              <a:t>utline</a:t>
            </a:r>
            <a:endParaRPr sz="1400">
              <a:latin typeface="Times New Roman" panose="02020603050405020304" charset="0"/>
              <a:cs typeface="Times New Roman" panose="02020603050405020304" charset="0"/>
            </a:endParaRPr>
          </a:p>
          <a:p>
            <a:pPr marL="76200">
              <a:lnSpc>
                <a:spcPct val="100000"/>
              </a:lnSpc>
              <a:spcBef>
                <a:spcPts val="155"/>
              </a:spcBef>
            </a:pPr>
            <a:r>
              <a:rPr sz="1200" spc="-5" dirty="0">
                <a:latin typeface="Times New Roman" panose="02020603050405020304" charset="0"/>
                <a:cs typeface="Times New Roman" panose="02020603050405020304" charset="0"/>
              </a:rPr>
              <a:t>This</a:t>
            </a:r>
            <a:r>
              <a:rPr sz="1200" spc="-40" dirty="0">
                <a:latin typeface="Times New Roman" panose="02020603050405020304" charset="0"/>
                <a:cs typeface="Times New Roman" panose="02020603050405020304" charset="0"/>
              </a:rPr>
              <a:t> </a:t>
            </a:r>
            <a:r>
              <a:rPr sz="1200" spc="-5" dirty="0">
                <a:latin typeface="Times New Roman" panose="02020603050405020304" charset="0"/>
                <a:cs typeface="Times New Roman" panose="02020603050405020304" charset="0"/>
              </a:rPr>
              <a:t>outline</a:t>
            </a:r>
            <a:r>
              <a:rPr sz="1200" spc="-40" dirty="0">
                <a:latin typeface="Times New Roman" panose="02020603050405020304" charset="0"/>
                <a:cs typeface="Times New Roman" panose="02020603050405020304" charset="0"/>
              </a:rPr>
              <a:t> </a:t>
            </a:r>
            <a:r>
              <a:rPr lang="en-IN" sz="1200" spc="-40" dirty="0">
                <a:latin typeface="Times New Roman" panose="02020603050405020304" charset="0"/>
                <a:cs typeface="Times New Roman" panose="02020603050405020304" charset="0"/>
              </a:rPr>
              <a:t>of our game is simple for beginners.</a:t>
            </a:r>
            <a:endParaRPr sz="1200">
              <a:latin typeface="Times New Roman" panose="02020603050405020304" charset="0"/>
              <a:cs typeface="Times New Roman" panose="02020603050405020304" charset="0"/>
            </a:endParaRPr>
          </a:p>
          <a:p>
            <a:pPr marL="131445" indent="-57150">
              <a:lnSpc>
                <a:spcPct val="100000"/>
              </a:lnSpc>
              <a:spcBef>
                <a:spcPts val="175"/>
              </a:spcBef>
              <a:buChar char="•"/>
              <a:tabLst>
                <a:tab pos="132080" algn="l"/>
              </a:tabLst>
            </a:pPr>
            <a:r>
              <a:rPr sz="1200" spc="-10" dirty="0">
                <a:latin typeface="Times New Roman" panose="02020603050405020304" charset="0"/>
                <a:cs typeface="Times New Roman" panose="02020603050405020304" charset="0"/>
              </a:rPr>
              <a:t>O</a:t>
            </a:r>
            <a:r>
              <a:rPr sz="1200" spc="5" dirty="0">
                <a:latin typeface="Times New Roman" panose="02020603050405020304" charset="0"/>
                <a:cs typeface="Times New Roman" panose="02020603050405020304" charset="0"/>
              </a:rPr>
              <a:t>p</a:t>
            </a:r>
            <a:r>
              <a:rPr sz="1200" spc="-15" dirty="0">
                <a:latin typeface="Times New Roman" panose="02020603050405020304" charset="0"/>
                <a:cs typeface="Times New Roman" panose="02020603050405020304" charset="0"/>
              </a:rPr>
              <a:t>e</a:t>
            </a:r>
            <a:r>
              <a:rPr sz="1200" spc="5" dirty="0">
                <a:latin typeface="Times New Roman" panose="02020603050405020304" charset="0"/>
                <a:cs typeface="Times New Roman" panose="02020603050405020304" charset="0"/>
              </a:rPr>
              <a:t>n</a:t>
            </a:r>
            <a:r>
              <a:rPr sz="1200" spc="-10" dirty="0">
                <a:latin typeface="Times New Roman" panose="02020603050405020304" charset="0"/>
                <a:cs typeface="Times New Roman" panose="02020603050405020304" charset="0"/>
              </a:rPr>
              <a:t>i</a:t>
            </a:r>
            <a:r>
              <a:rPr sz="1200" spc="5" dirty="0">
                <a:latin typeface="Times New Roman" panose="02020603050405020304" charset="0"/>
                <a:cs typeface="Times New Roman" panose="02020603050405020304" charset="0"/>
              </a:rPr>
              <a:t>n</a:t>
            </a:r>
            <a:r>
              <a:rPr sz="1200" dirty="0">
                <a:latin typeface="Times New Roman" panose="02020603050405020304" charset="0"/>
                <a:cs typeface="Times New Roman" panose="02020603050405020304" charset="0"/>
              </a:rPr>
              <a:t>g</a:t>
            </a:r>
            <a:r>
              <a:rPr sz="1200" spc="-50" dirty="0">
                <a:latin typeface="Times New Roman" panose="02020603050405020304" charset="0"/>
                <a:cs typeface="Times New Roman" panose="02020603050405020304" charset="0"/>
              </a:rPr>
              <a:t> </a:t>
            </a:r>
            <a:r>
              <a:rPr sz="1200" spc="5" dirty="0">
                <a:latin typeface="Times New Roman" panose="02020603050405020304" charset="0"/>
                <a:cs typeface="Times New Roman" panose="02020603050405020304" charset="0"/>
              </a:rPr>
              <a:t>t</a:t>
            </a:r>
            <a:r>
              <a:rPr sz="1200" spc="-10" dirty="0">
                <a:latin typeface="Times New Roman" panose="02020603050405020304" charset="0"/>
                <a:cs typeface="Times New Roman" panose="02020603050405020304" charset="0"/>
              </a:rPr>
              <a:t>h</a:t>
            </a:r>
            <a:r>
              <a:rPr sz="1200" dirty="0">
                <a:latin typeface="Times New Roman" panose="02020603050405020304" charset="0"/>
                <a:cs typeface="Times New Roman" panose="02020603050405020304" charset="0"/>
              </a:rPr>
              <a:t>e</a:t>
            </a:r>
            <a:r>
              <a:rPr sz="1200" spc="-35" dirty="0">
                <a:latin typeface="Times New Roman" panose="02020603050405020304" charset="0"/>
                <a:cs typeface="Times New Roman" panose="02020603050405020304" charset="0"/>
              </a:rPr>
              <a:t> </a:t>
            </a:r>
            <a:r>
              <a:rPr sz="1200" spc="-10" dirty="0">
                <a:latin typeface="Times New Roman" panose="02020603050405020304" charset="0"/>
                <a:cs typeface="Times New Roman" panose="02020603050405020304" charset="0"/>
              </a:rPr>
              <a:t>g</a:t>
            </a:r>
            <a:r>
              <a:rPr sz="1200" dirty="0">
                <a:latin typeface="Times New Roman" panose="02020603050405020304" charset="0"/>
                <a:cs typeface="Times New Roman" panose="02020603050405020304" charset="0"/>
              </a:rPr>
              <a:t>ame</a:t>
            </a:r>
            <a:r>
              <a:rPr sz="1200" spc="-35" dirty="0">
                <a:latin typeface="Times New Roman" panose="02020603050405020304" charset="0"/>
                <a:cs typeface="Times New Roman" panose="02020603050405020304" charset="0"/>
              </a:rPr>
              <a:t> </a:t>
            </a:r>
            <a:r>
              <a:rPr sz="1200" spc="-15" dirty="0">
                <a:latin typeface="Times New Roman" panose="02020603050405020304" charset="0"/>
                <a:cs typeface="Times New Roman" panose="02020603050405020304" charset="0"/>
              </a:rPr>
              <a:t>a</a:t>
            </a:r>
            <a:r>
              <a:rPr sz="1200" spc="-10" dirty="0">
                <a:latin typeface="Times New Roman" panose="02020603050405020304" charset="0"/>
                <a:cs typeface="Times New Roman" panose="02020603050405020304" charset="0"/>
              </a:rPr>
              <a:t>p</a:t>
            </a:r>
            <a:r>
              <a:rPr sz="1200" spc="5" dirty="0">
                <a:latin typeface="Times New Roman" panose="02020603050405020304" charset="0"/>
                <a:cs typeface="Times New Roman" panose="02020603050405020304" charset="0"/>
              </a:rPr>
              <a:t>p</a:t>
            </a:r>
            <a:r>
              <a:rPr sz="1200" spc="-10" dirty="0">
                <a:latin typeface="Times New Roman" panose="02020603050405020304" charset="0"/>
                <a:cs typeface="Times New Roman" panose="02020603050405020304" charset="0"/>
              </a:rPr>
              <a:t>l</a:t>
            </a:r>
            <a:r>
              <a:rPr sz="1200" spc="5" dirty="0">
                <a:latin typeface="Times New Roman" panose="02020603050405020304" charset="0"/>
                <a:cs typeface="Times New Roman" panose="02020603050405020304" charset="0"/>
              </a:rPr>
              <a:t>i</a:t>
            </a:r>
            <a:r>
              <a:rPr sz="1200" spc="-15" dirty="0">
                <a:latin typeface="Times New Roman" panose="02020603050405020304" charset="0"/>
                <a:cs typeface="Times New Roman" panose="02020603050405020304" charset="0"/>
              </a:rPr>
              <a:t>c</a:t>
            </a:r>
            <a:r>
              <a:rPr sz="1200" dirty="0">
                <a:latin typeface="Times New Roman" panose="02020603050405020304" charset="0"/>
                <a:cs typeface="Times New Roman" panose="02020603050405020304" charset="0"/>
              </a:rPr>
              <a:t>a</a:t>
            </a:r>
            <a:r>
              <a:rPr sz="1200" spc="-10" dirty="0">
                <a:latin typeface="Times New Roman" panose="02020603050405020304" charset="0"/>
                <a:cs typeface="Times New Roman" panose="02020603050405020304" charset="0"/>
              </a:rPr>
              <a:t>t</a:t>
            </a:r>
            <a:r>
              <a:rPr sz="1200" spc="5" dirty="0">
                <a:latin typeface="Times New Roman" panose="02020603050405020304" charset="0"/>
                <a:cs typeface="Times New Roman" panose="02020603050405020304" charset="0"/>
              </a:rPr>
              <a:t>i</a:t>
            </a:r>
            <a:r>
              <a:rPr sz="1200" spc="-10" dirty="0">
                <a:latin typeface="Times New Roman" panose="02020603050405020304" charset="0"/>
                <a:cs typeface="Times New Roman" panose="02020603050405020304" charset="0"/>
              </a:rPr>
              <a:t>o</a:t>
            </a:r>
            <a:r>
              <a:rPr sz="1200" dirty="0">
                <a:latin typeface="Times New Roman" panose="02020603050405020304" charset="0"/>
                <a:cs typeface="Times New Roman" panose="02020603050405020304" charset="0"/>
              </a:rPr>
              <a:t>n</a:t>
            </a:r>
            <a:endParaRPr sz="1200">
              <a:latin typeface="Times New Roman" panose="02020603050405020304" charset="0"/>
              <a:cs typeface="Times New Roman" panose="02020603050405020304" charset="0"/>
            </a:endParaRPr>
          </a:p>
          <a:p>
            <a:pPr marL="131445" indent="-57150">
              <a:lnSpc>
                <a:spcPct val="100000"/>
              </a:lnSpc>
              <a:spcBef>
                <a:spcPts val="105"/>
              </a:spcBef>
              <a:buChar char="•"/>
              <a:tabLst>
                <a:tab pos="132080" algn="l"/>
              </a:tabLst>
            </a:pPr>
            <a:r>
              <a:rPr lang="en-IN" sz="1200">
                <a:latin typeface="Times New Roman" panose="02020603050405020304" charset="0"/>
                <a:cs typeface="Times New Roman" panose="02020603050405020304" charset="0"/>
              </a:rPr>
              <a:t>Main Menu Screen pops up. </a:t>
            </a:r>
            <a:endParaRPr lang="en-IN" sz="1200">
              <a:latin typeface="Times New Roman" panose="02020603050405020304" charset="0"/>
              <a:cs typeface="Times New Roman" panose="02020603050405020304" charset="0"/>
            </a:endParaRPr>
          </a:p>
          <a:p>
            <a:pPr marL="131445" indent="-57150">
              <a:lnSpc>
                <a:spcPct val="100000"/>
              </a:lnSpc>
              <a:spcBef>
                <a:spcPts val="105"/>
              </a:spcBef>
              <a:buChar char="•"/>
              <a:tabLst>
                <a:tab pos="132080" algn="l"/>
              </a:tabLst>
            </a:pPr>
            <a:r>
              <a:rPr lang="en-IN" sz="1200">
                <a:latin typeface="Times New Roman" panose="02020603050405020304" charset="0"/>
                <a:cs typeface="Times New Roman" panose="02020603050405020304" charset="0"/>
              </a:rPr>
              <a:t>Click on the Play option and enjoy the game.</a:t>
            </a:r>
            <a:endParaRPr lang="en-IN" sz="1200">
              <a:latin typeface="Times New Roman" panose="02020603050405020304" charset="0"/>
              <a:cs typeface="Times New Roman" panose="02020603050405020304" charset="0"/>
            </a:endParaRPr>
          </a:p>
          <a:p>
            <a:pPr marL="131445" indent="-57150">
              <a:lnSpc>
                <a:spcPct val="100000"/>
              </a:lnSpc>
              <a:spcBef>
                <a:spcPts val="105"/>
              </a:spcBef>
              <a:buChar char="•"/>
              <a:tabLst>
                <a:tab pos="132080" algn="l"/>
              </a:tabLst>
            </a:pPr>
            <a:r>
              <a:rPr lang="en-IN" sz="1200">
                <a:latin typeface="Times New Roman" panose="02020603050405020304" charset="0"/>
                <a:cs typeface="Times New Roman" panose="02020603050405020304" charset="0"/>
              </a:rPr>
              <a:t>Try to reach the top of the level.</a:t>
            </a:r>
            <a:endParaRPr lang="en-IN" sz="1200">
              <a:latin typeface="Times New Roman" panose="02020603050405020304" charset="0"/>
              <a:cs typeface="Times New Roman" panose="02020603050405020304" charset="0"/>
            </a:endParaRPr>
          </a:p>
          <a:p>
            <a:pPr marL="131445" indent="-57150">
              <a:lnSpc>
                <a:spcPct val="100000"/>
              </a:lnSpc>
              <a:spcBef>
                <a:spcPts val="105"/>
              </a:spcBef>
              <a:buChar char="•"/>
              <a:tabLst>
                <a:tab pos="132080" algn="l"/>
              </a:tabLst>
            </a:pPr>
            <a:r>
              <a:rPr lang="en-IN" sz="1200">
                <a:latin typeface="Times New Roman" panose="02020603050405020304" charset="0"/>
                <a:cs typeface="Times New Roman" panose="02020603050405020304" charset="0"/>
              </a:rPr>
              <a:t>If the user is annoyed or gets impatient just click on the pause button and quit the game.</a:t>
            </a:r>
            <a:endParaRPr lang="en-IN" sz="1200">
              <a:latin typeface="Times New Roman" panose="02020603050405020304" charset="0"/>
              <a:cs typeface="Times New Roman" panose="02020603050405020304" charset="0"/>
            </a:endParaRPr>
          </a:p>
        </p:txBody>
      </p:sp>
      <p:pic>
        <p:nvPicPr>
          <p:cNvPr id="5" name="object 5"/>
          <p:cNvPicPr/>
          <p:nvPr/>
        </p:nvPicPr>
        <p:blipFill>
          <a:blip r:embed="rId1" cstate="print"/>
          <a:stretch>
            <a:fillRect/>
          </a:stretch>
        </p:blipFill>
        <p:spPr>
          <a:xfrm>
            <a:off x="933450" y="469836"/>
            <a:ext cx="1064882" cy="388048"/>
          </a:xfrm>
          <a:prstGeom prst="rect">
            <a:avLst/>
          </a:prstGeom>
        </p:spPr>
      </p:pic>
      <p:sp>
        <p:nvSpPr>
          <p:cNvPr id="6" name="object 2"/>
          <p:cNvSpPr txBox="1"/>
          <p:nvPr/>
        </p:nvSpPr>
        <p:spPr>
          <a:xfrm>
            <a:off x="734695" y="8855075"/>
            <a:ext cx="5988685" cy="826770"/>
          </a:xfrm>
          <a:prstGeom prst="rect">
            <a:avLst/>
          </a:prstGeom>
        </p:spPr>
        <p:txBody>
          <a:bodyPr vert="horz" wrap="square" lIns="0" tIns="38100" rIns="0" bIns="0" rtlCol="0">
            <a:spAutoFit/>
          </a:bodyPr>
          <a:p>
            <a:pPr marL="12700">
              <a:lnSpc>
                <a:spcPct val="100000"/>
              </a:lnSpc>
              <a:spcBef>
                <a:spcPts val="300"/>
              </a:spcBef>
            </a:pPr>
            <a:r>
              <a:rPr sz="1400" spc="5" dirty="0">
                <a:latin typeface="Times New Roman" panose="02020603050405020304"/>
                <a:cs typeface="Times New Roman" panose="02020603050405020304"/>
              </a:rPr>
              <a:t>K</a:t>
            </a:r>
            <a:r>
              <a:rPr sz="1400" dirty="0">
                <a:latin typeface="Times New Roman" panose="02020603050405020304"/>
                <a:cs typeface="Times New Roman" panose="02020603050405020304"/>
              </a:rPr>
              <a:t>ey</a:t>
            </a:r>
            <a:r>
              <a:rPr sz="1400" spc="-70" dirty="0">
                <a:latin typeface="Times New Roman" panose="02020603050405020304"/>
                <a:cs typeface="Times New Roman" panose="02020603050405020304"/>
              </a:rPr>
              <a:t> </a:t>
            </a:r>
            <a:r>
              <a:rPr sz="1400" dirty="0">
                <a:latin typeface="Times New Roman" panose="02020603050405020304"/>
                <a:cs typeface="Times New Roman" panose="02020603050405020304"/>
              </a:rPr>
              <a:t>Fe</a:t>
            </a:r>
            <a:r>
              <a:rPr sz="1400" spc="-10" dirty="0">
                <a:latin typeface="Times New Roman" panose="02020603050405020304"/>
                <a:cs typeface="Times New Roman" panose="02020603050405020304"/>
              </a:rPr>
              <a:t>a</a:t>
            </a:r>
            <a:r>
              <a:rPr sz="1400" dirty="0">
                <a:latin typeface="Times New Roman" panose="02020603050405020304"/>
                <a:cs typeface="Times New Roman" panose="02020603050405020304"/>
              </a:rPr>
              <a:t>tur</a:t>
            </a:r>
            <a:r>
              <a:rPr sz="1400" spc="-10" dirty="0">
                <a:latin typeface="Times New Roman" panose="02020603050405020304"/>
                <a:cs typeface="Times New Roman" panose="02020603050405020304"/>
              </a:rPr>
              <a:t>e</a:t>
            </a:r>
            <a:r>
              <a:rPr sz="1400" dirty="0">
                <a:latin typeface="Times New Roman" panose="02020603050405020304"/>
                <a:cs typeface="Times New Roman" panose="02020603050405020304"/>
              </a:rPr>
              <a:t>s</a:t>
            </a:r>
            <a:endParaRPr sz="1400">
              <a:latin typeface="Times New Roman" panose="02020603050405020304"/>
              <a:cs typeface="Times New Roman" panose="02020603050405020304"/>
            </a:endParaRPr>
          </a:p>
          <a:p>
            <a:pPr marL="12700">
              <a:lnSpc>
                <a:spcPct val="100000"/>
              </a:lnSpc>
              <a:spcBef>
                <a:spcPts val="150"/>
              </a:spcBef>
            </a:pPr>
            <a:r>
              <a:rPr lang="en-IN" sz="1200">
                <a:latin typeface="Times New Roman" panose="02020603050405020304"/>
                <a:cs typeface="Times New Roman" panose="02020603050405020304"/>
              </a:rPr>
              <a:t>Reaching the top of the level and getting the mushroom is the main goal of this game. Players have to go through difficult challenges and have to make difficult jumps and not get angry if they lose progress as there are no checkpoints.</a:t>
            </a:r>
            <a:endParaRPr lang="en-IN" sz="120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14704" y="396875"/>
            <a:ext cx="5988685" cy="2438400"/>
          </a:xfrm>
          <a:prstGeom prst="rect">
            <a:avLst/>
          </a:prstGeom>
        </p:spPr>
        <p:txBody>
          <a:bodyPr vert="horz" wrap="square" lIns="0" tIns="12700" rIns="0" bIns="0" rtlCol="0">
            <a:spAutoFit/>
          </a:bodyPr>
          <a:lstStyle/>
          <a:p>
            <a:pPr marL="12700">
              <a:lnSpc>
                <a:spcPct val="100000"/>
              </a:lnSpc>
              <a:spcBef>
                <a:spcPts val="100"/>
              </a:spcBef>
            </a:pPr>
            <a:r>
              <a:rPr sz="1400" u="sng" dirty="0">
                <a:solidFill>
                  <a:srgbClr val="666666"/>
                </a:solidFill>
                <a:latin typeface="Times New Roman" panose="02020603050405020304" charset="0"/>
                <a:cs typeface="Times New Roman" panose="02020603050405020304" charset="0"/>
              </a:rPr>
              <a:t>DESIGN</a:t>
            </a:r>
            <a:r>
              <a:rPr sz="1400" u="sng" spc="-25" dirty="0">
                <a:solidFill>
                  <a:srgbClr val="666666"/>
                </a:solidFill>
                <a:latin typeface="Times New Roman" panose="02020603050405020304" charset="0"/>
                <a:cs typeface="Times New Roman" panose="02020603050405020304" charset="0"/>
              </a:rPr>
              <a:t> </a:t>
            </a:r>
            <a:r>
              <a:rPr sz="1400" u="sng" spc="-5" dirty="0">
                <a:solidFill>
                  <a:srgbClr val="666666"/>
                </a:solidFill>
                <a:latin typeface="Times New Roman" panose="02020603050405020304" charset="0"/>
                <a:cs typeface="Times New Roman" panose="02020603050405020304" charset="0"/>
              </a:rPr>
              <a:t>DOCUMENT</a:t>
            </a:r>
            <a:endParaRPr sz="1400" u="sng">
              <a:latin typeface="Times New Roman" panose="02020603050405020304" charset="0"/>
              <a:cs typeface="Times New Roman" panose="02020603050405020304" charset="0"/>
            </a:endParaRPr>
          </a:p>
          <a:p>
            <a:pPr>
              <a:lnSpc>
                <a:spcPct val="100000"/>
              </a:lnSpc>
            </a:pPr>
            <a:r>
              <a:rPr lang="en-IN" sz="1200">
                <a:latin typeface="Times New Roman" panose="02020603050405020304" charset="0"/>
                <a:cs typeface="Times New Roman" panose="02020603050405020304" charset="0"/>
              </a:rPr>
              <a:t>Our game is a basic 2D platformer game without any checkpoints to make it as challenging and enraging as possible.</a:t>
            </a:r>
            <a:endParaRPr sz="1200">
              <a:latin typeface="Times New Roman" panose="02020603050405020304" charset="0"/>
              <a:cs typeface="Times New Roman" panose="02020603050405020304" charset="0"/>
            </a:endParaRPr>
          </a:p>
          <a:p>
            <a:pPr>
              <a:lnSpc>
                <a:spcPct val="100000"/>
              </a:lnSpc>
              <a:spcBef>
                <a:spcPts val="20"/>
              </a:spcBef>
            </a:pPr>
            <a:endParaRPr sz="1150">
              <a:latin typeface="Times New Roman" panose="02020603050405020304" charset="0"/>
              <a:cs typeface="Times New Roman" panose="02020603050405020304" charset="0"/>
            </a:endParaRPr>
          </a:p>
          <a:p>
            <a:pPr marL="12700">
              <a:lnSpc>
                <a:spcPct val="100000"/>
              </a:lnSpc>
            </a:pPr>
            <a:r>
              <a:rPr sz="1400" spc="-10" dirty="0">
                <a:latin typeface="Times New Roman" panose="02020603050405020304" charset="0"/>
                <a:cs typeface="Times New Roman" panose="02020603050405020304" charset="0"/>
              </a:rPr>
              <a:t>Des</a:t>
            </a:r>
            <a:r>
              <a:rPr sz="1400" dirty="0">
                <a:latin typeface="Times New Roman" panose="02020603050405020304" charset="0"/>
                <a:cs typeface="Times New Roman" panose="02020603050405020304" charset="0"/>
              </a:rPr>
              <a:t>i</a:t>
            </a:r>
            <a:r>
              <a:rPr sz="1400" spc="-15" dirty="0">
                <a:latin typeface="Times New Roman" panose="02020603050405020304" charset="0"/>
                <a:cs typeface="Times New Roman" panose="02020603050405020304" charset="0"/>
              </a:rPr>
              <a:t>g</a:t>
            </a:r>
            <a:r>
              <a:rPr sz="1400" dirty="0">
                <a:latin typeface="Times New Roman" panose="02020603050405020304" charset="0"/>
                <a:cs typeface="Times New Roman" panose="02020603050405020304" charset="0"/>
              </a:rPr>
              <a:t>n</a:t>
            </a:r>
            <a:r>
              <a:rPr sz="1400" spc="-60" dirty="0">
                <a:latin typeface="Times New Roman" panose="02020603050405020304" charset="0"/>
                <a:cs typeface="Times New Roman" panose="02020603050405020304" charset="0"/>
              </a:rPr>
              <a:t> </a:t>
            </a:r>
            <a:r>
              <a:rPr sz="1400" spc="-10" dirty="0">
                <a:latin typeface="Times New Roman" panose="02020603050405020304" charset="0"/>
                <a:cs typeface="Times New Roman" panose="02020603050405020304" charset="0"/>
              </a:rPr>
              <a:t>G</a:t>
            </a:r>
            <a:r>
              <a:rPr sz="1400" spc="-15" dirty="0">
                <a:latin typeface="Times New Roman" panose="02020603050405020304" charset="0"/>
                <a:cs typeface="Times New Roman" panose="02020603050405020304" charset="0"/>
              </a:rPr>
              <a:t>u</a:t>
            </a:r>
            <a:r>
              <a:rPr sz="1400" spc="-10" dirty="0">
                <a:latin typeface="Times New Roman" panose="02020603050405020304" charset="0"/>
                <a:cs typeface="Times New Roman" panose="02020603050405020304" charset="0"/>
              </a:rPr>
              <a:t>i</a:t>
            </a:r>
            <a:r>
              <a:rPr sz="1400" spc="-15" dirty="0">
                <a:latin typeface="Times New Roman" panose="02020603050405020304" charset="0"/>
                <a:cs typeface="Times New Roman" panose="02020603050405020304" charset="0"/>
              </a:rPr>
              <a:t>d</a:t>
            </a:r>
            <a:r>
              <a:rPr sz="1400" dirty="0">
                <a:latin typeface="Times New Roman" panose="02020603050405020304" charset="0"/>
                <a:cs typeface="Times New Roman" panose="02020603050405020304" charset="0"/>
              </a:rPr>
              <a:t>e</a:t>
            </a:r>
            <a:r>
              <a:rPr sz="1400" spc="-10" dirty="0">
                <a:latin typeface="Times New Roman" panose="02020603050405020304" charset="0"/>
                <a:cs typeface="Times New Roman" panose="02020603050405020304" charset="0"/>
              </a:rPr>
              <a:t>li</a:t>
            </a:r>
            <a:r>
              <a:rPr sz="1400" spc="-15" dirty="0">
                <a:latin typeface="Times New Roman" panose="02020603050405020304" charset="0"/>
                <a:cs typeface="Times New Roman" panose="02020603050405020304" charset="0"/>
              </a:rPr>
              <a:t>n</a:t>
            </a:r>
            <a:r>
              <a:rPr sz="1400" dirty="0">
                <a:latin typeface="Times New Roman" panose="02020603050405020304" charset="0"/>
                <a:cs typeface="Times New Roman" panose="02020603050405020304" charset="0"/>
              </a:rPr>
              <a:t>es</a:t>
            </a:r>
            <a:endParaRPr sz="1400">
              <a:latin typeface="Times New Roman" panose="02020603050405020304" charset="0"/>
              <a:cs typeface="Times New Roman" panose="02020603050405020304" charset="0"/>
            </a:endParaRPr>
          </a:p>
          <a:p>
            <a:pPr marL="12700" marR="237490">
              <a:lnSpc>
                <a:spcPct val="114000"/>
              </a:lnSpc>
              <a:spcBef>
                <a:spcPts val="5"/>
              </a:spcBef>
            </a:pPr>
            <a:r>
              <a:rPr sz="1200" spc="-5" dirty="0">
                <a:latin typeface="Times New Roman" panose="02020603050405020304" charset="0"/>
                <a:cs typeface="Times New Roman" panose="02020603050405020304" charset="0"/>
              </a:rPr>
              <a:t>Th</a:t>
            </a:r>
            <a:r>
              <a:rPr lang="en-IN" sz="1200" spc="-5" dirty="0">
                <a:latin typeface="Times New Roman" panose="02020603050405020304" charset="0"/>
                <a:cs typeface="Times New Roman" panose="02020603050405020304" charset="0"/>
              </a:rPr>
              <a:t>e design is made keeing in mind that it has to be as difficult as possible to reach the top of the course. Also at the same time it needs to be entertaining for the user as well.</a:t>
            </a:r>
            <a:endParaRPr sz="1200">
              <a:latin typeface="Times New Roman" panose="02020603050405020304" charset="0"/>
              <a:cs typeface="Times New Roman" panose="02020603050405020304" charset="0"/>
            </a:endParaRPr>
          </a:p>
          <a:p>
            <a:pPr>
              <a:lnSpc>
                <a:spcPct val="100000"/>
              </a:lnSpc>
            </a:pPr>
            <a:endParaRPr sz="1150">
              <a:latin typeface="Times New Roman" panose="02020603050405020304" charset="0"/>
              <a:cs typeface="Times New Roman" panose="02020603050405020304" charset="0"/>
            </a:endParaRPr>
          </a:p>
          <a:p>
            <a:pPr marL="12700">
              <a:lnSpc>
                <a:spcPct val="100000"/>
              </a:lnSpc>
            </a:pPr>
            <a:r>
              <a:rPr sz="1400" spc="-10" dirty="0">
                <a:latin typeface="Times New Roman" panose="02020603050405020304" charset="0"/>
                <a:cs typeface="Times New Roman" panose="02020603050405020304" charset="0"/>
              </a:rPr>
              <a:t>G</a:t>
            </a:r>
            <a:r>
              <a:rPr sz="1400" dirty="0">
                <a:latin typeface="Times New Roman" panose="02020603050405020304" charset="0"/>
                <a:cs typeface="Times New Roman" panose="02020603050405020304" charset="0"/>
              </a:rPr>
              <a:t>a</a:t>
            </a:r>
            <a:r>
              <a:rPr sz="1400" spc="-20" dirty="0">
                <a:latin typeface="Times New Roman" panose="02020603050405020304" charset="0"/>
                <a:cs typeface="Times New Roman" panose="02020603050405020304" charset="0"/>
              </a:rPr>
              <a:t>m</a:t>
            </a:r>
            <a:r>
              <a:rPr sz="1400" dirty="0">
                <a:latin typeface="Times New Roman" panose="02020603050405020304" charset="0"/>
                <a:cs typeface="Times New Roman" panose="02020603050405020304" charset="0"/>
              </a:rPr>
              <a:t>e</a:t>
            </a:r>
            <a:r>
              <a:rPr sz="1400" spc="-60" dirty="0">
                <a:latin typeface="Times New Roman" panose="02020603050405020304" charset="0"/>
                <a:cs typeface="Times New Roman" panose="02020603050405020304" charset="0"/>
              </a:rPr>
              <a:t> </a:t>
            </a:r>
            <a:r>
              <a:rPr sz="1400" spc="-20" dirty="0">
                <a:latin typeface="Times New Roman" panose="02020603050405020304" charset="0"/>
                <a:cs typeface="Times New Roman" panose="02020603050405020304" charset="0"/>
              </a:rPr>
              <a:t>D</a:t>
            </a:r>
            <a:r>
              <a:rPr sz="1400" spc="-10" dirty="0">
                <a:latin typeface="Times New Roman" panose="02020603050405020304" charset="0"/>
                <a:cs typeface="Times New Roman" panose="02020603050405020304" charset="0"/>
              </a:rPr>
              <a:t>e</a:t>
            </a:r>
            <a:r>
              <a:rPr sz="1400" dirty="0">
                <a:latin typeface="Times New Roman" panose="02020603050405020304" charset="0"/>
                <a:cs typeface="Times New Roman" panose="02020603050405020304" charset="0"/>
              </a:rPr>
              <a:t>s</a:t>
            </a:r>
            <a:r>
              <a:rPr sz="1400" spc="5" dirty="0">
                <a:latin typeface="Times New Roman" panose="02020603050405020304" charset="0"/>
                <a:cs typeface="Times New Roman" panose="02020603050405020304" charset="0"/>
              </a:rPr>
              <a:t>i</a:t>
            </a:r>
            <a:r>
              <a:rPr sz="1400" spc="-25" dirty="0">
                <a:latin typeface="Times New Roman" panose="02020603050405020304" charset="0"/>
                <a:cs typeface="Times New Roman" panose="02020603050405020304" charset="0"/>
              </a:rPr>
              <a:t>g</a:t>
            </a:r>
            <a:r>
              <a:rPr sz="1400" dirty="0">
                <a:latin typeface="Times New Roman" panose="02020603050405020304" charset="0"/>
                <a:cs typeface="Times New Roman" panose="02020603050405020304" charset="0"/>
              </a:rPr>
              <a:t>n</a:t>
            </a:r>
            <a:r>
              <a:rPr sz="1400" spc="-60" dirty="0">
                <a:latin typeface="Times New Roman" panose="02020603050405020304" charset="0"/>
                <a:cs typeface="Times New Roman" panose="02020603050405020304" charset="0"/>
              </a:rPr>
              <a:t> </a:t>
            </a:r>
            <a:r>
              <a:rPr sz="1400" spc="-10" dirty="0">
                <a:latin typeface="Times New Roman" panose="02020603050405020304" charset="0"/>
                <a:cs typeface="Times New Roman" panose="02020603050405020304" charset="0"/>
              </a:rPr>
              <a:t>D</a:t>
            </a:r>
            <a:r>
              <a:rPr sz="1400" dirty="0">
                <a:latin typeface="Times New Roman" panose="02020603050405020304" charset="0"/>
                <a:cs typeface="Times New Roman" panose="02020603050405020304" charset="0"/>
              </a:rPr>
              <a:t>e</a:t>
            </a:r>
            <a:r>
              <a:rPr sz="1400" spc="5" dirty="0">
                <a:latin typeface="Times New Roman" panose="02020603050405020304" charset="0"/>
                <a:cs typeface="Times New Roman" panose="02020603050405020304" charset="0"/>
              </a:rPr>
              <a:t>f</a:t>
            </a:r>
            <a:r>
              <a:rPr sz="1400" spc="-10" dirty="0">
                <a:latin typeface="Times New Roman" panose="02020603050405020304" charset="0"/>
                <a:cs typeface="Times New Roman" panose="02020603050405020304" charset="0"/>
              </a:rPr>
              <a:t>i</a:t>
            </a:r>
            <a:r>
              <a:rPr sz="1400" dirty="0">
                <a:latin typeface="Times New Roman" panose="02020603050405020304" charset="0"/>
                <a:cs typeface="Times New Roman" panose="02020603050405020304" charset="0"/>
              </a:rPr>
              <a:t>n</a:t>
            </a:r>
            <a:r>
              <a:rPr sz="1400" spc="-10" dirty="0">
                <a:latin typeface="Times New Roman" panose="02020603050405020304" charset="0"/>
                <a:cs typeface="Times New Roman" panose="02020603050405020304" charset="0"/>
              </a:rPr>
              <a:t>i</a:t>
            </a:r>
            <a:r>
              <a:rPr sz="1400" dirty="0">
                <a:latin typeface="Times New Roman" panose="02020603050405020304" charset="0"/>
                <a:cs typeface="Times New Roman" panose="02020603050405020304" charset="0"/>
              </a:rPr>
              <a:t>ti</a:t>
            </a:r>
            <a:r>
              <a:rPr sz="1400" spc="-15" dirty="0">
                <a:latin typeface="Times New Roman" panose="02020603050405020304" charset="0"/>
                <a:cs typeface="Times New Roman" panose="02020603050405020304" charset="0"/>
              </a:rPr>
              <a:t>o</a:t>
            </a:r>
            <a:r>
              <a:rPr sz="1400" dirty="0">
                <a:latin typeface="Times New Roman" panose="02020603050405020304" charset="0"/>
                <a:cs typeface="Times New Roman" panose="02020603050405020304" charset="0"/>
              </a:rPr>
              <a:t>ns</a:t>
            </a:r>
            <a:endParaRPr sz="1400">
              <a:latin typeface="Times New Roman" panose="02020603050405020304" charset="0"/>
              <a:cs typeface="Times New Roman" panose="02020603050405020304" charset="0"/>
            </a:endParaRPr>
          </a:p>
          <a:p>
            <a:pPr marL="12700" marR="213360">
              <a:lnSpc>
                <a:spcPct val="114000"/>
              </a:lnSpc>
              <a:spcBef>
                <a:spcPts val="10"/>
              </a:spcBef>
            </a:pPr>
            <a:r>
              <a:rPr sz="1200" spc="-5" dirty="0">
                <a:latin typeface="Times New Roman" panose="02020603050405020304" charset="0"/>
                <a:cs typeface="Times New Roman" panose="02020603050405020304" charset="0"/>
              </a:rPr>
              <a:t>Th</a:t>
            </a:r>
            <a:r>
              <a:rPr lang="en-IN" sz="1200" spc="-5" dirty="0">
                <a:latin typeface="Times New Roman" panose="02020603050405020304" charset="0"/>
                <a:cs typeface="Times New Roman" panose="02020603050405020304" charset="0"/>
              </a:rPr>
              <a:t>e game doesn’t have any specific levels in it but the difficulty of the game keeps on increasing in the same level itself. The jump between the platforms get harder and would need more precision to it possible and try not to lose a lot of progress. </a:t>
            </a:r>
            <a:endParaRPr lang="en-IN" sz="1200" spc="-5" dirty="0">
              <a:latin typeface="Times New Roman" panose="02020603050405020304" charset="0"/>
              <a:cs typeface="Times New Roman" panose="02020603050405020304" charset="0"/>
            </a:endParaRPr>
          </a:p>
        </p:txBody>
      </p:sp>
      <p:sp>
        <p:nvSpPr>
          <p:cNvPr id="4" name="object 4"/>
          <p:cNvSpPr txBox="1"/>
          <p:nvPr/>
        </p:nvSpPr>
        <p:spPr>
          <a:xfrm>
            <a:off x="921689" y="2949908"/>
            <a:ext cx="5767070" cy="1092200"/>
          </a:xfrm>
          <a:prstGeom prst="rect">
            <a:avLst/>
          </a:prstGeom>
        </p:spPr>
        <p:txBody>
          <a:bodyPr vert="horz" wrap="square" lIns="0" tIns="36194" rIns="0" bIns="0" rtlCol="0">
            <a:spAutoFit/>
          </a:bodyPr>
          <a:lstStyle/>
          <a:p>
            <a:pPr marL="12700">
              <a:lnSpc>
                <a:spcPct val="100000"/>
              </a:lnSpc>
              <a:spcBef>
                <a:spcPts val="285"/>
              </a:spcBef>
            </a:pPr>
            <a:r>
              <a:rPr sz="1400" spc="-10" dirty="0">
                <a:solidFill>
                  <a:schemeClr val="tx1"/>
                </a:solidFill>
                <a:latin typeface="Times New Roman" panose="02020603050405020304"/>
                <a:cs typeface="Times New Roman" panose="02020603050405020304"/>
              </a:rPr>
              <a:t>G</a:t>
            </a:r>
            <a:r>
              <a:rPr sz="1400" dirty="0">
                <a:solidFill>
                  <a:schemeClr val="tx1"/>
                </a:solidFill>
                <a:latin typeface="Times New Roman" panose="02020603050405020304"/>
                <a:cs typeface="Times New Roman" panose="02020603050405020304"/>
              </a:rPr>
              <a:t>a</a:t>
            </a:r>
            <a:r>
              <a:rPr sz="1400" spc="-20" dirty="0">
                <a:solidFill>
                  <a:schemeClr val="tx1"/>
                </a:solidFill>
                <a:latin typeface="Times New Roman" panose="02020603050405020304"/>
                <a:cs typeface="Times New Roman" panose="02020603050405020304"/>
              </a:rPr>
              <a:t>m</a:t>
            </a:r>
            <a:r>
              <a:rPr sz="1400" dirty="0">
                <a:solidFill>
                  <a:schemeClr val="tx1"/>
                </a:solidFill>
                <a:latin typeface="Times New Roman" panose="02020603050405020304"/>
                <a:cs typeface="Times New Roman" panose="02020603050405020304"/>
              </a:rPr>
              <a:t>e</a:t>
            </a:r>
            <a:r>
              <a:rPr sz="1400" spc="-60" dirty="0">
                <a:solidFill>
                  <a:schemeClr val="tx1"/>
                </a:solidFill>
                <a:latin typeface="Times New Roman" panose="02020603050405020304"/>
                <a:cs typeface="Times New Roman" panose="02020603050405020304"/>
              </a:rPr>
              <a:t> </a:t>
            </a:r>
            <a:r>
              <a:rPr sz="1400" dirty="0">
                <a:solidFill>
                  <a:schemeClr val="tx1"/>
                </a:solidFill>
                <a:latin typeface="Times New Roman" panose="02020603050405020304"/>
                <a:cs typeface="Times New Roman" panose="02020603050405020304"/>
              </a:rPr>
              <a:t>Flowcha</a:t>
            </a:r>
            <a:r>
              <a:rPr sz="1400" spc="5" dirty="0">
                <a:solidFill>
                  <a:schemeClr val="tx1"/>
                </a:solidFill>
                <a:latin typeface="Times New Roman" panose="02020603050405020304"/>
                <a:cs typeface="Times New Roman" panose="02020603050405020304"/>
              </a:rPr>
              <a:t>r</a:t>
            </a:r>
            <a:r>
              <a:rPr sz="1400" dirty="0">
                <a:solidFill>
                  <a:schemeClr val="tx1"/>
                </a:solidFill>
                <a:latin typeface="Times New Roman" panose="02020603050405020304"/>
                <a:cs typeface="Times New Roman" panose="02020603050405020304"/>
              </a:rPr>
              <a:t>t</a:t>
            </a:r>
            <a:endParaRPr sz="1400">
              <a:solidFill>
                <a:schemeClr val="tx1"/>
              </a:solidFill>
              <a:latin typeface="Times New Roman" panose="02020603050405020304"/>
              <a:cs typeface="Times New Roman" panose="02020603050405020304"/>
            </a:endParaRPr>
          </a:p>
          <a:p>
            <a:pPr marL="12700" marR="5080">
              <a:lnSpc>
                <a:spcPct val="114000"/>
              </a:lnSpc>
            </a:pPr>
            <a:r>
              <a:rPr sz="1200" spc="-5" dirty="0">
                <a:solidFill>
                  <a:schemeClr val="tx1"/>
                </a:solidFill>
                <a:latin typeface="Times New Roman" panose="02020603050405020304"/>
                <a:cs typeface="Times New Roman" panose="02020603050405020304"/>
              </a:rPr>
              <a:t>T</a:t>
            </a:r>
            <a:r>
              <a:rPr lang="en-IN" sz="1200" spc="-5" dirty="0">
                <a:solidFill>
                  <a:schemeClr val="tx1"/>
                </a:solidFill>
                <a:latin typeface="Times New Roman" panose="02020603050405020304"/>
                <a:cs typeface="Times New Roman" panose="02020603050405020304"/>
              </a:rPr>
              <a:t>he game starts off with the player at the bottom of the level. The game is a long climb to the top. The game can lead to anger if the user falls from top to the bottom. A player can take as much time as possible to reach the top. Winning and Losing can be decided by the amount of time taken by the user to reach the top or quitting the game after falling down respectively.</a:t>
            </a:r>
            <a:endParaRPr lang="en-IN" sz="1200" spc="-5" dirty="0">
              <a:solidFill>
                <a:schemeClr val="tx1"/>
              </a:solidFill>
              <a:latin typeface="Times New Roman" panose="02020603050405020304"/>
              <a:cs typeface="Times New Roman" panose="02020603050405020304"/>
            </a:endParaRPr>
          </a:p>
        </p:txBody>
      </p:sp>
      <p:sp>
        <p:nvSpPr>
          <p:cNvPr id="5" name="object 5"/>
          <p:cNvSpPr txBox="1"/>
          <p:nvPr/>
        </p:nvSpPr>
        <p:spPr>
          <a:xfrm>
            <a:off x="921689" y="4207138"/>
            <a:ext cx="5786755" cy="3242945"/>
          </a:xfrm>
          <a:prstGeom prst="rect">
            <a:avLst/>
          </a:prstGeom>
        </p:spPr>
        <p:txBody>
          <a:bodyPr vert="horz" wrap="square" lIns="0" tIns="38100" rIns="0" bIns="0" rtlCol="0">
            <a:spAutoFit/>
          </a:bodyPr>
          <a:lstStyle/>
          <a:p>
            <a:pPr marL="12700">
              <a:lnSpc>
                <a:spcPct val="100000"/>
              </a:lnSpc>
              <a:spcBef>
                <a:spcPts val="300"/>
              </a:spcBef>
            </a:pPr>
            <a:r>
              <a:rPr sz="1400" dirty="0">
                <a:latin typeface="Times New Roman" panose="02020603050405020304"/>
                <a:cs typeface="Times New Roman" panose="02020603050405020304"/>
              </a:rPr>
              <a:t>P</a:t>
            </a:r>
            <a:r>
              <a:rPr sz="1400" spc="-10" dirty="0">
                <a:latin typeface="Times New Roman" panose="02020603050405020304"/>
                <a:cs typeface="Times New Roman" panose="02020603050405020304"/>
              </a:rPr>
              <a:t>l</a:t>
            </a:r>
            <a:r>
              <a:rPr sz="1400" dirty="0">
                <a:latin typeface="Times New Roman" panose="02020603050405020304"/>
                <a:cs typeface="Times New Roman" panose="02020603050405020304"/>
              </a:rPr>
              <a:t>a</a:t>
            </a:r>
            <a:r>
              <a:rPr sz="1400" spc="-10" dirty="0">
                <a:latin typeface="Times New Roman" panose="02020603050405020304"/>
                <a:cs typeface="Times New Roman" panose="02020603050405020304"/>
              </a:rPr>
              <a:t>ye</a:t>
            </a:r>
            <a:r>
              <a:rPr sz="1400" dirty="0">
                <a:latin typeface="Times New Roman" panose="02020603050405020304"/>
                <a:cs typeface="Times New Roman" panose="02020603050405020304"/>
              </a:rPr>
              <a:t>r</a:t>
            </a:r>
            <a:r>
              <a:rPr sz="1400" spc="-7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Defi</a:t>
            </a:r>
            <a:r>
              <a:rPr sz="1400" spc="-15" dirty="0">
                <a:latin typeface="Times New Roman" panose="02020603050405020304"/>
                <a:cs typeface="Times New Roman" panose="02020603050405020304"/>
              </a:rPr>
              <a:t>n</a:t>
            </a:r>
            <a:r>
              <a:rPr sz="1400" spc="-10" dirty="0">
                <a:latin typeface="Times New Roman" panose="02020603050405020304"/>
                <a:cs typeface="Times New Roman" panose="02020603050405020304"/>
              </a:rPr>
              <a:t>it</a:t>
            </a:r>
            <a:r>
              <a:rPr sz="1400" dirty="0">
                <a:latin typeface="Times New Roman" panose="02020603050405020304"/>
                <a:cs typeface="Times New Roman" panose="02020603050405020304"/>
              </a:rPr>
              <a:t>i</a:t>
            </a:r>
            <a:r>
              <a:rPr sz="1400" spc="-15" dirty="0">
                <a:latin typeface="Times New Roman" panose="02020603050405020304"/>
                <a:cs typeface="Times New Roman" panose="02020603050405020304"/>
              </a:rPr>
              <a:t>o</a:t>
            </a:r>
            <a:r>
              <a:rPr sz="1400"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a:p>
            <a:pPr marL="171450" indent="-171450">
              <a:lnSpc>
                <a:spcPct val="100000"/>
              </a:lnSpc>
              <a:spcBef>
                <a:spcPts val="45"/>
              </a:spcBef>
              <a:buFont typeface="Wingdings" panose="05000000000000000000" charset="0"/>
              <a:buChar char="Ø"/>
            </a:pPr>
            <a:r>
              <a:rPr lang="en-IN" sz="1200">
                <a:latin typeface="Times New Roman" panose="02020603050405020304"/>
                <a:cs typeface="Times New Roman" panose="02020603050405020304"/>
              </a:rPr>
              <a:t>Our player is an Plant in a Boot. </a:t>
            </a:r>
            <a:endParaRPr lang="en-IN" sz="1200">
              <a:latin typeface="Times New Roman" panose="02020603050405020304"/>
              <a:cs typeface="Times New Roman" panose="02020603050405020304"/>
            </a:endParaRPr>
          </a:p>
          <a:p>
            <a:pPr marL="171450" indent="-171450">
              <a:lnSpc>
                <a:spcPct val="100000"/>
              </a:lnSpc>
              <a:spcBef>
                <a:spcPts val="45"/>
              </a:spcBef>
              <a:buFont typeface="Wingdings" panose="05000000000000000000" charset="0"/>
              <a:buChar char="Ø"/>
            </a:pPr>
            <a:r>
              <a:rPr lang="en-IN" sz="1200">
                <a:latin typeface="Times New Roman" panose="02020603050405020304"/>
                <a:cs typeface="Times New Roman" panose="02020603050405020304"/>
              </a:rPr>
              <a:t>The character has collidors which can sense it being colliding into an platform or slope and resulting in either increasing or decreasing the progress.</a:t>
            </a:r>
            <a:endParaRPr lang="en-IN" sz="1200">
              <a:latin typeface="Times New Roman" panose="02020603050405020304"/>
              <a:cs typeface="Times New Roman" panose="02020603050405020304"/>
            </a:endParaRPr>
          </a:p>
          <a:p>
            <a:pPr marL="171450" indent="-171450">
              <a:lnSpc>
                <a:spcPct val="100000"/>
              </a:lnSpc>
              <a:spcBef>
                <a:spcPts val="45"/>
              </a:spcBef>
              <a:buFont typeface="Wingdings" panose="05000000000000000000" charset="0"/>
              <a:buChar char="Ø"/>
            </a:pPr>
            <a:r>
              <a:rPr lang="en-IN" sz="1200">
                <a:latin typeface="Times New Roman" panose="02020603050405020304"/>
                <a:cs typeface="Times New Roman" panose="02020603050405020304"/>
              </a:rPr>
              <a:t>Our Character (Plant) has no health.</a:t>
            </a:r>
            <a:endParaRPr lang="en-IN" sz="1200">
              <a:latin typeface="Times New Roman" panose="02020603050405020304"/>
              <a:cs typeface="Times New Roman" panose="02020603050405020304"/>
            </a:endParaRPr>
          </a:p>
          <a:p>
            <a:pPr marL="171450" indent="-171450">
              <a:lnSpc>
                <a:spcPct val="100000"/>
              </a:lnSpc>
              <a:spcBef>
                <a:spcPts val="45"/>
              </a:spcBef>
              <a:buFont typeface="Wingdings" panose="05000000000000000000" charset="0"/>
              <a:buChar char="Ø"/>
            </a:pPr>
            <a:r>
              <a:rPr lang="en-IN" sz="1200">
                <a:latin typeface="Times New Roman" panose="02020603050405020304"/>
                <a:cs typeface="Times New Roman" panose="02020603050405020304"/>
              </a:rPr>
              <a:t>It will automatically get ‘no friction’ as soon as it lands on a slope.</a:t>
            </a:r>
            <a:endParaRPr lang="en-IN" sz="1200">
              <a:latin typeface="Times New Roman" panose="02020603050405020304"/>
              <a:cs typeface="Times New Roman" panose="02020603050405020304"/>
            </a:endParaRPr>
          </a:p>
          <a:p>
            <a:pPr marL="171450" indent="-171450">
              <a:lnSpc>
                <a:spcPct val="100000"/>
              </a:lnSpc>
              <a:spcBef>
                <a:spcPts val="45"/>
              </a:spcBef>
              <a:buFont typeface="Wingdings" panose="05000000000000000000" charset="0"/>
              <a:buChar char="Ø"/>
            </a:pPr>
            <a:r>
              <a:rPr lang="en-IN" sz="1200">
                <a:latin typeface="Times New Roman" panose="02020603050405020304"/>
                <a:cs typeface="Times New Roman" panose="02020603050405020304"/>
              </a:rPr>
              <a:t>It has no weapons.</a:t>
            </a:r>
            <a:endParaRPr sz="1200">
              <a:latin typeface="Times New Roman" panose="02020603050405020304"/>
              <a:cs typeface="Times New Roman" panose="02020603050405020304"/>
            </a:endParaRPr>
          </a:p>
          <a:p>
            <a:pPr>
              <a:lnSpc>
                <a:spcPct val="100000"/>
              </a:lnSpc>
              <a:spcBef>
                <a:spcPts val="30"/>
              </a:spcBef>
            </a:pPr>
            <a:endParaRPr sz="1400">
              <a:latin typeface="Times New Roman" panose="02020603050405020304"/>
              <a:cs typeface="Times New Roman" panose="02020603050405020304"/>
            </a:endParaRPr>
          </a:p>
          <a:p>
            <a:pPr marL="12700">
              <a:lnSpc>
                <a:spcPct val="100000"/>
              </a:lnSpc>
            </a:pPr>
            <a:r>
              <a:rPr sz="1400" dirty="0">
                <a:latin typeface="Times New Roman" panose="02020603050405020304"/>
                <a:cs typeface="Times New Roman" panose="02020603050405020304"/>
              </a:rPr>
              <a:t>P</a:t>
            </a:r>
            <a:r>
              <a:rPr sz="1400" spc="-20" dirty="0">
                <a:latin typeface="Times New Roman" panose="02020603050405020304"/>
                <a:cs typeface="Times New Roman" panose="02020603050405020304"/>
              </a:rPr>
              <a:t>l</a:t>
            </a:r>
            <a:r>
              <a:rPr sz="1400" spc="-5" dirty="0">
                <a:latin typeface="Times New Roman" panose="02020603050405020304"/>
                <a:cs typeface="Times New Roman" panose="02020603050405020304"/>
              </a:rPr>
              <a:t>a</a:t>
            </a:r>
            <a:r>
              <a:rPr sz="1400" spc="-25" dirty="0">
                <a:latin typeface="Times New Roman" panose="02020603050405020304"/>
                <a:cs typeface="Times New Roman" panose="02020603050405020304"/>
              </a:rPr>
              <a:t>y</a:t>
            </a:r>
            <a:r>
              <a:rPr sz="1400" spc="-5" dirty="0">
                <a:latin typeface="Times New Roman" panose="02020603050405020304"/>
                <a:cs typeface="Times New Roman" panose="02020603050405020304"/>
              </a:rPr>
              <a:t>er</a:t>
            </a:r>
            <a:r>
              <a:rPr sz="1400" spc="-55" dirty="0">
                <a:latin typeface="Times New Roman" panose="02020603050405020304"/>
                <a:cs typeface="Times New Roman" panose="02020603050405020304"/>
              </a:rPr>
              <a:t> </a:t>
            </a:r>
            <a:r>
              <a:rPr sz="1400" dirty="0">
                <a:latin typeface="Times New Roman" panose="02020603050405020304"/>
                <a:cs typeface="Times New Roman" panose="02020603050405020304"/>
              </a:rPr>
              <a:t>P</a:t>
            </a:r>
            <a:r>
              <a:rPr sz="1400" spc="-15" dirty="0">
                <a:latin typeface="Times New Roman" panose="02020603050405020304"/>
                <a:cs typeface="Times New Roman" panose="02020603050405020304"/>
              </a:rPr>
              <a:t>r</a:t>
            </a:r>
            <a:r>
              <a:rPr sz="1400" dirty="0">
                <a:latin typeface="Times New Roman" panose="02020603050405020304"/>
                <a:cs typeface="Times New Roman" panose="02020603050405020304"/>
              </a:rPr>
              <a:t>op</a:t>
            </a:r>
            <a:r>
              <a:rPr sz="1400" spc="-5" dirty="0">
                <a:latin typeface="Times New Roman" panose="02020603050405020304"/>
                <a:cs typeface="Times New Roman" panose="02020603050405020304"/>
              </a:rPr>
              <a:t>e</a:t>
            </a:r>
            <a:r>
              <a:rPr sz="1400" dirty="0">
                <a:latin typeface="Times New Roman" panose="02020603050405020304"/>
                <a:cs typeface="Times New Roman" panose="02020603050405020304"/>
              </a:rPr>
              <a:t>r</a:t>
            </a:r>
            <a:r>
              <a:rPr sz="1400" spc="-5" dirty="0">
                <a:latin typeface="Times New Roman" panose="02020603050405020304"/>
                <a:cs typeface="Times New Roman" panose="02020603050405020304"/>
              </a:rPr>
              <a:t>ties</a:t>
            </a:r>
            <a:endParaRPr sz="1400">
              <a:latin typeface="Times New Roman" panose="02020603050405020304"/>
              <a:cs typeface="Times New Roman" panose="02020603050405020304"/>
            </a:endParaRPr>
          </a:p>
          <a:p>
            <a:pPr marL="171450" indent="-171450">
              <a:lnSpc>
                <a:spcPct val="100000"/>
              </a:lnSpc>
              <a:buFont typeface="Wingdings" panose="05000000000000000000" charset="0"/>
              <a:buChar char="Ø"/>
            </a:pPr>
            <a:r>
              <a:rPr lang="en-IN" sz="1200">
                <a:latin typeface="Times New Roman" panose="02020603050405020304"/>
                <a:cs typeface="Times New Roman" panose="02020603050405020304"/>
              </a:rPr>
              <a:t>Plant has jump property which keeps on increasing when holding the jump button till it hits the max limit.</a:t>
            </a:r>
            <a:endParaRPr lang="en-IN" sz="1200">
              <a:latin typeface="Times New Roman" panose="02020603050405020304"/>
              <a:cs typeface="Times New Roman" panose="02020603050405020304"/>
            </a:endParaRPr>
          </a:p>
          <a:p>
            <a:pPr marL="171450" indent="-171450">
              <a:lnSpc>
                <a:spcPct val="100000"/>
              </a:lnSpc>
              <a:buFont typeface="Wingdings" panose="05000000000000000000" charset="0"/>
              <a:buChar char="Ø"/>
            </a:pPr>
            <a:r>
              <a:rPr lang="en-IN" sz="1200">
                <a:latin typeface="Times New Roman" panose="02020603050405020304"/>
                <a:cs typeface="Times New Roman" panose="02020603050405020304"/>
              </a:rPr>
              <a:t>Plant can move left and right.</a:t>
            </a:r>
            <a:endParaRPr lang="en-IN"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marL="12700">
              <a:lnSpc>
                <a:spcPct val="100000"/>
              </a:lnSpc>
              <a:spcBef>
                <a:spcPts val="630"/>
              </a:spcBef>
            </a:pPr>
            <a:r>
              <a:rPr sz="1400" spc="-30" dirty="0">
                <a:latin typeface="Times New Roman" panose="02020603050405020304"/>
                <a:cs typeface="Times New Roman" panose="02020603050405020304"/>
              </a:rPr>
              <a:t>Player</a:t>
            </a:r>
            <a:r>
              <a:rPr sz="1400" spc="25" dirty="0">
                <a:latin typeface="Times New Roman" panose="02020603050405020304"/>
                <a:cs typeface="Times New Roman" panose="02020603050405020304"/>
              </a:rPr>
              <a:t> </a:t>
            </a:r>
            <a:r>
              <a:rPr sz="1400" spc="-30" dirty="0">
                <a:latin typeface="Times New Roman" panose="02020603050405020304"/>
                <a:cs typeface="Times New Roman" panose="02020603050405020304"/>
              </a:rPr>
              <a:t>Rewards</a:t>
            </a:r>
            <a:r>
              <a:rPr sz="1400" spc="25" dirty="0">
                <a:latin typeface="Times New Roman" panose="02020603050405020304"/>
                <a:cs typeface="Times New Roman" panose="02020603050405020304"/>
              </a:rPr>
              <a:t> </a:t>
            </a:r>
            <a:r>
              <a:rPr sz="1400" spc="-25" dirty="0">
                <a:latin typeface="Times New Roman" panose="02020603050405020304"/>
                <a:cs typeface="Times New Roman" panose="02020603050405020304"/>
              </a:rPr>
              <a:t>(pick-ups)</a:t>
            </a:r>
            <a:endParaRPr sz="1400">
              <a:latin typeface="Times New Roman" panose="02020603050405020304"/>
              <a:cs typeface="Times New Roman" panose="02020603050405020304"/>
            </a:endParaRPr>
          </a:p>
          <a:p>
            <a:pPr marL="184150" indent="-171450">
              <a:lnSpc>
                <a:spcPct val="100000"/>
              </a:lnSpc>
              <a:spcBef>
                <a:spcPts val="110"/>
              </a:spcBef>
              <a:buFont typeface="Wingdings" panose="05000000000000000000" charset="0"/>
              <a:buChar char="Ø"/>
            </a:pPr>
            <a:r>
              <a:rPr lang="en-IN" sz="1200">
                <a:latin typeface="Times New Roman" panose="02020603050405020304"/>
                <a:cs typeface="Times New Roman" panose="02020603050405020304"/>
              </a:rPr>
              <a:t>User can have rewards such as mushroom achievment which depends on what type of mushroom they took, get different skins of the Plant, so on and so forth.</a:t>
            </a:r>
            <a:endParaRPr lang="en-IN" sz="1200">
              <a:latin typeface="Times New Roman" panose="02020603050405020304"/>
              <a:cs typeface="Times New Roman" panose="02020603050405020304"/>
            </a:endParaRPr>
          </a:p>
        </p:txBody>
      </p:sp>
      <p:sp>
        <p:nvSpPr>
          <p:cNvPr id="6" name="object 2"/>
          <p:cNvSpPr txBox="1"/>
          <p:nvPr/>
        </p:nvSpPr>
        <p:spPr>
          <a:xfrm>
            <a:off x="901700" y="7614285"/>
            <a:ext cx="5988685" cy="1605280"/>
          </a:xfrm>
          <a:prstGeom prst="rect">
            <a:avLst/>
          </a:prstGeom>
        </p:spPr>
        <p:txBody>
          <a:bodyPr vert="horz" wrap="square" lIns="0" tIns="36195" rIns="0" bIns="0" rtlCol="0">
            <a:spAutoFit/>
          </a:bodyPr>
          <a:p>
            <a:pPr marL="12700">
              <a:lnSpc>
                <a:spcPct val="100000"/>
              </a:lnSpc>
              <a:spcBef>
                <a:spcPts val="285"/>
              </a:spcBef>
            </a:pPr>
            <a:r>
              <a:rPr sz="1400" spc="-10" dirty="0">
                <a:latin typeface="Times New Roman" panose="02020603050405020304"/>
                <a:cs typeface="Times New Roman" panose="02020603050405020304"/>
              </a:rPr>
              <a:t>U</a:t>
            </a:r>
            <a:r>
              <a:rPr sz="1400" dirty="0">
                <a:latin typeface="Times New Roman" panose="02020603050405020304"/>
                <a:cs typeface="Times New Roman" panose="02020603050405020304"/>
              </a:rPr>
              <a:t>ser</a:t>
            </a:r>
            <a:r>
              <a:rPr sz="1400" spc="-55" dirty="0">
                <a:latin typeface="Times New Roman" panose="02020603050405020304"/>
                <a:cs typeface="Times New Roman" panose="02020603050405020304"/>
              </a:rPr>
              <a:t> </a:t>
            </a:r>
            <a:r>
              <a:rPr sz="1400" spc="-20" dirty="0">
                <a:latin typeface="Times New Roman" panose="02020603050405020304"/>
                <a:cs typeface="Times New Roman" panose="02020603050405020304"/>
              </a:rPr>
              <a:t>I</a:t>
            </a:r>
            <a:r>
              <a:rPr sz="1400" dirty="0">
                <a:latin typeface="Times New Roman" panose="02020603050405020304"/>
                <a:cs typeface="Times New Roman" panose="02020603050405020304"/>
              </a:rPr>
              <a:t>nte</a:t>
            </a:r>
            <a:r>
              <a:rPr sz="1400" spc="5" dirty="0">
                <a:latin typeface="Times New Roman" panose="02020603050405020304"/>
                <a:cs typeface="Times New Roman" panose="02020603050405020304"/>
              </a:rPr>
              <a:t>r</a:t>
            </a:r>
            <a:r>
              <a:rPr sz="1400" dirty="0">
                <a:latin typeface="Times New Roman" panose="02020603050405020304"/>
                <a:cs typeface="Times New Roman" panose="02020603050405020304"/>
              </a:rPr>
              <a:t>f</a:t>
            </a:r>
            <a:r>
              <a:rPr sz="1400" spc="-10" dirty="0">
                <a:latin typeface="Times New Roman" panose="02020603050405020304"/>
                <a:cs typeface="Times New Roman" panose="02020603050405020304"/>
              </a:rPr>
              <a:t>a</a:t>
            </a:r>
            <a:r>
              <a:rPr sz="1400" dirty="0">
                <a:latin typeface="Times New Roman" panose="02020603050405020304"/>
                <a:cs typeface="Times New Roman" panose="02020603050405020304"/>
              </a:rPr>
              <a:t>ce</a:t>
            </a:r>
            <a:r>
              <a:rPr sz="1400" spc="-55" dirty="0">
                <a:latin typeface="Times New Roman" panose="02020603050405020304"/>
                <a:cs typeface="Times New Roman" panose="02020603050405020304"/>
              </a:rPr>
              <a:t> </a:t>
            </a:r>
            <a:r>
              <a:rPr sz="1400" dirty="0">
                <a:latin typeface="Times New Roman" panose="02020603050405020304"/>
                <a:cs typeface="Times New Roman" panose="02020603050405020304"/>
              </a:rPr>
              <a:t>(</a:t>
            </a:r>
            <a:r>
              <a:rPr sz="1400" spc="-10" dirty="0">
                <a:latin typeface="Times New Roman" panose="02020603050405020304"/>
                <a:cs typeface="Times New Roman" panose="02020603050405020304"/>
              </a:rPr>
              <a:t>U</a:t>
            </a:r>
            <a:r>
              <a:rPr sz="1400" spc="-20" dirty="0">
                <a:latin typeface="Times New Roman" panose="02020603050405020304"/>
                <a:cs typeface="Times New Roman" panose="02020603050405020304"/>
              </a:rPr>
              <a:t>I</a:t>
            </a:r>
            <a:r>
              <a:rPr sz="1400" dirty="0">
                <a:latin typeface="Times New Roman" panose="02020603050405020304"/>
                <a:cs typeface="Times New Roman" panose="02020603050405020304"/>
              </a:rPr>
              <a:t>)</a:t>
            </a:r>
            <a:r>
              <a:rPr lang="en-IN" sz="1400" dirty="0">
                <a:latin typeface="Times New Roman" panose="02020603050405020304"/>
                <a:cs typeface="Times New Roman" panose="02020603050405020304"/>
              </a:rPr>
              <a:t> : </a:t>
            </a:r>
            <a:endParaRPr lang="en-IN" sz="1400" dirty="0">
              <a:latin typeface="Times New Roman" panose="02020603050405020304"/>
              <a:cs typeface="Times New Roman" panose="02020603050405020304"/>
            </a:endParaRPr>
          </a:p>
          <a:p>
            <a:pPr marL="12700">
              <a:lnSpc>
                <a:spcPct val="100000"/>
              </a:lnSpc>
              <a:spcBef>
                <a:spcPts val="285"/>
              </a:spcBef>
            </a:pPr>
            <a:r>
              <a:rPr lang="en-IN" sz="1200" dirty="0">
                <a:latin typeface="Times New Roman" panose="02020603050405020304"/>
                <a:cs typeface="Times New Roman" panose="02020603050405020304"/>
              </a:rPr>
              <a:t>We have done a fairly simple interface where a User can simply click on Play Game and get straight into the game. User now needs to dodge the incoming buildings and avoid crashing into them. If he crashes he is returned to the main menu. To make sure that the user is ready after hitting Play Game, he is given a 3 second countdown after which the game begins. The Achievements menu shows the hogh score of the User. Store will be displaying more aircrafts being added into the game. </a:t>
            </a:r>
            <a:endParaRPr sz="1200">
              <a:latin typeface="Times New Roman" panose="02020603050405020304"/>
              <a:cs typeface="Times New Roman" panose="02020603050405020304"/>
            </a:endParaRPr>
          </a:p>
          <a:p>
            <a:pPr marL="12700" marR="5080" algn="ctr">
              <a:lnSpc>
                <a:spcPct val="113000"/>
              </a:lnSpc>
              <a:spcBef>
                <a:spcPts val="10"/>
              </a:spcBef>
            </a:pPr>
            <a:endParaRPr sz="12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pic>
        <p:nvPicPr>
          <p:cNvPr id="3" name="Picture 2" descr="Screenshot 2024-04-24 204504"/>
          <p:cNvPicPr>
            <a:picLocks noChangeAspect="1"/>
          </p:cNvPicPr>
          <p:nvPr/>
        </p:nvPicPr>
        <p:blipFill>
          <a:blip r:embed="rId1"/>
          <a:stretch>
            <a:fillRect/>
          </a:stretch>
        </p:blipFill>
        <p:spPr>
          <a:xfrm>
            <a:off x="533400" y="473075"/>
            <a:ext cx="6913880" cy="3887470"/>
          </a:xfrm>
          <a:prstGeom prst="rect">
            <a:avLst/>
          </a:prstGeom>
        </p:spPr>
      </p:pic>
      <p:pic>
        <p:nvPicPr>
          <p:cNvPr id="17" name="Content Placeholder 16" descr="Screenshot 2024-04-24 204529"/>
          <p:cNvPicPr>
            <a:picLocks noChangeAspect="1"/>
          </p:cNvPicPr>
          <p:nvPr>
            <p:ph sz="half" idx="2"/>
          </p:nvPr>
        </p:nvPicPr>
        <p:blipFill>
          <a:blip r:embed="rId2"/>
          <a:stretch>
            <a:fillRect/>
          </a:stretch>
        </p:blipFill>
        <p:spPr>
          <a:xfrm>
            <a:off x="2299970" y="4816475"/>
            <a:ext cx="3380740" cy="3604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2810" y="6041389"/>
            <a:ext cx="5507355" cy="1572895"/>
          </a:xfrm>
          <a:custGeom>
            <a:avLst/>
            <a:gdLst/>
            <a:ahLst/>
            <a:cxnLst/>
            <a:rect l="l" t="t" r="r" b="b"/>
            <a:pathLst>
              <a:path w="5507355" h="1572895">
                <a:moveTo>
                  <a:pt x="3175" y="0"/>
                </a:moveTo>
                <a:lnTo>
                  <a:pt x="0" y="0"/>
                </a:lnTo>
                <a:lnTo>
                  <a:pt x="0" y="1370330"/>
                </a:lnTo>
                <a:lnTo>
                  <a:pt x="3175" y="1370330"/>
                </a:lnTo>
                <a:lnTo>
                  <a:pt x="3175" y="0"/>
                </a:lnTo>
                <a:close/>
              </a:path>
              <a:path w="5507355" h="1572895">
                <a:moveTo>
                  <a:pt x="5507355" y="1370330"/>
                </a:moveTo>
                <a:lnTo>
                  <a:pt x="5504180" y="1370330"/>
                </a:lnTo>
                <a:lnTo>
                  <a:pt x="5504180" y="1370838"/>
                </a:lnTo>
                <a:lnTo>
                  <a:pt x="20955" y="1370838"/>
                </a:lnTo>
                <a:lnTo>
                  <a:pt x="20955" y="1373378"/>
                </a:lnTo>
                <a:lnTo>
                  <a:pt x="20955" y="1572768"/>
                </a:lnTo>
                <a:lnTo>
                  <a:pt x="24130" y="1572768"/>
                </a:lnTo>
                <a:lnTo>
                  <a:pt x="24130" y="1373378"/>
                </a:lnTo>
                <a:lnTo>
                  <a:pt x="5504180" y="1373378"/>
                </a:lnTo>
                <a:lnTo>
                  <a:pt x="5504180" y="1570355"/>
                </a:lnTo>
                <a:lnTo>
                  <a:pt x="5507355" y="1570355"/>
                </a:lnTo>
                <a:lnTo>
                  <a:pt x="5507355" y="1370330"/>
                </a:lnTo>
                <a:close/>
              </a:path>
            </a:pathLst>
          </a:custGeom>
          <a:solidFill>
            <a:srgbClr val="000000"/>
          </a:solidFill>
        </p:spPr>
        <p:txBody>
          <a:bodyPr wrap="square" lIns="0" tIns="0" rIns="0" bIns="0" rtlCol="0"/>
          <a:lstStyle/>
          <a:p/>
        </p:txBody>
      </p:sp>
      <p:sp>
        <p:nvSpPr>
          <p:cNvPr id="3" name="object 3"/>
          <p:cNvSpPr/>
          <p:nvPr/>
        </p:nvSpPr>
        <p:spPr>
          <a:xfrm>
            <a:off x="6664959" y="6041389"/>
            <a:ext cx="3175" cy="1370330"/>
          </a:xfrm>
          <a:custGeom>
            <a:avLst/>
            <a:gdLst/>
            <a:ahLst/>
            <a:cxnLst/>
            <a:rect l="l" t="t" r="r" b="b"/>
            <a:pathLst>
              <a:path w="3175" h="1370329">
                <a:moveTo>
                  <a:pt x="3175" y="0"/>
                </a:moveTo>
                <a:lnTo>
                  <a:pt x="0" y="0"/>
                </a:lnTo>
                <a:lnTo>
                  <a:pt x="0" y="1370329"/>
                </a:lnTo>
                <a:lnTo>
                  <a:pt x="3175" y="1370329"/>
                </a:lnTo>
                <a:lnTo>
                  <a:pt x="3175" y="0"/>
                </a:lnTo>
                <a:close/>
              </a:path>
            </a:pathLst>
          </a:custGeom>
          <a:solidFill>
            <a:srgbClr val="000000"/>
          </a:solidFill>
        </p:spPr>
        <p:txBody>
          <a:bodyPr wrap="square" lIns="0" tIns="0" rIns="0" bIns="0" rtlCol="0"/>
          <a:lstStyle/>
          <a:p/>
        </p:txBody>
      </p:sp>
      <p:sp>
        <p:nvSpPr>
          <p:cNvPr id="4" name="object 4"/>
          <p:cNvSpPr/>
          <p:nvPr/>
        </p:nvSpPr>
        <p:spPr>
          <a:xfrm>
            <a:off x="913765" y="6419087"/>
            <a:ext cx="5717540" cy="812800"/>
          </a:xfrm>
          <a:custGeom>
            <a:avLst/>
            <a:gdLst/>
            <a:ahLst/>
            <a:cxnLst/>
            <a:rect l="l" t="t" r="r" b="b"/>
            <a:pathLst>
              <a:path w="5717540" h="812800">
                <a:moveTo>
                  <a:pt x="5668632" y="203200"/>
                </a:moveTo>
                <a:lnTo>
                  <a:pt x="5633707" y="203200"/>
                </a:lnTo>
                <a:lnTo>
                  <a:pt x="5633707" y="202692"/>
                </a:lnTo>
                <a:lnTo>
                  <a:pt x="5636882" y="202692"/>
                </a:lnTo>
                <a:lnTo>
                  <a:pt x="5636882" y="127"/>
                </a:lnTo>
                <a:lnTo>
                  <a:pt x="5633707" y="127"/>
                </a:lnTo>
                <a:lnTo>
                  <a:pt x="5633707" y="3810"/>
                </a:lnTo>
                <a:lnTo>
                  <a:pt x="5633707" y="200660"/>
                </a:lnTo>
                <a:lnTo>
                  <a:pt x="3175" y="200660"/>
                </a:lnTo>
                <a:lnTo>
                  <a:pt x="3175" y="3810"/>
                </a:lnTo>
                <a:lnTo>
                  <a:pt x="5633707" y="3810"/>
                </a:lnTo>
                <a:lnTo>
                  <a:pt x="5633707" y="127"/>
                </a:lnTo>
                <a:lnTo>
                  <a:pt x="5633707" y="0"/>
                </a:lnTo>
                <a:lnTo>
                  <a:pt x="0" y="0"/>
                </a:lnTo>
                <a:lnTo>
                  <a:pt x="0" y="3810"/>
                </a:lnTo>
                <a:lnTo>
                  <a:pt x="0" y="200660"/>
                </a:lnTo>
                <a:lnTo>
                  <a:pt x="0" y="203200"/>
                </a:lnTo>
                <a:lnTo>
                  <a:pt x="0" y="205740"/>
                </a:lnTo>
                <a:lnTo>
                  <a:pt x="0" y="402590"/>
                </a:lnTo>
                <a:lnTo>
                  <a:pt x="0" y="406400"/>
                </a:lnTo>
                <a:lnTo>
                  <a:pt x="5668632" y="406400"/>
                </a:lnTo>
                <a:lnTo>
                  <a:pt x="5668632" y="402590"/>
                </a:lnTo>
                <a:lnTo>
                  <a:pt x="3175" y="402590"/>
                </a:lnTo>
                <a:lnTo>
                  <a:pt x="3175" y="205740"/>
                </a:lnTo>
                <a:lnTo>
                  <a:pt x="5668632" y="205740"/>
                </a:lnTo>
                <a:lnTo>
                  <a:pt x="5668632" y="203200"/>
                </a:lnTo>
                <a:close/>
              </a:path>
              <a:path w="5717540" h="812800">
                <a:moveTo>
                  <a:pt x="5671807" y="202692"/>
                </a:moveTo>
                <a:lnTo>
                  <a:pt x="5669280" y="202692"/>
                </a:lnTo>
                <a:lnTo>
                  <a:pt x="5669280" y="405892"/>
                </a:lnTo>
                <a:lnTo>
                  <a:pt x="5671807" y="405892"/>
                </a:lnTo>
                <a:lnTo>
                  <a:pt x="5671807" y="202692"/>
                </a:lnTo>
                <a:close/>
              </a:path>
              <a:path w="5717540" h="812800">
                <a:moveTo>
                  <a:pt x="5714365" y="407670"/>
                </a:moveTo>
                <a:lnTo>
                  <a:pt x="0" y="407670"/>
                </a:lnTo>
                <a:lnTo>
                  <a:pt x="0" y="410210"/>
                </a:lnTo>
                <a:lnTo>
                  <a:pt x="0" y="607060"/>
                </a:lnTo>
                <a:lnTo>
                  <a:pt x="0" y="609600"/>
                </a:lnTo>
                <a:lnTo>
                  <a:pt x="0" y="613410"/>
                </a:lnTo>
                <a:lnTo>
                  <a:pt x="0" y="810260"/>
                </a:lnTo>
                <a:lnTo>
                  <a:pt x="0" y="812800"/>
                </a:lnTo>
                <a:lnTo>
                  <a:pt x="4158615" y="812800"/>
                </a:lnTo>
                <a:lnTo>
                  <a:pt x="4158615" y="810260"/>
                </a:lnTo>
                <a:lnTo>
                  <a:pt x="3175" y="810260"/>
                </a:lnTo>
                <a:lnTo>
                  <a:pt x="3175" y="613410"/>
                </a:lnTo>
                <a:lnTo>
                  <a:pt x="4155440" y="613410"/>
                </a:lnTo>
                <a:lnTo>
                  <a:pt x="4155440" y="809752"/>
                </a:lnTo>
                <a:lnTo>
                  <a:pt x="4158615" y="809752"/>
                </a:lnTo>
                <a:lnTo>
                  <a:pt x="4158615" y="613410"/>
                </a:lnTo>
                <a:lnTo>
                  <a:pt x="4158615" y="612902"/>
                </a:lnTo>
                <a:lnTo>
                  <a:pt x="4158615" y="609600"/>
                </a:lnTo>
                <a:lnTo>
                  <a:pt x="5714365" y="609600"/>
                </a:lnTo>
                <a:lnTo>
                  <a:pt x="5714365" y="607060"/>
                </a:lnTo>
                <a:lnTo>
                  <a:pt x="3175" y="607060"/>
                </a:lnTo>
                <a:lnTo>
                  <a:pt x="3175" y="410210"/>
                </a:lnTo>
                <a:lnTo>
                  <a:pt x="5714365" y="410210"/>
                </a:lnTo>
                <a:lnTo>
                  <a:pt x="5714365" y="407670"/>
                </a:lnTo>
                <a:close/>
              </a:path>
              <a:path w="5717540" h="812800">
                <a:moveTo>
                  <a:pt x="5717540" y="407162"/>
                </a:moveTo>
                <a:lnTo>
                  <a:pt x="5715000" y="407162"/>
                </a:lnTo>
                <a:lnTo>
                  <a:pt x="5715000" y="609727"/>
                </a:lnTo>
                <a:lnTo>
                  <a:pt x="5717540" y="609727"/>
                </a:lnTo>
                <a:lnTo>
                  <a:pt x="5717540" y="407162"/>
                </a:lnTo>
                <a:close/>
              </a:path>
            </a:pathLst>
          </a:custGeom>
          <a:solidFill>
            <a:srgbClr val="000000"/>
          </a:solidFill>
        </p:spPr>
        <p:txBody>
          <a:bodyPr wrap="square" lIns="0" tIns="0" rIns="0" bIns="0" rtlCol="0"/>
          <a:lstStyle/>
          <a:p/>
        </p:txBody>
      </p:sp>
      <p:sp>
        <p:nvSpPr>
          <p:cNvPr id="5" name="object 5"/>
          <p:cNvSpPr/>
          <p:nvPr/>
        </p:nvSpPr>
        <p:spPr>
          <a:xfrm>
            <a:off x="895985" y="6041389"/>
            <a:ext cx="5768975" cy="3175"/>
          </a:xfrm>
          <a:custGeom>
            <a:avLst/>
            <a:gdLst/>
            <a:ahLst/>
            <a:cxnLst/>
            <a:rect l="l" t="t" r="r" b="b"/>
            <a:pathLst>
              <a:path w="5768975" h="3175">
                <a:moveTo>
                  <a:pt x="5768974" y="0"/>
                </a:moveTo>
                <a:lnTo>
                  <a:pt x="0" y="0"/>
                </a:lnTo>
                <a:lnTo>
                  <a:pt x="0" y="3175"/>
                </a:lnTo>
                <a:lnTo>
                  <a:pt x="5768974" y="3175"/>
                </a:lnTo>
                <a:lnTo>
                  <a:pt x="5768974" y="0"/>
                </a:lnTo>
                <a:close/>
              </a:path>
            </a:pathLst>
          </a:custGeom>
          <a:solidFill>
            <a:srgbClr val="000000"/>
          </a:solidFill>
        </p:spPr>
        <p:txBody>
          <a:bodyPr wrap="square" lIns="0" tIns="0" rIns="0" bIns="0" rtlCol="0"/>
          <a:lstStyle/>
          <a:p/>
        </p:txBody>
      </p:sp>
      <p:sp>
        <p:nvSpPr>
          <p:cNvPr id="6" name="object 6"/>
          <p:cNvSpPr/>
          <p:nvPr/>
        </p:nvSpPr>
        <p:spPr>
          <a:xfrm>
            <a:off x="892810" y="7411719"/>
            <a:ext cx="5644515" cy="1938655"/>
          </a:xfrm>
          <a:custGeom>
            <a:avLst/>
            <a:gdLst/>
            <a:ahLst/>
            <a:cxnLst/>
            <a:rect l="l" t="t" r="r" b="b"/>
            <a:pathLst>
              <a:path w="5644515" h="1938654">
                <a:moveTo>
                  <a:pt x="3175" y="0"/>
                </a:moveTo>
                <a:lnTo>
                  <a:pt x="0" y="0"/>
                </a:lnTo>
                <a:lnTo>
                  <a:pt x="0" y="1739265"/>
                </a:lnTo>
                <a:lnTo>
                  <a:pt x="3175" y="1739265"/>
                </a:lnTo>
                <a:lnTo>
                  <a:pt x="3175" y="0"/>
                </a:lnTo>
                <a:close/>
              </a:path>
              <a:path w="5644515" h="1938654">
                <a:moveTo>
                  <a:pt x="3232785" y="787908"/>
                </a:moveTo>
                <a:lnTo>
                  <a:pt x="3229610" y="787908"/>
                </a:lnTo>
                <a:lnTo>
                  <a:pt x="3229610" y="791718"/>
                </a:lnTo>
                <a:lnTo>
                  <a:pt x="3229610" y="987298"/>
                </a:lnTo>
                <a:lnTo>
                  <a:pt x="24130" y="987298"/>
                </a:lnTo>
                <a:lnTo>
                  <a:pt x="24130" y="791718"/>
                </a:lnTo>
                <a:lnTo>
                  <a:pt x="3229610" y="791718"/>
                </a:lnTo>
                <a:lnTo>
                  <a:pt x="3229610" y="787908"/>
                </a:lnTo>
                <a:lnTo>
                  <a:pt x="20955" y="787908"/>
                </a:lnTo>
                <a:lnTo>
                  <a:pt x="20955" y="791718"/>
                </a:lnTo>
                <a:lnTo>
                  <a:pt x="20955" y="987298"/>
                </a:lnTo>
                <a:lnTo>
                  <a:pt x="20955" y="991108"/>
                </a:lnTo>
                <a:lnTo>
                  <a:pt x="3232785" y="991108"/>
                </a:lnTo>
                <a:lnTo>
                  <a:pt x="3232785" y="987425"/>
                </a:lnTo>
                <a:lnTo>
                  <a:pt x="3232785" y="987298"/>
                </a:lnTo>
                <a:lnTo>
                  <a:pt x="3232785" y="791718"/>
                </a:lnTo>
                <a:lnTo>
                  <a:pt x="3232785" y="791210"/>
                </a:lnTo>
                <a:lnTo>
                  <a:pt x="3232785" y="787908"/>
                </a:lnTo>
                <a:close/>
              </a:path>
              <a:path w="5644515" h="1938654">
                <a:moveTo>
                  <a:pt x="5507355" y="200025"/>
                </a:moveTo>
                <a:lnTo>
                  <a:pt x="5504180" y="200025"/>
                </a:lnTo>
                <a:lnTo>
                  <a:pt x="5504180" y="199898"/>
                </a:lnTo>
                <a:lnTo>
                  <a:pt x="20955" y="199898"/>
                </a:lnTo>
                <a:lnTo>
                  <a:pt x="20955" y="202438"/>
                </a:lnTo>
                <a:lnTo>
                  <a:pt x="20955" y="206248"/>
                </a:lnTo>
                <a:lnTo>
                  <a:pt x="20955" y="403098"/>
                </a:lnTo>
                <a:lnTo>
                  <a:pt x="20955" y="405638"/>
                </a:lnTo>
                <a:lnTo>
                  <a:pt x="2875915" y="405638"/>
                </a:lnTo>
                <a:lnTo>
                  <a:pt x="2875915" y="405765"/>
                </a:lnTo>
                <a:lnTo>
                  <a:pt x="2879090" y="405765"/>
                </a:lnTo>
                <a:lnTo>
                  <a:pt x="2879090" y="202565"/>
                </a:lnTo>
                <a:lnTo>
                  <a:pt x="2875915" y="202565"/>
                </a:lnTo>
                <a:lnTo>
                  <a:pt x="2875915" y="206248"/>
                </a:lnTo>
                <a:lnTo>
                  <a:pt x="2875915" y="403098"/>
                </a:lnTo>
                <a:lnTo>
                  <a:pt x="24130" y="403098"/>
                </a:lnTo>
                <a:lnTo>
                  <a:pt x="24130" y="206248"/>
                </a:lnTo>
                <a:lnTo>
                  <a:pt x="2875915" y="206248"/>
                </a:lnTo>
                <a:lnTo>
                  <a:pt x="2875915" y="202565"/>
                </a:lnTo>
                <a:lnTo>
                  <a:pt x="2875915" y="202438"/>
                </a:lnTo>
                <a:lnTo>
                  <a:pt x="5504180" y="202438"/>
                </a:lnTo>
                <a:lnTo>
                  <a:pt x="5504180" y="202565"/>
                </a:lnTo>
                <a:lnTo>
                  <a:pt x="5507355" y="202565"/>
                </a:lnTo>
                <a:lnTo>
                  <a:pt x="5507355" y="200025"/>
                </a:lnTo>
                <a:close/>
              </a:path>
              <a:path w="5644515" h="1938654">
                <a:moveTo>
                  <a:pt x="5598160" y="583438"/>
                </a:moveTo>
                <a:lnTo>
                  <a:pt x="20955" y="583438"/>
                </a:lnTo>
                <a:lnTo>
                  <a:pt x="20955" y="587248"/>
                </a:lnTo>
                <a:lnTo>
                  <a:pt x="20955" y="784098"/>
                </a:lnTo>
                <a:lnTo>
                  <a:pt x="20955" y="786638"/>
                </a:lnTo>
                <a:lnTo>
                  <a:pt x="5598160" y="786638"/>
                </a:lnTo>
                <a:lnTo>
                  <a:pt x="5598160" y="784098"/>
                </a:lnTo>
                <a:lnTo>
                  <a:pt x="24130" y="784098"/>
                </a:lnTo>
                <a:lnTo>
                  <a:pt x="24130" y="587248"/>
                </a:lnTo>
                <a:lnTo>
                  <a:pt x="5598160" y="587248"/>
                </a:lnTo>
                <a:lnTo>
                  <a:pt x="5598160" y="583438"/>
                </a:lnTo>
                <a:close/>
              </a:path>
              <a:path w="5644515" h="1938654">
                <a:moveTo>
                  <a:pt x="5601335" y="583565"/>
                </a:moveTo>
                <a:lnTo>
                  <a:pt x="5598795" y="583565"/>
                </a:lnTo>
                <a:lnTo>
                  <a:pt x="5598795" y="786765"/>
                </a:lnTo>
                <a:lnTo>
                  <a:pt x="5601335" y="786765"/>
                </a:lnTo>
                <a:lnTo>
                  <a:pt x="5601335" y="583565"/>
                </a:lnTo>
                <a:close/>
              </a:path>
              <a:path w="5644515" h="1938654">
                <a:moveTo>
                  <a:pt x="5644515" y="1530350"/>
                </a:moveTo>
                <a:lnTo>
                  <a:pt x="5641340" y="1530350"/>
                </a:lnTo>
                <a:lnTo>
                  <a:pt x="5641340" y="1530858"/>
                </a:lnTo>
                <a:lnTo>
                  <a:pt x="5641340" y="1533398"/>
                </a:lnTo>
                <a:lnTo>
                  <a:pt x="5641340" y="1736598"/>
                </a:lnTo>
                <a:lnTo>
                  <a:pt x="24130" y="1736598"/>
                </a:lnTo>
                <a:lnTo>
                  <a:pt x="24130" y="1533398"/>
                </a:lnTo>
                <a:lnTo>
                  <a:pt x="5641340" y="1533398"/>
                </a:lnTo>
                <a:lnTo>
                  <a:pt x="5641340" y="1530858"/>
                </a:lnTo>
                <a:lnTo>
                  <a:pt x="20955" y="1530858"/>
                </a:lnTo>
                <a:lnTo>
                  <a:pt x="20955" y="1533398"/>
                </a:lnTo>
                <a:lnTo>
                  <a:pt x="20955" y="1736598"/>
                </a:lnTo>
                <a:lnTo>
                  <a:pt x="20955" y="1739138"/>
                </a:lnTo>
                <a:lnTo>
                  <a:pt x="20955" y="1741678"/>
                </a:lnTo>
                <a:lnTo>
                  <a:pt x="20955" y="1938528"/>
                </a:lnTo>
                <a:lnTo>
                  <a:pt x="24130" y="1938528"/>
                </a:lnTo>
                <a:lnTo>
                  <a:pt x="24130" y="1741678"/>
                </a:lnTo>
                <a:lnTo>
                  <a:pt x="1557655" y="1741678"/>
                </a:lnTo>
                <a:lnTo>
                  <a:pt x="1557655" y="1741805"/>
                </a:lnTo>
                <a:lnTo>
                  <a:pt x="1560830" y="1741805"/>
                </a:lnTo>
                <a:lnTo>
                  <a:pt x="1560830" y="1739265"/>
                </a:lnTo>
                <a:lnTo>
                  <a:pt x="1557655" y="1739265"/>
                </a:lnTo>
                <a:lnTo>
                  <a:pt x="1557655" y="1739138"/>
                </a:lnTo>
                <a:lnTo>
                  <a:pt x="5641340" y="1739138"/>
                </a:lnTo>
                <a:lnTo>
                  <a:pt x="5641340" y="1739265"/>
                </a:lnTo>
                <a:lnTo>
                  <a:pt x="5644515" y="1739265"/>
                </a:lnTo>
                <a:lnTo>
                  <a:pt x="5644515" y="1530350"/>
                </a:lnTo>
                <a:close/>
              </a:path>
            </a:pathLst>
          </a:custGeom>
          <a:solidFill>
            <a:srgbClr val="000000"/>
          </a:solidFill>
        </p:spPr>
        <p:txBody>
          <a:bodyPr wrap="square" lIns="0" tIns="0" rIns="0" bIns="0" rtlCol="0"/>
          <a:lstStyle/>
          <a:p/>
        </p:txBody>
      </p:sp>
      <p:sp>
        <p:nvSpPr>
          <p:cNvPr id="7" name="object 7"/>
          <p:cNvSpPr/>
          <p:nvPr/>
        </p:nvSpPr>
        <p:spPr>
          <a:xfrm>
            <a:off x="6664959" y="7411719"/>
            <a:ext cx="3175" cy="1739264"/>
          </a:xfrm>
          <a:custGeom>
            <a:avLst/>
            <a:gdLst/>
            <a:ahLst/>
            <a:cxnLst/>
            <a:rect l="l" t="t" r="r" b="b"/>
            <a:pathLst>
              <a:path w="3175" h="1739265">
                <a:moveTo>
                  <a:pt x="3175" y="0"/>
                </a:moveTo>
                <a:lnTo>
                  <a:pt x="0" y="0"/>
                </a:lnTo>
                <a:lnTo>
                  <a:pt x="0" y="1739265"/>
                </a:lnTo>
                <a:lnTo>
                  <a:pt x="3175" y="1739265"/>
                </a:lnTo>
                <a:lnTo>
                  <a:pt x="3175" y="0"/>
                </a:lnTo>
                <a:close/>
              </a:path>
            </a:pathLst>
          </a:custGeom>
          <a:solidFill>
            <a:srgbClr val="000000"/>
          </a:solidFill>
        </p:spPr>
        <p:txBody>
          <a:bodyPr wrap="square" lIns="0" tIns="0" rIns="0" bIns="0" rtlCol="0"/>
          <a:lstStyle/>
          <a:p/>
        </p:txBody>
      </p:sp>
      <p:sp>
        <p:nvSpPr>
          <p:cNvPr id="8" name="object 8"/>
          <p:cNvSpPr/>
          <p:nvPr/>
        </p:nvSpPr>
        <p:spPr>
          <a:xfrm>
            <a:off x="892810" y="9150350"/>
            <a:ext cx="5775325" cy="207010"/>
          </a:xfrm>
          <a:custGeom>
            <a:avLst/>
            <a:gdLst/>
            <a:ahLst/>
            <a:cxnLst/>
            <a:rect l="l" t="t" r="r" b="b"/>
            <a:pathLst>
              <a:path w="5775325" h="207009">
                <a:moveTo>
                  <a:pt x="1560830" y="2540"/>
                </a:moveTo>
                <a:lnTo>
                  <a:pt x="1557655" y="2540"/>
                </a:lnTo>
                <a:lnTo>
                  <a:pt x="1557655" y="199898"/>
                </a:lnTo>
                <a:lnTo>
                  <a:pt x="24130" y="199898"/>
                </a:lnTo>
                <a:lnTo>
                  <a:pt x="24130" y="3048"/>
                </a:lnTo>
                <a:lnTo>
                  <a:pt x="20955" y="3048"/>
                </a:lnTo>
                <a:lnTo>
                  <a:pt x="20955" y="199898"/>
                </a:lnTo>
                <a:lnTo>
                  <a:pt x="20955" y="202438"/>
                </a:lnTo>
                <a:lnTo>
                  <a:pt x="1557655" y="202438"/>
                </a:lnTo>
                <a:lnTo>
                  <a:pt x="1557655" y="202565"/>
                </a:lnTo>
                <a:lnTo>
                  <a:pt x="1560830" y="202565"/>
                </a:lnTo>
                <a:lnTo>
                  <a:pt x="1560830" y="2540"/>
                </a:lnTo>
                <a:close/>
              </a:path>
              <a:path w="5775325" h="207009">
                <a:moveTo>
                  <a:pt x="5775325" y="0"/>
                </a:moveTo>
                <a:lnTo>
                  <a:pt x="5772150" y="0"/>
                </a:lnTo>
                <a:lnTo>
                  <a:pt x="5772150" y="204470"/>
                </a:lnTo>
                <a:lnTo>
                  <a:pt x="3175" y="204470"/>
                </a:lnTo>
                <a:lnTo>
                  <a:pt x="3175" y="0"/>
                </a:lnTo>
                <a:lnTo>
                  <a:pt x="0" y="0"/>
                </a:lnTo>
                <a:lnTo>
                  <a:pt x="0" y="207010"/>
                </a:lnTo>
                <a:lnTo>
                  <a:pt x="3175" y="207010"/>
                </a:lnTo>
                <a:lnTo>
                  <a:pt x="5772150" y="207010"/>
                </a:lnTo>
                <a:lnTo>
                  <a:pt x="5775325" y="207010"/>
                </a:lnTo>
                <a:lnTo>
                  <a:pt x="5775325" y="0"/>
                </a:lnTo>
                <a:close/>
              </a:path>
            </a:pathLst>
          </a:custGeom>
          <a:solidFill>
            <a:srgbClr val="000000"/>
          </a:solidFill>
        </p:spPr>
        <p:txBody>
          <a:bodyPr wrap="square" lIns="0" tIns="0" rIns="0" bIns="0" rtlCol="0"/>
          <a:lstStyle/>
          <a:p/>
        </p:txBody>
      </p:sp>
      <p:sp>
        <p:nvSpPr>
          <p:cNvPr id="9" name="object 9"/>
          <p:cNvSpPr txBox="1"/>
          <p:nvPr/>
        </p:nvSpPr>
        <p:spPr>
          <a:xfrm>
            <a:off x="895985" y="6390512"/>
            <a:ext cx="5768975" cy="2999105"/>
          </a:xfrm>
          <a:prstGeom prst="rect">
            <a:avLst/>
          </a:prstGeom>
        </p:spPr>
        <p:txBody>
          <a:bodyPr vert="horz" wrap="square" lIns="0" tIns="14604" rIns="0" bIns="0" rtlCol="0">
            <a:spAutoFit/>
          </a:bodyPr>
          <a:lstStyle/>
          <a:p>
            <a:pPr marL="21590" marR="50165">
              <a:lnSpc>
                <a:spcPct val="99000"/>
              </a:lnSpc>
              <a:spcBef>
                <a:spcPts val="115"/>
              </a:spcBef>
            </a:pPr>
            <a:r>
              <a:rPr sz="1350" dirty="0">
                <a:latin typeface="Times New Roman" panose="02020603050405020304"/>
                <a:cs typeface="Times New Roman" panose="02020603050405020304"/>
              </a:rPr>
              <a:t>Let’s </a:t>
            </a:r>
            <a:r>
              <a:rPr sz="1350" spc="-5" dirty="0">
                <a:latin typeface="Times New Roman" panose="02020603050405020304"/>
                <a:cs typeface="Times New Roman" panose="02020603050405020304"/>
              </a:rPr>
              <a:t>try to apply our knowledge </a:t>
            </a:r>
            <a:r>
              <a:rPr sz="1350" spc="5" dirty="0">
                <a:latin typeface="Times New Roman" panose="02020603050405020304"/>
                <a:cs typeface="Times New Roman" panose="02020603050405020304"/>
              </a:rPr>
              <a:t>of </a:t>
            </a:r>
            <a:r>
              <a:rPr sz="1350" dirty="0">
                <a:latin typeface="Times New Roman" panose="02020603050405020304"/>
                <a:cs typeface="Times New Roman" panose="02020603050405020304"/>
              </a:rPr>
              <a:t>hands </a:t>
            </a:r>
            <a:r>
              <a:rPr sz="1350" spc="-5" dirty="0">
                <a:latin typeface="Times New Roman" panose="02020603050405020304"/>
                <a:cs typeface="Times New Roman" panose="02020603050405020304"/>
              </a:rPr>
              <a:t>limitations for </a:t>
            </a:r>
            <a:r>
              <a:rPr sz="1350" spc="-10" dirty="0">
                <a:latin typeface="Times New Roman" panose="02020603050405020304"/>
                <a:cs typeface="Times New Roman" panose="02020603050405020304"/>
              </a:rPr>
              <a:t>the </a:t>
            </a:r>
            <a:r>
              <a:rPr sz="1350" spc="-5" dirty="0">
                <a:latin typeface="Times New Roman" panose="02020603050405020304"/>
                <a:cs typeface="Times New Roman" panose="02020603050405020304"/>
              </a:rPr>
              <a:t>more practical task </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designing </a:t>
            </a:r>
            <a:r>
              <a:rPr sz="1350" spc="5" dirty="0">
                <a:latin typeface="Times New Roman" panose="02020603050405020304"/>
                <a:cs typeface="Times New Roman" panose="02020603050405020304"/>
              </a:rPr>
              <a:t>of </a:t>
            </a:r>
            <a:r>
              <a:rPr sz="1350" spc="-5" dirty="0">
                <a:latin typeface="Times New Roman" panose="02020603050405020304"/>
                <a:cs typeface="Times New Roman" panose="02020603050405020304"/>
              </a:rPr>
              <a:t>the game controls layout. In order to do that, </a:t>
            </a:r>
            <a:r>
              <a:rPr sz="1350" spc="5" dirty="0">
                <a:latin typeface="Times New Roman" panose="02020603050405020304"/>
                <a:cs typeface="Times New Roman" panose="02020603050405020304"/>
              </a:rPr>
              <a:t>we </a:t>
            </a:r>
            <a:r>
              <a:rPr sz="1350" dirty="0">
                <a:latin typeface="Times New Roman" panose="02020603050405020304"/>
                <a:cs typeface="Times New Roman" panose="02020603050405020304"/>
              </a:rPr>
              <a:t>can </a:t>
            </a:r>
            <a:r>
              <a:rPr sz="1350" spc="-5" dirty="0">
                <a:latin typeface="Times New Roman" panose="02020603050405020304"/>
                <a:cs typeface="Times New Roman" panose="02020603050405020304"/>
              </a:rPr>
              <a:t>use </a:t>
            </a:r>
            <a:r>
              <a:rPr sz="1350" dirty="0">
                <a:latin typeface="Times New Roman" panose="02020603050405020304"/>
                <a:cs typeface="Times New Roman" panose="02020603050405020304"/>
              </a:rPr>
              <a:t>a </a:t>
            </a:r>
            <a:r>
              <a:rPr sz="1350" u="sng" spc="-5" dirty="0">
                <a:solidFill>
                  <a:srgbClr val="0000FF"/>
                </a:solidFill>
                <a:uFill>
                  <a:solidFill>
                    <a:srgbClr val="0000FF"/>
                  </a:solidFill>
                </a:uFill>
                <a:latin typeface="Times New Roman" panose="02020603050405020304"/>
                <a:cs typeface="Times New Roman" panose="02020603050405020304"/>
                <a:hlinkClick r:id="rId1"/>
              </a:rPr>
              <a:t>Fitt’s Law</a:t>
            </a:r>
            <a:r>
              <a:rPr sz="1350" spc="-5" dirty="0">
                <a:solidFill>
                  <a:srgbClr val="0000FF"/>
                </a:solidFill>
                <a:latin typeface="Times New Roman" panose="02020603050405020304"/>
                <a:cs typeface="Times New Roman" panose="02020603050405020304"/>
                <a:hlinkClick r:id="rId1"/>
              </a:rPr>
              <a:t> </a:t>
            </a:r>
            <a:r>
              <a:rPr sz="1350" dirty="0">
                <a:latin typeface="Times New Roman" panose="02020603050405020304"/>
                <a:cs typeface="Times New Roman" panose="02020603050405020304"/>
              </a:rPr>
              <a:t>, </a:t>
            </a:r>
            <a:r>
              <a:rPr sz="1350" spc="-3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which for our case </a:t>
            </a:r>
            <a:r>
              <a:rPr sz="1350" spc="5" dirty="0">
                <a:latin typeface="Times New Roman" panose="02020603050405020304"/>
                <a:cs typeface="Times New Roman" panose="02020603050405020304"/>
              </a:rPr>
              <a:t>we </a:t>
            </a:r>
            <a:r>
              <a:rPr sz="1350" spc="-5" dirty="0">
                <a:latin typeface="Times New Roman" panose="02020603050405020304"/>
                <a:cs typeface="Times New Roman" panose="02020603050405020304"/>
              </a:rPr>
              <a:t>can formulate that way: </a:t>
            </a:r>
            <a:r>
              <a:rPr sz="1350" spc="-190" dirty="0">
                <a:latin typeface="Times New Roman" panose="02020603050405020304"/>
                <a:cs typeface="Times New Roman" panose="02020603050405020304"/>
              </a:rPr>
              <a:t>―</a:t>
            </a:r>
            <a:r>
              <a:rPr lang="en-IN" sz="1350" spc="-190" dirty="0">
                <a:latin typeface="Times New Roman" panose="02020603050405020304"/>
                <a:cs typeface="Times New Roman" panose="02020603050405020304"/>
              </a:rPr>
              <a:t>   t h e  </a:t>
            </a:r>
            <a:r>
              <a:rPr sz="1350" spc="-5" dirty="0">
                <a:latin typeface="Times New Roman" panose="02020603050405020304"/>
                <a:cs typeface="Times New Roman" panose="02020603050405020304"/>
              </a:rPr>
              <a:t>fewer the distance </a:t>
            </a:r>
            <a:r>
              <a:rPr sz="1350" spc="-10" dirty="0">
                <a:latin typeface="Times New Roman" panose="02020603050405020304"/>
                <a:cs typeface="Times New Roman" panose="02020603050405020304"/>
              </a:rPr>
              <a:t>to </a:t>
            </a:r>
            <a:r>
              <a:rPr sz="1350" spc="-5" dirty="0">
                <a:latin typeface="Times New Roman" panose="02020603050405020304"/>
                <a:cs typeface="Times New Roman" panose="02020603050405020304"/>
              </a:rPr>
              <a:t>the button </a:t>
            </a:r>
            <a:r>
              <a:rPr sz="1350" spc="-3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and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bigger</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button, the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more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accessible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button </a:t>
            </a:r>
            <a:r>
              <a:rPr sz="1350" spc="50" dirty="0">
                <a:latin typeface="Times New Roman" panose="02020603050405020304"/>
                <a:cs typeface="Times New Roman" panose="02020603050405020304"/>
              </a:rPr>
              <a:t>is.‖</a:t>
            </a:r>
            <a:endParaRPr sz="1350">
              <a:latin typeface="Times New Roman" panose="02020603050405020304"/>
              <a:cs typeface="Times New Roman" panose="02020603050405020304"/>
            </a:endParaRPr>
          </a:p>
          <a:p>
            <a:pPr>
              <a:lnSpc>
                <a:spcPct val="100000"/>
              </a:lnSpc>
              <a:spcBef>
                <a:spcPts val="50"/>
              </a:spcBef>
            </a:pPr>
            <a:endParaRPr sz="1200">
              <a:latin typeface="Times New Roman" panose="02020603050405020304"/>
              <a:cs typeface="Times New Roman" panose="02020603050405020304"/>
            </a:endParaRPr>
          </a:p>
          <a:p>
            <a:pPr marL="21590" marR="280670">
              <a:lnSpc>
                <a:spcPts val="1610"/>
              </a:lnSpc>
            </a:pPr>
            <a:r>
              <a:rPr sz="1350" spc="-5" dirty="0">
                <a:latin typeface="Times New Roman" panose="02020603050405020304"/>
                <a:cs typeface="Times New Roman" panose="02020603050405020304"/>
              </a:rPr>
              <a:t>Combining Fitt’s Law and knowledge </a:t>
            </a:r>
            <a:r>
              <a:rPr sz="1350" spc="5" dirty="0">
                <a:latin typeface="Times New Roman" panose="02020603050405020304"/>
                <a:cs typeface="Times New Roman" panose="02020603050405020304"/>
              </a:rPr>
              <a:t>of </a:t>
            </a:r>
            <a:r>
              <a:rPr sz="1350" spc="-5" dirty="0">
                <a:latin typeface="Times New Roman" panose="02020603050405020304"/>
                <a:cs typeface="Times New Roman" panose="02020603050405020304"/>
              </a:rPr>
              <a:t>hand limitations, </a:t>
            </a:r>
            <a:r>
              <a:rPr sz="1350" spc="5" dirty="0">
                <a:latin typeface="Times New Roman" panose="02020603050405020304"/>
                <a:cs typeface="Times New Roman" panose="02020603050405020304"/>
              </a:rPr>
              <a:t>we </a:t>
            </a:r>
            <a:r>
              <a:rPr sz="1350" spc="-5" dirty="0">
                <a:latin typeface="Times New Roman" panose="02020603050405020304"/>
                <a:cs typeface="Times New Roman" panose="02020603050405020304"/>
              </a:rPr>
              <a:t>can formulate the </a:t>
            </a:r>
            <a:r>
              <a:rPr sz="1350" spc="-325" dirty="0">
                <a:latin typeface="Times New Roman" panose="02020603050405020304"/>
                <a:cs typeface="Times New Roman" panose="02020603050405020304"/>
              </a:rPr>
              <a:t> </a:t>
            </a:r>
            <a:r>
              <a:rPr sz="1350" dirty="0">
                <a:latin typeface="Times New Roman" panose="02020603050405020304"/>
                <a:cs typeface="Times New Roman" panose="02020603050405020304"/>
              </a:rPr>
              <a:t>basic</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principle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for</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controls</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layout</a:t>
            </a:r>
            <a:r>
              <a:rPr sz="1350" spc="-3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design:</a:t>
            </a:r>
            <a:endParaRPr sz="1350">
              <a:latin typeface="Times New Roman" panose="02020603050405020304"/>
              <a:cs typeface="Times New Roman" panose="02020603050405020304"/>
            </a:endParaRPr>
          </a:p>
          <a:p>
            <a:pPr>
              <a:lnSpc>
                <a:spcPct val="100000"/>
              </a:lnSpc>
              <a:spcBef>
                <a:spcPts val="30"/>
              </a:spcBef>
            </a:pPr>
            <a:endParaRPr sz="1200">
              <a:latin typeface="Times New Roman" panose="02020603050405020304"/>
              <a:cs typeface="Times New Roman" panose="02020603050405020304"/>
            </a:endParaRPr>
          </a:p>
          <a:p>
            <a:pPr marL="21590" marR="175895">
              <a:lnSpc>
                <a:spcPts val="1610"/>
              </a:lnSpc>
              <a:spcBef>
                <a:spcPts val="5"/>
              </a:spcBef>
            </a:pPr>
            <a:r>
              <a:rPr sz="1350" b="1" dirty="0">
                <a:latin typeface="Times New Roman" panose="02020603050405020304"/>
                <a:cs typeface="Times New Roman" panose="02020603050405020304"/>
              </a:rPr>
              <a:t>The </a:t>
            </a:r>
            <a:r>
              <a:rPr sz="1350" b="1" spc="-5" dirty="0">
                <a:latin typeface="Times New Roman" panose="02020603050405020304"/>
                <a:cs typeface="Times New Roman" panose="02020603050405020304"/>
              </a:rPr>
              <a:t>most frequent actions should </a:t>
            </a:r>
            <a:r>
              <a:rPr sz="1350" b="1" dirty="0">
                <a:latin typeface="Times New Roman" panose="02020603050405020304"/>
                <a:cs typeface="Times New Roman" panose="02020603050405020304"/>
              </a:rPr>
              <a:t>be </a:t>
            </a:r>
            <a:r>
              <a:rPr sz="1350" b="1" spc="-5" dirty="0">
                <a:latin typeface="Times New Roman" panose="02020603050405020304"/>
                <a:cs typeface="Times New Roman" panose="02020603050405020304"/>
              </a:rPr>
              <a:t>in </a:t>
            </a:r>
            <a:r>
              <a:rPr sz="1350" b="1" dirty="0">
                <a:latin typeface="Times New Roman" panose="02020603050405020304"/>
                <a:cs typeface="Times New Roman" panose="02020603050405020304"/>
              </a:rPr>
              <a:t>the most </a:t>
            </a:r>
            <a:r>
              <a:rPr sz="1350" b="1" spc="-5" dirty="0">
                <a:latin typeface="Times New Roman" panose="02020603050405020304"/>
                <a:cs typeface="Times New Roman" panose="02020603050405020304"/>
              </a:rPr>
              <a:t>accessible </a:t>
            </a:r>
            <a:r>
              <a:rPr sz="1350" b="1" dirty="0">
                <a:latin typeface="Times New Roman" panose="02020603050405020304"/>
                <a:cs typeface="Times New Roman" panose="02020603050405020304"/>
              </a:rPr>
              <a:t>places </a:t>
            </a:r>
            <a:r>
              <a:rPr sz="1350" b="1" spc="-5" dirty="0">
                <a:latin typeface="Times New Roman" panose="02020603050405020304"/>
                <a:cs typeface="Times New Roman" panose="02020603050405020304"/>
              </a:rPr>
              <a:t>and </a:t>
            </a:r>
            <a:r>
              <a:rPr sz="1350" b="1" dirty="0">
                <a:latin typeface="Times New Roman" panose="02020603050405020304"/>
                <a:cs typeface="Times New Roman" panose="02020603050405020304"/>
              </a:rPr>
              <a:t>match </a:t>
            </a:r>
            <a:r>
              <a:rPr sz="1350" b="1" spc="-32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primary</a:t>
            </a:r>
            <a:r>
              <a:rPr sz="1350" b="1" spc="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control</a:t>
            </a:r>
            <a:r>
              <a:rPr sz="1350" b="1" spc="-30"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group</a:t>
            </a:r>
            <a:r>
              <a:rPr sz="1350" b="1" spc="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of</a:t>
            </a:r>
            <a:r>
              <a:rPr sz="1350" b="1" spc="-10" dirty="0">
                <a:latin typeface="Times New Roman" panose="02020603050405020304"/>
                <a:cs typeface="Times New Roman" panose="02020603050405020304"/>
              </a:rPr>
              <a:t> </a:t>
            </a:r>
            <a:r>
              <a:rPr sz="1350" b="1" dirty="0">
                <a:latin typeface="Times New Roman" panose="02020603050405020304"/>
                <a:cs typeface="Times New Roman" panose="02020603050405020304"/>
              </a:rPr>
              <a:t>the</a:t>
            </a:r>
            <a:r>
              <a:rPr sz="1350" b="1" spc="-2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player’s</a:t>
            </a:r>
            <a:r>
              <a:rPr sz="1350" b="1" spc="-2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hand.</a:t>
            </a:r>
            <a:endParaRPr sz="1350">
              <a:latin typeface="Times New Roman" panose="02020603050405020304"/>
              <a:cs typeface="Times New Roman" panose="02020603050405020304"/>
            </a:endParaRPr>
          </a:p>
          <a:p>
            <a:pPr marL="18415">
              <a:lnSpc>
                <a:spcPct val="100000"/>
              </a:lnSpc>
              <a:spcBef>
                <a:spcPts val="1295"/>
              </a:spcBef>
            </a:pPr>
            <a:r>
              <a:rPr sz="1200" spc="-5" dirty="0">
                <a:latin typeface="Times New Roman" panose="02020603050405020304"/>
                <a:cs typeface="Times New Roman" panose="02020603050405020304"/>
              </a:rPr>
              <a:t>Accessibility</a:t>
            </a:r>
            <a:r>
              <a:rPr sz="1200" spc="-4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Tiers:</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Gamepad</a:t>
            </a:r>
            <a:endParaRPr sz="1200">
              <a:latin typeface="Times New Roman" panose="02020603050405020304"/>
              <a:cs typeface="Times New Roman" panose="02020603050405020304"/>
            </a:endParaRPr>
          </a:p>
          <a:p>
            <a:pPr>
              <a:lnSpc>
                <a:spcPct val="100000"/>
              </a:lnSpc>
            </a:pPr>
            <a:endParaRPr sz="1250">
              <a:latin typeface="Times New Roman" panose="02020603050405020304"/>
              <a:cs typeface="Times New Roman" panose="02020603050405020304"/>
            </a:endParaRPr>
          </a:p>
          <a:p>
            <a:pPr marL="21590" marR="142875">
              <a:lnSpc>
                <a:spcPct val="100000"/>
              </a:lnSpc>
            </a:pPr>
            <a:r>
              <a:rPr sz="1350" dirty="0">
                <a:latin typeface="Times New Roman" panose="02020603050405020304"/>
                <a:cs typeface="Times New Roman" panose="02020603050405020304"/>
              </a:rPr>
              <a:t>For</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gamepad,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it</a:t>
            </a:r>
            <a:r>
              <a:rPr sz="1350" spc="-20" dirty="0">
                <a:latin typeface="Times New Roman" panose="02020603050405020304"/>
                <a:cs typeface="Times New Roman" panose="02020603050405020304"/>
              </a:rPr>
              <a:t> </a:t>
            </a:r>
            <a:r>
              <a:rPr sz="1350" dirty="0">
                <a:latin typeface="Times New Roman" panose="02020603050405020304"/>
                <a:cs typeface="Times New Roman" panose="02020603050405020304"/>
              </a:rPr>
              <a:t>might</a:t>
            </a:r>
            <a:r>
              <a:rPr sz="1350" spc="-5" dirty="0">
                <a:latin typeface="Times New Roman" panose="02020603050405020304"/>
                <a:cs typeface="Times New Roman" panose="02020603050405020304"/>
              </a:rPr>
              <a:t> look</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like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this </a:t>
            </a:r>
            <a:r>
              <a:rPr sz="1350" dirty="0">
                <a:latin typeface="Times New Roman" panose="02020603050405020304"/>
                <a:cs typeface="Times New Roman" panose="02020603050405020304"/>
              </a:rPr>
              <a:t>(as</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an</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example,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15" dirty="0">
                <a:latin typeface="Times New Roman" panose="02020603050405020304"/>
                <a:cs typeface="Times New Roman" panose="02020603050405020304"/>
              </a:rPr>
              <a:t> </a:t>
            </a:r>
            <a:r>
              <a:rPr sz="1350" dirty="0">
                <a:latin typeface="Times New Roman" panose="02020603050405020304"/>
                <a:cs typeface="Times New Roman" panose="02020603050405020304"/>
              </a:rPr>
              <a:t>can</a:t>
            </a:r>
            <a:r>
              <a:rPr sz="1350" spc="-10" dirty="0">
                <a:latin typeface="Times New Roman" panose="02020603050405020304"/>
                <a:cs typeface="Times New Roman" panose="02020603050405020304"/>
              </a:rPr>
              <a:t> </a:t>
            </a:r>
            <a:r>
              <a:rPr sz="1350" dirty="0">
                <a:latin typeface="Times New Roman" panose="02020603050405020304"/>
                <a:cs typeface="Times New Roman" panose="02020603050405020304"/>
              </a:rPr>
              <a:t>use</a:t>
            </a:r>
            <a:r>
              <a:rPr sz="1350" spc="-35" dirty="0">
                <a:latin typeface="Times New Roman" panose="02020603050405020304"/>
                <a:cs typeface="Times New Roman" panose="02020603050405020304"/>
              </a:rPr>
              <a:t> </a:t>
            </a:r>
            <a:r>
              <a:rPr sz="1350" dirty="0">
                <a:latin typeface="Times New Roman" panose="02020603050405020304"/>
                <a:cs typeface="Times New Roman" panose="02020603050405020304"/>
              </a:rPr>
              <a:t>very</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common </a:t>
            </a:r>
            <a:r>
              <a:rPr sz="1350" spc="-3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Xbox</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360</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Controller):</a:t>
            </a:r>
            <a:endParaRPr sz="1350">
              <a:latin typeface="Times New Roman" panose="02020603050405020304"/>
              <a:cs typeface="Times New Roman" panose="02020603050405020304"/>
            </a:endParaRPr>
          </a:p>
        </p:txBody>
      </p:sp>
      <p:graphicFrame>
        <p:nvGraphicFramePr>
          <p:cNvPr id="10" name="object 10"/>
          <p:cNvGraphicFramePr>
            <a:graphicFrameLocks noGrp="1"/>
          </p:cNvGraphicFramePr>
          <p:nvPr/>
        </p:nvGraphicFramePr>
        <p:xfrm>
          <a:off x="635000" y="426720"/>
          <a:ext cx="6033135" cy="1621155"/>
        </p:xfrm>
        <a:graphic>
          <a:graphicData uri="http://schemas.openxmlformats.org/drawingml/2006/table">
            <a:tbl>
              <a:tblPr firstRow="1" bandRow="1">
                <a:tableStyleId>{2D5ABB26-0587-4C30-8999-92F81FD0307C}</a:tableStyleId>
              </a:tblPr>
              <a:tblGrid>
                <a:gridCol w="275590"/>
                <a:gridCol w="5757545"/>
              </a:tblGrid>
              <a:tr h="530225">
                <a:tc rowSpan="5">
                  <a:txBody>
                    <a:bodyPr/>
                    <a:lstStyle/>
                    <a:p>
                      <a:pPr marL="127000">
                        <a:lnSpc>
                          <a:spcPct val="100000"/>
                        </a:lnSpc>
                        <a:spcBef>
                          <a:spcPts val="280"/>
                        </a:spcBef>
                      </a:pPr>
                      <a:r>
                        <a:rPr sz="1000"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5"/>
                        </a:spcBef>
                      </a:pPr>
                      <a:endParaRPr sz="1650">
                        <a:latin typeface="Times New Roman" panose="02020603050405020304"/>
                        <a:cs typeface="Times New Roman" panose="02020603050405020304"/>
                      </a:endParaRPr>
                    </a:p>
                    <a:p>
                      <a:pPr marL="127000">
                        <a:lnSpc>
                          <a:spcPct val="100000"/>
                        </a:lnSpc>
                      </a:pPr>
                      <a:endParaRPr sz="1000">
                        <a:latin typeface="Symbol" panose="05050102010706020507"/>
                        <a:cs typeface="Symbol" panose="05050102010706020507"/>
                      </a:endParaRPr>
                    </a:p>
                    <a:p>
                      <a:pPr>
                        <a:lnSpc>
                          <a:spcPct val="100000"/>
                        </a:lnSpc>
                        <a:spcBef>
                          <a:spcPts val="20"/>
                        </a:spcBef>
                      </a:pPr>
                      <a:endParaRPr sz="1650">
                        <a:latin typeface="Times New Roman" panose="02020603050405020304"/>
                        <a:cs typeface="Times New Roman" panose="02020603050405020304"/>
                      </a:endParaRPr>
                    </a:p>
                    <a:p>
                      <a:pPr marL="127000">
                        <a:lnSpc>
                          <a:spcPts val="1065"/>
                        </a:lnSpc>
                      </a:pPr>
                      <a:r>
                        <a:rPr sz="1000" dirty="0">
                          <a:latin typeface="Symbol" panose="05050102010706020507"/>
                          <a:cs typeface="Symbol" panose="05050102010706020507"/>
                        </a:rPr>
                        <a:t></a:t>
                      </a:r>
                      <a:endParaRPr sz="1000">
                        <a:latin typeface="Symbol" panose="05050102010706020507"/>
                        <a:cs typeface="Symbol" panose="05050102010706020507"/>
                      </a:endParaRPr>
                    </a:p>
                  </a:txBody>
                  <a:tcPr marL="0" marR="0" marT="35560" marB="0"/>
                </a:tc>
                <a:tc>
                  <a:txBody>
                    <a:bodyPr/>
                    <a:lstStyle/>
                    <a:p>
                      <a:pPr marL="90805">
                        <a:lnSpc>
                          <a:spcPts val="1415"/>
                        </a:lnSpc>
                      </a:pPr>
                      <a:r>
                        <a:rPr sz="1350" b="1" spc="-5" dirty="0">
                          <a:latin typeface="Times New Roman" panose="02020603050405020304"/>
                          <a:cs typeface="Times New Roman" panose="02020603050405020304"/>
                        </a:rPr>
                        <a:t>Accessibility</a:t>
                      </a:r>
                      <a:r>
                        <a:rPr sz="1350" b="1" spc="-15"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5" dirty="0">
                          <a:latin typeface="Times New Roman" panose="02020603050405020304"/>
                          <a:cs typeface="Times New Roman" panose="02020603050405020304"/>
                        </a:rPr>
                        <a:t> the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game</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controls </a:t>
                      </a:r>
                      <a:r>
                        <a:rPr lang="en-IN" sz="1350" spc="-5" dirty="0">
                          <a:latin typeface="Times New Roman" panose="02020603050405020304"/>
                          <a:cs typeface="Times New Roman" panose="02020603050405020304"/>
                        </a:rPr>
                        <a:t>are for the time being only three keys. Left Arrow Key / ‘A’ Key to move the plant left, Right Arrow Key / ‘D’ Key to move the plant right and ‘SpaceBar’ to make the plant jump.</a:t>
                      </a:r>
                      <a:endParaRPr lang="en-IN" sz="1350" spc="-5" dirty="0">
                        <a:latin typeface="Times New Roman" panose="02020603050405020304"/>
                        <a:cs typeface="Times New Roman" panose="02020603050405020304"/>
                      </a:endParaRPr>
                    </a:p>
                  </a:txBody>
                  <a:tcPr marL="0" marR="0" marT="0" marB="0"/>
                </a:tc>
              </a:tr>
              <a:tr h="181610">
                <a:tc vMerge="1">
                  <a:tcPr marL="0" marR="0" marT="35560" marB="0"/>
                </a:tc>
                <a:tc>
                  <a:txBody>
                    <a:bodyPr/>
                    <a:lstStyle/>
                    <a:p>
                      <a:pPr marL="90805">
                        <a:lnSpc>
                          <a:spcPts val="1430"/>
                        </a:lnSpc>
                      </a:pPr>
                      <a:endParaRPr sz="1350">
                        <a:latin typeface="Times New Roman" panose="02020603050405020304"/>
                        <a:cs typeface="Times New Roman" panose="02020603050405020304"/>
                      </a:endParaRPr>
                    </a:p>
                  </a:txBody>
                  <a:tcPr marL="0" marR="0" marT="0" marB="0"/>
                </a:tc>
              </a:tr>
              <a:tr h="364490">
                <a:tc vMerge="1">
                  <a:tcPr marL="0" marR="0" marT="35560" marB="0"/>
                </a:tc>
                <a:tc>
                  <a:txBody>
                    <a:bodyPr/>
                    <a:lstStyle/>
                    <a:p>
                      <a:pPr marL="90805">
                        <a:lnSpc>
                          <a:spcPts val="1435"/>
                        </a:lnSpc>
                      </a:pPr>
                      <a:r>
                        <a:rPr sz="1350" b="1" dirty="0">
                          <a:latin typeface="Times New Roman" panose="02020603050405020304"/>
                          <a:cs typeface="Times New Roman" panose="02020603050405020304"/>
                        </a:rPr>
                        <a:t>Intent</a:t>
                      </a:r>
                      <a:r>
                        <a:rPr sz="1350" b="1" spc="-30"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Communication</a:t>
                      </a:r>
                      <a:r>
                        <a:rPr sz="1350" b="1" spc="-20" dirty="0">
                          <a:latin typeface="Times New Roman" panose="02020603050405020304"/>
                          <a:cs typeface="Times New Roman" panose="02020603050405020304"/>
                        </a:rPr>
                        <a:t> </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a:t>
                      </a:r>
                      <a:r>
                        <a:rPr lang="en-IN" sz="1350" spc="-5" dirty="0">
                          <a:latin typeface="Times New Roman" panose="02020603050405020304"/>
                          <a:cs typeface="Times New Roman" panose="02020603050405020304"/>
                        </a:rPr>
                        <a:t>hese controls provide the user with enough control over the plant to make him feel that they are actually controlling it.</a:t>
                      </a:r>
                      <a:endParaRPr lang="en-IN" sz="1350" spc="-5" dirty="0">
                        <a:latin typeface="Times New Roman" panose="02020603050405020304"/>
                        <a:cs typeface="Times New Roman" panose="02020603050405020304"/>
                      </a:endParaRPr>
                    </a:p>
                  </a:txBody>
                  <a:tcPr marL="0" marR="0" marT="0" marB="0"/>
                </a:tc>
              </a:tr>
              <a:tr h="182245">
                <a:tc vMerge="1">
                  <a:tcPr marL="0" marR="0" marT="35560" marB="0"/>
                </a:tc>
                <a:tc>
                  <a:txBody>
                    <a:bodyPr/>
                    <a:lstStyle/>
                    <a:p>
                      <a:pPr marL="90805">
                        <a:lnSpc>
                          <a:spcPts val="1435"/>
                        </a:lnSpc>
                      </a:pPr>
                      <a:endParaRPr sz="1350">
                        <a:latin typeface="Times New Roman" panose="02020603050405020304"/>
                        <a:cs typeface="Times New Roman" panose="02020603050405020304"/>
                      </a:endParaRPr>
                    </a:p>
                  </a:txBody>
                  <a:tcPr marL="0" marR="0" marT="0" marB="0"/>
                </a:tc>
              </a:tr>
              <a:tr h="186690">
                <a:tc vMerge="1">
                  <a:tcPr marL="0" marR="0" marT="35560" marB="0"/>
                </a:tc>
                <a:tc>
                  <a:txBody>
                    <a:bodyPr/>
                    <a:lstStyle/>
                    <a:p>
                      <a:pPr marL="90805">
                        <a:lnSpc>
                          <a:spcPts val="1470"/>
                        </a:lnSpc>
                      </a:pPr>
                      <a:r>
                        <a:rPr sz="1350" b="1" spc="-5" dirty="0">
                          <a:latin typeface="Times New Roman" panose="02020603050405020304"/>
                          <a:cs typeface="Times New Roman" panose="02020603050405020304"/>
                        </a:rPr>
                        <a:t>Expression</a:t>
                      </a:r>
                      <a:r>
                        <a:rPr sz="1350" b="1" spc="-25" dirty="0">
                          <a:latin typeface="Times New Roman" panose="02020603050405020304"/>
                          <a:cs typeface="Times New Roman" panose="02020603050405020304"/>
                        </a:rPr>
                        <a:t> </a:t>
                      </a:r>
                      <a:r>
                        <a:rPr sz="1350" b="1" dirty="0">
                          <a:latin typeface="Times New Roman" panose="02020603050405020304"/>
                          <a:cs typeface="Times New Roman" panose="02020603050405020304"/>
                        </a:rPr>
                        <a:t>Space</a:t>
                      </a:r>
                      <a:r>
                        <a:rPr sz="1350" b="1" spc="-35"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game controls </a:t>
                      </a:r>
                      <a:r>
                        <a:rPr lang="en-IN" sz="1350" spc="-5" dirty="0">
                          <a:latin typeface="Times New Roman" panose="02020603050405020304"/>
                          <a:cs typeface="Times New Roman" panose="02020603050405020304"/>
                        </a:rPr>
                        <a:t>can be even more dynamic and even more features can be added which can be made sure.</a:t>
                      </a:r>
                      <a:endParaRPr lang="en-IN" sz="1350" spc="-5" dirty="0">
                        <a:latin typeface="Times New Roman" panose="02020603050405020304"/>
                        <a:cs typeface="Times New Roman" panose="02020603050405020304"/>
                      </a:endParaRPr>
                    </a:p>
                  </a:txBody>
                  <a:tcPr marL="0" marR="0" marT="0" marB="0"/>
                </a:tc>
              </a:tr>
              <a:tr h="175895">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90805">
                        <a:lnSpc>
                          <a:spcPts val="1385"/>
                        </a:lnSpc>
                      </a:pPr>
                      <a:endParaRPr sz="1350">
                        <a:latin typeface="Times New Roman" panose="02020603050405020304"/>
                        <a:cs typeface="Times New Roman" panose="02020603050405020304"/>
                      </a:endParaRPr>
                    </a:p>
                  </a:txBody>
                  <a:tcPr marL="0" marR="0" marT="0" marB="0"/>
                </a:tc>
              </a:tr>
            </a:tbl>
          </a:graphicData>
        </a:graphic>
      </p:graphicFrame>
      <p:graphicFrame>
        <p:nvGraphicFramePr>
          <p:cNvPr id="11" name="object 11"/>
          <p:cNvGraphicFramePr>
            <a:graphicFrameLocks noGrp="1"/>
          </p:cNvGraphicFramePr>
          <p:nvPr/>
        </p:nvGraphicFramePr>
        <p:xfrm>
          <a:off x="792276" y="2331294"/>
          <a:ext cx="5878195" cy="2242820"/>
        </p:xfrm>
        <a:graphic>
          <a:graphicData uri="http://schemas.openxmlformats.org/drawingml/2006/table">
            <a:tbl>
              <a:tblPr firstRow="1" bandRow="1">
                <a:tableStyleId>{2D5ABB26-0587-4C30-8999-92F81FD0307C}</a:tableStyleId>
              </a:tblPr>
              <a:tblGrid>
                <a:gridCol w="5878195"/>
              </a:tblGrid>
              <a:tr h="288502">
                <a:tc>
                  <a:txBody>
                    <a:bodyPr/>
                    <a:lstStyle/>
                    <a:p>
                      <a:pPr marL="127000">
                        <a:lnSpc>
                          <a:spcPts val="1480"/>
                        </a:lnSpc>
                      </a:pPr>
                      <a:r>
                        <a:rPr sz="1350" dirty="0">
                          <a:latin typeface="Times New Roman" panose="02020603050405020304"/>
                          <a:cs typeface="Times New Roman" panose="02020603050405020304"/>
                        </a:rPr>
                        <a:t>Let’s</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look</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at</a:t>
                      </a:r>
                      <a:r>
                        <a:rPr sz="1350" spc="-35" dirty="0">
                          <a:latin typeface="Times New Roman" panose="02020603050405020304"/>
                          <a:cs typeface="Times New Roman" panose="02020603050405020304"/>
                        </a:rPr>
                        <a:t> </a:t>
                      </a:r>
                      <a:r>
                        <a:rPr sz="1350" dirty="0">
                          <a:latin typeface="Times New Roman" panose="02020603050405020304"/>
                          <a:cs typeface="Times New Roman" panose="02020603050405020304"/>
                        </a:rPr>
                        <a:t>these</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principles</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in</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more</a:t>
                      </a:r>
                      <a:r>
                        <a:rPr sz="1350" spc="-3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details.</a:t>
                      </a:r>
                      <a:endParaRPr sz="1350">
                        <a:latin typeface="Times New Roman" panose="02020603050405020304"/>
                        <a:cs typeface="Times New Roman" panose="02020603050405020304"/>
                      </a:endParaRPr>
                    </a:p>
                  </a:txBody>
                  <a:tcPr marL="0" marR="0" marT="0" marB="0"/>
                </a:tc>
              </a:tr>
              <a:tr h="898927">
                <a:tc>
                  <a:txBody>
                    <a:bodyPr/>
                    <a:lstStyle/>
                    <a:p>
                      <a:pPr marL="127000">
                        <a:lnSpc>
                          <a:spcPct val="100000"/>
                        </a:lnSpc>
                        <a:spcBef>
                          <a:spcPts val="505"/>
                        </a:spcBef>
                      </a:pPr>
                      <a:r>
                        <a:rPr sz="2400" spc="-5" dirty="0">
                          <a:latin typeface="Times New Roman" panose="02020603050405020304"/>
                          <a:cs typeface="Times New Roman" panose="02020603050405020304"/>
                        </a:rPr>
                        <a:t>Accessibility</a:t>
                      </a:r>
                      <a:endParaRPr sz="2400">
                        <a:latin typeface="Times New Roman" panose="02020603050405020304"/>
                        <a:cs typeface="Times New Roman" panose="02020603050405020304"/>
                      </a:endParaRPr>
                    </a:p>
                    <a:p>
                      <a:pPr marL="127000">
                        <a:lnSpc>
                          <a:spcPct val="100000"/>
                        </a:lnSpc>
                        <a:spcBef>
                          <a:spcPts val="1355"/>
                        </a:spcBef>
                      </a:pPr>
                      <a:r>
                        <a:rPr sz="1300" spc="-5" dirty="0">
                          <a:latin typeface="Times New Roman" panose="02020603050405020304"/>
                          <a:cs typeface="Times New Roman" panose="02020603050405020304"/>
                        </a:rPr>
                        <a:t>Hand</a:t>
                      </a:r>
                      <a:r>
                        <a:rPr sz="1300" spc="-3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Limitations</a:t>
                      </a:r>
                      <a:endParaRPr sz="1300">
                        <a:latin typeface="Times New Roman" panose="02020603050405020304"/>
                        <a:cs typeface="Times New Roman" panose="02020603050405020304"/>
                      </a:endParaRPr>
                    </a:p>
                  </a:txBody>
                  <a:tcPr marL="0" marR="0" marT="64135" marB="0"/>
                </a:tc>
              </a:tr>
              <a:tr h="290574">
                <a:tc>
                  <a:txBody>
                    <a:bodyPr/>
                    <a:lstStyle/>
                    <a:p>
                      <a:pPr marL="127000">
                        <a:lnSpc>
                          <a:spcPts val="1570"/>
                        </a:lnSpc>
                        <a:spcBef>
                          <a:spcPts val="615"/>
                        </a:spcBef>
                      </a:pPr>
                      <a:r>
                        <a:rPr sz="1350" dirty="0">
                          <a:latin typeface="Times New Roman" panose="02020603050405020304"/>
                          <a:cs typeface="Times New Roman" panose="02020603050405020304"/>
                        </a:rPr>
                        <a:t>If</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want</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our controls</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to</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easy</a:t>
                      </a:r>
                      <a:r>
                        <a:rPr sz="1350" spc="5" dirty="0">
                          <a:latin typeface="Times New Roman" panose="02020603050405020304"/>
                          <a:cs typeface="Times New Roman" panose="02020603050405020304"/>
                        </a:rPr>
                        <a:t> </a:t>
                      </a:r>
                      <a:r>
                        <a:rPr sz="1350" spc="-10" dirty="0">
                          <a:latin typeface="Times New Roman" panose="02020603050405020304"/>
                          <a:cs typeface="Times New Roman" panose="02020603050405020304"/>
                        </a:rPr>
                        <a:t>to</a:t>
                      </a:r>
                      <a:r>
                        <a:rPr sz="1350" spc="-5" dirty="0">
                          <a:latin typeface="Times New Roman" panose="02020603050405020304"/>
                          <a:cs typeface="Times New Roman" panose="02020603050405020304"/>
                        </a:rPr>
                        <a:t> </a:t>
                      </a:r>
                      <a:r>
                        <a:rPr sz="1350" dirty="0">
                          <a:latin typeface="Times New Roman" panose="02020603050405020304"/>
                          <a:cs typeface="Times New Roman" panose="02020603050405020304"/>
                        </a:rPr>
                        <a:t>use,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first</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thing</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that</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need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to</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take</a:t>
                      </a:r>
                      <a:r>
                        <a:rPr sz="1350" spc="-10" dirty="0">
                          <a:latin typeface="Times New Roman" panose="02020603050405020304"/>
                          <a:cs typeface="Times New Roman" panose="02020603050405020304"/>
                        </a:rPr>
                        <a:t> into</a:t>
                      </a:r>
                      <a:endParaRPr sz="1350">
                        <a:latin typeface="Times New Roman" panose="02020603050405020304"/>
                        <a:cs typeface="Times New Roman" panose="02020603050405020304"/>
                      </a:endParaRPr>
                    </a:p>
                  </a:txBody>
                  <a:tcPr marL="0" marR="0" marT="78105" marB="0"/>
                </a:tc>
              </a:tr>
              <a:tr h="284987">
                <a:tc>
                  <a:txBody>
                    <a:bodyPr/>
                    <a:lstStyle/>
                    <a:p>
                      <a:pPr marL="127000">
                        <a:lnSpc>
                          <a:spcPts val="1510"/>
                        </a:lnSpc>
                      </a:pPr>
                      <a:r>
                        <a:rPr sz="1350" dirty="0">
                          <a:latin typeface="Times New Roman" panose="02020603050405020304"/>
                          <a:cs typeface="Times New Roman" panose="02020603050405020304"/>
                        </a:rPr>
                        <a:t>account</a:t>
                      </a:r>
                      <a:r>
                        <a:rPr sz="1350" spc="-3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is</a:t>
                      </a:r>
                      <a:r>
                        <a:rPr sz="1350" spc="-5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our</a:t>
                      </a:r>
                      <a:r>
                        <a:rPr sz="1350" spc="-45" dirty="0">
                          <a:latin typeface="Times New Roman" panose="02020603050405020304"/>
                          <a:cs typeface="Times New Roman" panose="02020603050405020304"/>
                        </a:rPr>
                        <a:t> </a:t>
                      </a:r>
                      <a:r>
                        <a:rPr sz="1350" dirty="0">
                          <a:latin typeface="Times New Roman" panose="02020603050405020304"/>
                          <a:cs typeface="Times New Roman" panose="02020603050405020304"/>
                        </a:rPr>
                        <a:t>hand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limitations.</a:t>
                      </a:r>
                      <a:endParaRPr sz="1350">
                        <a:latin typeface="Times New Roman" panose="02020603050405020304"/>
                        <a:cs typeface="Times New Roman" panose="02020603050405020304"/>
                      </a:endParaRPr>
                    </a:p>
                  </a:txBody>
                  <a:tcPr marL="0" marR="0" marT="0" marB="0"/>
                </a:tc>
              </a:tr>
              <a:tr h="284988">
                <a:tc>
                  <a:txBody>
                    <a:bodyPr/>
                    <a:lstStyle/>
                    <a:p>
                      <a:pPr marL="127000">
                        <a:lnSpc>
                          <a:spcPts val="1570"/>
                        </a:lnSpc>
                        <a:spcBef>
                          <a:spcPts val="570"/>
                        </a:spcBef>
                      </a:pPr>
                      <a:r>
                        <a:rPr sz="1350" spc="-5" dirty="0">
                          <a:latin typeface="Times New Roman" panose="02020603050405020304"/>
                          <a:cs typeface="Times New Roman" panose="02020603050405020304"/>
                        </a:rPr>
                        <a:t>There</a:t>
                      </a:r>
                      <a:r>
                        <a:rPr sz="1350" spc="-10" dirty="0">
                          <a:latin typeface="Times New Roman" panose="02020603050405020304"/>
                          <a:cs typeface="Times New Roman" panose="02020603050405020304"/>
                        </a:rPr>
                        <a:t> </a:t>
                      </a:r>
                      <a:r>
                        <a:rPr sz="1350" dirty="0">
                          <a:latin typeface="Times New Roman" panose="02020603050405020304"/>
                          <a:cs typeface="Times New Roman" panose="02020603050405020304"/>
                        </a:rPr>
                        <a:t>are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three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main</a:t>
                      </a:r>
                      <a:r>
                        <a:rPr sz="1350" spc="10" dirty="0">
                          <a:latin typeface="Times New Roman" panose="02020603050405020304"/>
                          <a:cs typeface="Times New Roman" panose="02020603050405020304"/>
                        </a:rPr>
                        <a:t> </a:t>
                      </a:r>
                      <a:r>
                        <a:rPr sz="1350" spc="-110" dirty="0">
                          <a:latin typeface="Times New Roman" panose="02020603050405020304"/>
                          <a:cs typeface="Times New Roman" panose="02020603050405020304"/>
                        </a:rPr>
                        <a:t>―finger</a:t>
                      </a:r>
                      <a:r>
                        <a:rPr sz="1350" spc="-15" dirty="0">
                          <a:latin typeface="Times New Roman" panose="02020603050405020304"/>
                          <a:cs typeface="Times New Roman" panose="02020603050405020304"/>
                        </a:rPr>
                        <a:t> </a:t>
                      </a:r>
                      <a:r>
                        <a:rPr sz="1350" spc="25" dirty="0">
                          <a:latin typeface="Times New Roman" panose="02020603050405020304"/>
                          <a:cs typeface="Times New Roman" panose="02020603050405020304"/>
                        </a:rPr>
                        <a:t>groups‖</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that</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need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to</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keep</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in mind</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during</a:t>
                      </a:r>
                      <a:r>
                        <a:rPr sz="1350" spc="15" dirty="0">
                          <a:latin typeface="Times New Roman" panose="02020603050405020304"/>
                          <a:cs typeface="Times New Roman" panose="02020603050405020304"/>
                        </a:rPr>
                        <a:t> </a:t>
                      </a:r>
                      <a:r>
                        <a:rPr sz="1350" spc="-10" dirty="0">
                          <a:latin typeface="Times New Roman" panose="02020603050405020304"/>
                          <a:cs typeface="Times New Roman" panose="02020603050405020304"/>
                        </a:rPr>
                        <a:t>controls</a:t>
                      </a:r>
                      <a:endParaRPr sz="1350">
                        <a:latin typeface="Times New Roman" panose="02020603050405020304"/>
                        <a:cs typeface="Times New Roman" panose="02020603050405020304"/>
                      </a:endParaRPr>
                    </a:p>
                  </a:txBody>
                  <a:tcPr marL="0" marR="0" marT="72390" marB="0"/>
                </a:tc>
              </a:tr>
              <a:tr h="194415">
                <a:tc>
                  <a:txBody>
                    <a:bodyPr/>
                    <a:lstStyle/>
                    <a:p>
                      <a:pPr marL="127000">
                        <a:lnSpc>
                          <a:spcPts val="1430"/>
                        </a:lnSpc>
                      </a:pPr>
                      <a:r>
                        <a:rPr sz="1350" spc="-5" dirty="0">
                          <a:latin typeface="Times New Roman" panose="02020603050405020304"/>
                          <a:cs typeface="Times New Roman" panose="02020603050405020304"/>
                        </a:rPr>
                        <a:t>design:</a:t>
                      </a:r>
                      <a:endParaRPr sz="1350">
                        <a:latin typeface="Times New Roman" panose="02020603050405020304"/>
                        <a:cs typeface="Times New Roman" panose="02020603050405020304"/>
                      </a:endParaRPr>
                    </a:p>
                  </a:txBody>
                  <a:tcPr marL="0" marR="0" marT="0" marB="0"/>
                </a:tc>
              </a:tr>
            </a:tbl>
          </a:graphicData>
        </a:graphic>
      </p:graphicFrame>
      <p:graphicFrame>
        <p:nvGraphicFramePr>
          <p:cNvPr id="12" name="object 12"/>
          <p:cNvGraphicFramePr>
            <a:graphicFrameLocks noGrp="1"/>
          </p:cNvGraphicFramePr>
          <p:nvPr/>
        </p:nvGraphicFramePr>
        <p:xfrm>
          <a:off x="477012" y="4664075"/>
          <a:ext cx="6195060" cy="1198880"/>
        </p:xfrm>
        <a:graphic>
          <a:graphicData uri="http://schemas.openxmlformats.org/drawingml/2006/table">
            <a:tbl>
              <a:tblPr firstRow="1" bandRow="1">
                <a:tableStyleId>{2D5ABB26-0587-4C30-8999-92F81FD0307C}</a:tableStyleId>
              </a:tblPr>
              <a:tblGrid>
                <a:gridCol w="422909"/>
                <a:gridCol w="5749925"/>
              </a:tblGrid>
              <a:tr h="195535">
                <a:tc rowSpan="5">
                  <a:txBody>
                    <a:bodyPr/>
                    <a:lstStyle/>
                    <a:p>
                      <a:pPr marL="53975" algn="ctr">
                        <a:lnSpc>
                          <a:spcPct val="100000"/>
                        </a:lnSpc>
                        <a:spcBef>
                          <a:spcPts val="260"/>
                        </a:spcBef>
                      </a:pPr>
                      <a:r>
                        <a:rPr sz="1000"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0"/>
                        </a:spcBef>
                      </a:pPr>
                      <a:endParaRPr sz="1650">
                        <a:latin typeface="Times New Roman" panose="02020603050405020304"/>
                        <a:cs typeface="Times New Roman" panose="02020603050405020304"/>
                      </a:endParaRPr>
                    </a:p>
                    <a:p>
                      <a:pPr marL="53975" algn="ctr">
                        <a:lnSpc>
                          <a:spcPct val="100000"/>
                        </a:lnSpc>
                      </a:pPr>
                      <a:r>
                        <a:rPr sz="1000"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5"/>
                        </a:spcBef>
                      </a:pPr>
                      <a:endParaRPr sz="1650">
                        <a:latin typeface="Times New Roman" panose="02020603050405020304"/>
                        <a:cs typeface="Times New Roman" panose="02020603050405020304"/>
                      </a:endParaRPr>
                    </a:p>
                    <a:p>
                      <a:pPr marL="53975" algn="ctr">
                        <a:lnSpc>
                          <a:spcPct val="100000"/>
                        </a:lnSpc>
                      </a:pPr>
                      <a:r>
                        <a:rPr sz="1000" dirty="0">
                          <a:latin typeface="Symbol" panose="05050102010706020507"/>
                          <a:cs typeface="Symbol" panose="05050102010706020507"/>
                        </a:rPr>
                        <a:t></a:t>
                      </a:r>
                      <a:endParaRPr sz="1000">
                        <a:latin typeface="Symbol" panose="05050102010706020507"/>
                        <a:cs typeface="Symbol" panose="05050102010706020507"/>
                      </a:endParaRPr>
                    </a:p>
                  </a:txBody>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45"/>
                        </a:lnSpc>
                      </a:pPr>
                      <a:r>
                        <a:rPr sz="1350" spc="-5" dirty="0">
                          <a:latin typeface="Times New Roman" panose="02020603050405020304"/>
                          <a:cs typeface="Times New Roman" panose="02020603050405020304"/>
                        </a:rPr>
                        <a:t>Primary</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a:t>
                      </a:r>
                      <a:r>
                        <a:rPr sz="1350" spc="-20"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5" dirty="0">
                          <a:latin typeface="Times New Roman" panose="02020603050405020304"/>
                          <a:cs typeface="Times New Roman" panose="02020603050405020304"/>
                        </a:rPr>
                        <a:t> </a:t>
                      </a:r>
                      <a:r>
                        <a:rPr lang="en-IN" sz="1350" spc="-5" dirty="0">
                          <a:latin typeface="Times New Roman" panose="02020603050405020304"/>
                          <a:cs typeface="Times New Roman" panose="02020603050405020304"/>
                        </a:rPr>
                        <a:t>Right/Left Index Finger</a:t>
                      </a:r>
                      <a:endParaRPr lang="en-IN" sz="1350" spc="-5" dirty="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tcPr>
                </a:tc>
              </a:tr>
              <a:tr h="193548">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35"/>
                        </a:lnSpc>
                      </a:pPr>
                      <a:endParaRPr sz="135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tcPr>
                </a:tc>
              </a:tr>
              <a:tr h="199643">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380"/>
                        </a:lnSpc>
                      </a:pPr>
                      <a:r>
                        <a:rPr sz="1350" spc="-5" dirty="0">
                          <a:latin typeface="Times New Roman" panose="02020603050405020304"/>
                          <a:cs typeface="Times New Roman" panose="02020603050405020304"/>
                        </a:rPr>
                        <a:t>Secondary</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a:t>
                      </a:r>
                      <a:r>
                        <a:rPr sz="1350" spc="-10"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5" dirty="0">
                          <a:latin typeface="Times New Roman" panose="02020603050405020304"/>
                          <a:cs typeface="Times New Roman" panose="02020603050405020304"/>
                        </a:rPr>
                        <a:t> </a:t>
                      </a:r>
                      <a:r>
                        <a:rPr lang="en-IN" sz="1350" spc="5" dirty="0">
                          <a:latin typeface="Times New Roman" panose="02020603050405020304"/>
                          <a:cs typeface="Times New Roman" panose="02020603050405020304"/>
                        </a:rPr>
                        <a:t>Right/Left Ring Finger</a:t>
                      </a:r>
                      <a:endParaRPr lang="en-IN" sz="1350" spc="5" dirty="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tcPr>
                </a:tc>
              </a:tr>
              <a:tr h="199644">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35"/>
                        </a:lnSpc>
                      </a:pPr>
                      <a:endParaRPr sz="135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tcPr>
                </a:tc>
              </a:tr>
              <a:tr h="203752">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30"/>
                        </a:lnSpc>
                      </a:pPr>
                      <a:r>
                        <a:rPr sz="1350" spc="-5" dirty="0">
                          <a:latin typeface="Times New Roman" panose="02020603050405020304"/>
                          <a:cs typeface="Times New Roman" panose="02020603050405020304"/>
                        </a:rPr>
                        <a:t>Support</a:t>
                      </a:r>
                      <a:r>
                        <a:rPr sz="1350" spc="-25"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lang="en-IN" sz="1350" dirty="0">
                          <a:latin typeface="Times New Roman" panose="02020603050405020304"/>
                          <a:cs typeface="Times New Roman" panose="02020603050405020304"/>
                        </a:rPr>
                        <a:t> Thumb</a:t>
                      </a:r>
                      <a:endParaRPr lang="en-IN" sz="1350" dirty="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tcPr>
                </a:tc>
              </a:tr>
              <a:tr h="202691">
                <a:tc>
                  <a:txBody>
                    <a:bodyPr/>
                    <a:lstStyle/>
                    <a:p>
                      <a:pPr>
                        <a:lnSpc>
                          <a:spcPct val="100000"/>
                        </a:lnSpc>
                      </a:pPr>
                      <a:endParaRPr sz="1200">
                        <a:latin typeface="Times New Roman" panose="02020603050405020304"/>
                        <a:cs typeface="Times New Roman" panose="02020603050405020304"/>
                      </a:endParaRPr>
                    </a:p>
                  </a:txBody>
                  <a:tcPr marL="0" marR="0" marT="0" marB="0">
                    <a:lnL w="38100">
                      <a:solidFill>
                        <a:srgbClr val="000000"/>
                      </a:solidFill>
                      <a:prstDash val="solid"/>
                    </a:lnL>
                    <a:lnR w="3175">
                      <a:solidFill>
                        <a:srgbClr val="000000"/>
                      </a:solidFill>
                      <a:prstDash val="solid"/>
                    </a:lnR>
                    <a:lnB w="3175">
                      <a:solidFill>
                        <a:srgbClr val="000000"/>
                      </a:solidFill>
                      <a:prstDash val="solid"/>
                    </a:lnB>
                  </a:tcPr>
                </a:tc>
                <a:tc>
                  <a:txBody>
                    <a:bodyPr/>
                    <a:lstStyle/>
                    <a:p>
                      <a:pPr marL="17780">
                        <a:lnSpc>
                          <a:spcPts val="1480"/>
                        </a:lnSpc>
                      </a:pPr>
                      <a:r>
                        <a:rPr sz="1350" spc="-5" dirty="0">
                          <a:latin typeface="Times New Roman" panose="02020603050405020304"/>
                          <a:cs typeface="Times New Roman" panose="02020603050405020304"/>
                        </a:rPr>
                        <a:t>.</a:t>
                      </a:r>
                      <a:endParaRPr sz="135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3" name="object 13"/>
          <p:cNvSpPr/>
          <p:nvPr/>
        </p:nvSpPr>
        <p:spPr>
          <a:xfrm>
            <a:off x="6546850" y="4667122"/>
            <a:ext cx="3175" cy="196850"/>
          </a:xfrm>
          <a:custGeom>
            <a:avLst/>
            <a:gdLst/>
            <a:ahLst/>
            <a:cxnLst/>
            <a:rect l="l" t="t" r="r" b="b"/>
            <a:pathLst>
              <a:path w="3175" h="196850">
                <a:moveTo>
                  <a:pt x="3047" y="0"/>
                </a:moveTo>
                <a:lnTo>
                  <a:pt x="0" y="0"/>
                </a:lnTo>
                <a:lnTo>
                  <a:pt x="0" y="196596"/>
                </a:lnTo>
                <a:lnTo>
                  <a:pt x="3047" y="196596"/>
                </a:lnTo>
                <a:lnTo>
                  <a:pt x="3047" y="0"/>
                </a:lnTo>
                <a:close/>
              </a:path>
            </a:pathLst>
          </a:custGeom>
          <a:solidFill>
            <a:srgbClr val="000000"/>
          </a:solidFill>
        </p:spPr>
        <p:txBody>
          <a:bodyPr wrap="square" lIns="0" tIns="0" rIns="0" bIns="0" rtlCol="0"/>
          <a:lstStyle/>
          <a:p/>
        </p:txBody>
      </p:sp>
      <p:sp>
        <p:nvSpPr>
          <p:cNvPr id="14" name="object 14"/>
          <p:cNvSpPr/>
          <p:nvPr/>
        </p:nvSpPr>
        <p:spPr>
          <a:xfrm>
            <a:off x="2743835" y="4869814"/>
            <a:ext cx="3175" cy="195580"/>
          </a:xfrm>
          <a:custGeom>
            <a:avLst/>
            <a:gdLst/>
            <a:ahLst/>
            <a:cxnLst/>
            <a:rect l="l" t="t" r="r" b="b"/>
            <a:pathLst>
              <a:path w="3175" h="195579">
                <a:moveTo>
                  <a:pt x="3047" y="0"/>
                </a:moveTo>
                <a:lnTo>
                  <a:pt x="0" y="0"/>
                </a:lnTo>
                <a:lnTo>
                  <a:pt x="0" y="195072"/>
                </a:lnTo>
                <a:lnTo>
                  <a:pt x="3047" y="195072"/>
                </a:lnTo>
                <a:lnTo>
                  <a:pt x="3047" y="0"/>
                </a:lnTo>
                <a:close/>
              </a:path>
            </a:pathLst>
          </a:custGeom>
          <a:solidFill>
            <a:srgbClr val="000000"/>
          </a:solidFill>
        </p:spPr>
        <p:txBody>
          <a:bodyPr wrap="square" lIns="0" tIns="0" rIns="0" bIns="0" rtlCol="0"/>
          <a:lstStyle/>
          <a:p/>
        </p:txBody>
      </p:sp>
      <p:sp>
        <p:nvSpPr>
          <p:cNvPr id="15" name="object 15"/>
          <p:cNvSpPr/>
          <p:nvPr/>
        </p:nvSpPr>
        <p:spPr>
          <a:xfrm>
            <a:off x="6546850" y="5069458"/>
            <a:ext cx="3175" cy="187960"/>
          </a:xfrm>
          <a:custGeom>
            <a:avLst/>
            <a:gdLst/>
            <a:ahLst/>
            <a:cxnLst/>
            <a:rect l="l" t="t" r="r" b="b"/>
            <a:pathLst>
              <a:path w="3175" h="187960">
                <a:moveTo>
                  <a:pt x="3047" y="0"/>
                </a:moveTo>
                <a:lnTo>
                  <a:pt x="0" y="0"/>
                </a:lnTo>
                <a:lnTo>
                  <a:pt x="0" y="187451"/>
                </a:lnTo>
                <a:lnTo>
                  <a:pt x="3047" y="187451"/>
                </a:lnTo>
                <a:lnTo>
                  <a:pt x="3047" y="0"/>
                </a:lnTo>
                <a:close/>
              </a:path>
            </a:pathLst>
          </a:custGeom>
          <a:solidFill>
            <a:srgbClr val="000000"/>
          </a:solidFill>
        </p:spPr>
        <p:txBody>
          <a:bodyPr wrap="square" lIns="0" tIns="0" rIns="0" bIns="0" rtlCol="0"/>
          <a:lstStyle/>
          <a:p/>
        </p:txBody>
      </p:sp>
      <p:sp>
        <p:nvSpPr>
          <p:cNvPr id="16" name="object 16"/>
          <p:cNvSpPr/>
          <p:nvPr/>
        </p:nvSpPr>
        <p:spPr>
          <a:xfrm>
            <a:off x="4342765" y="5263006"/>
            <a:ext cx="3175" cy="195580"/>
          </a:xfrm>
          <a:custGeom>
            <a:avLst/>
            <a:gdLst/>
            <a:ahLst/>
            <a:cxnLst/>
            <a:rect l="l" t="t" r="r" b="b"/>
            <a:pathLst>
              <a:path w="3175" h="195579">
                <a:moveTo>
                  <a:pt x="3048" y="0"/>
                </a:moveTo>
                <a:lnTo>
                  <a:pt x="0" y="0"/>
                </a:lnTo>
                <a:lnTo>
                  <a:pt x="0" y="195072"/>
                </a:lnTo>
                <a:lnTo>
                  <a:pt x="3048" y="195072"/>
                </a:lnTo>
                <a:lnTo>
                  <a:pt x="3048" y="0"/>
                </a:lnTo>
                <a:close/>
              </a:path>
            </a:pathLst>
          </a:custGeom>
          <a:solidFill>
            <a:srgbClr val="000000"/>
          </a:solidFill>
        </p:spPr>
        <p:txBody>
          <a:bodyPr wrap="square" lIns="0" tIns="0" rIns="0" bIns="0" rtlCol="0"/>
          <a:lstStyle/>
          <a:p/>
        </p:txBody>
      </p:sp>
      <p:sp>
        <p:nvSpPr>
          <p:cNvPr id="17" name="object 17"/>
          <p:cNvSpPr/>
          <p:nvPr/>
        </p:nvSpPr>
        <p:spPr>
          <a:xfrm>
            <a:off x="6159753" y="5462650"/>
            <a:ext cx="3175" cy="192405"/>
          </a:xfrm>
          <a:custGeom>
            <a:avLst/>
            <a:gdLst/>
            <a:ahLst/>
            <a:cxnLst/>
            <a:rect l="l" t="t" r="r" b="b"/>
            <a:pathLst>
              <a:path w="3175" h="192404">
                <a:moveTo>
                  <a:pt x="3048" y="0"/>
                </a:moveTo>
                <a:lnTo>
                  <a:pt x="0" y="0"/>
                </a:lnTo>
                <a:lnTo>
                  <a:pt x="0" y="192024"/>
                </a:lnTo>
                <a:lnTo>
                  <a:pt x="3048" y="192024"/>
                </a:lnTo>
                <a:lnTo>
                  <a:pt x="3048" y="0"/>
                </a:lnTo>
                <a:close/>
              </a:path>
            </a:pathLst>
          </a:custGeom>
          <a:solidFill>
            <a:srgbClr val="000000"/>
          </a:solidFill>
        </p:spPr>
        <p:txBody>
          <a:bodyPr wrap="square" lIns="0" tIns="0" rIns="0" bIns="0" rtlCol="0"/>
          <a:lstStyle/>
          <a:p/>
        </p:txBody>
      </p:sp>
      <p:sp>
        <p:nvSpPr>
          <p:cNvPr id="18" name="object 18"/>
          <p:cNvSpPr/>
          <p:nvPr/>
        </p:nvSpPr>
        <p:spPr>
          <a:xfrm>
            <a:off x="2185670" y="5660770"/>
            <a:ext cx="3175" cy="198120"/>
          </a:xfrm>
          <a:custGeom>
            <a:avLst/>
            <a:gdLst/>
            <a:ahLst/>
            <a:cxnLst/>
            <a:rect l="l" t="t" r="r" b="b"/>
            <a:pathLst>
              <a:path w="3175" h="198120">
                <a:moveTo>
                  <a:pt x="3047" y="0"/>
                </a:moveTo>
                <a:lnTo>
                  <a:pt x="0" y="0"/>
                </a:lnTo>
                <a:lnTo>
                  <a:pt x="0" y="198120"/>
                </a:lnTo>
                <a:lnTo>
                  <a:pt x="3047" y="198120"/>
                </a:lnTo>
                <a:lnTo>
                  <a:pt x="3047" y="0"/>
                </a:lnTo>
                <a:close/>
              </a:path>
            </a:pathLst>
          </a:custGeom>
          <a:solidFill>
            <a:srgbClr val="000000"/>
          </a:solid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5"/>
          <p:cNvSpPr txBox="1"/>
          <p:nvPr/>
        </p:nvSpPr>
        <p:spPr>
          <a:xfrm>
            <a:off x="838200" y="320675"/>
            <a:ext cx="5771515" cy="641350"/>
          </a:xfrm>
          <a:prstGeom prst="rect">
            <a:avLst/>
          </a:prstGeom>
          <a:noFill/>
        </p:spPr>
        <p:txBody>
          <a:bodyPr wrap="square" rtlCol="0">
            <a:noAutofit/>
          </a:bodyPr>
          <a:p>
            <a:r>
              <a:rPr sz="2800" spc="-5" dirty="0">
                <a:latin typeface="Times New Roman" panose="02020603050405020304"/>
                <a:cs typeface="Times New Roman" panose="02020603050405020304"/>
                <a:sym typeface="+mn-ea"/>
              </a:rPr>
              <a:t>Accessibility</a:t>
            </a:r>
            <a:r>
              <a:rPr sz="2800" spc="-45" dirty="0">
                <a:latin typeface="Times New Roman" panose="02020603050405020304"/>
                <a:cs typeface="Times New Roman" panose="02020603050405020304"/>
                <a:sym typeface="+mn-ea"/>
              </a:rPr>
              <a:t> </a:t>
            </a:r>
            <a:r>
              <a:rPr sz="2800" dirty="0">
                <a:latin typeface="Times New Roman" panose="02020603050405020304"/>
                <a:cs typeface="Times New Roman" panose="02020603050405020304"/>
                <a:sym typeface="+mn-ea"/>
              </a:rPr>
              <a:t>Tiers:</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Keyboard</a:t>
            </a:r>
            <a:r>
              <a:rPr sz="2800" spc="5" dirty="0">
                <a:latin typeface="Times New Roman" panose="02020603050405020304"/>
                <a:cs typeface="Times New Roman" panose="02020603050405020304"/>
                <a:sym typeface="+mn-ea"/>
              </a:rPr>
              <a:t> </a:t>
            </a:r>
            <a:endParaRPr sz="2800">
              <a:latin typeface="Times New Roman" panose="02020603050405020304"/>
              <a:cs typeface="Times New Roman" panose="02020603050405020304"/>
            </a:endParaRPr>
          </a:p>
          <a:p>
            <a:endParaRPr lang="en-US" sz="2800" b="1">
              <a:latin typeface="Algerian" panose="04020705040A02060702" charset="0"/>
              <a:cs typeface="Algerian" panose="04020705040A02060702" charset="0"/>
            </a:endParaRPr>
          </a:p>
        </p:txBody>
      </p:sp>
      <p:sp>
        <p:nvSpPr>
          <p:cNvPr id="8" name="Text Box 7"/>
          <p:cNvSpPr txBox="1"/>
          <p:nvPr/>
        </p:nvSpPr>
        <p:spPr>
          <a:xfrm>
            <a:off x="965200" y="1082675"/>
            <a:ext cx="5816600" cy="9208770"/>
          </a:xfrm>
          <a:prstGeom prst="rect">
            <a:avLst/>
          </a:prstGeom>
          <a:noFill/>
        </p:spPr>
        <p:txBody>
          <a:bodyPr wrap="square" rtlCol="0">
            <a:noAutofit/>
          </a:bodyPr>
          <a:p>
            <a:r>
              <a:rPr lang="en-IN" altLang="en-US"/>
              <a:t>We have used Right Arrow, Left Arrow, ‘A’, ‘D’ keys and ‘SpaceBar’mainly for now as to direct the plant to make the jumps between platforms.</a:t>
            </a:r>
            <a:endParaRPr lang="en-IN" altLang="en-US"/>
          </a:p>
          <a:p>
            <a:r>
              <a:rPr lang="en-IN" altLang="en-US"/>
              <a:t>The final assests were taken from the free asset store of the Unity. </a:t>
            </a:r>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r>
              <a:rPr lang="en-IN" altLang="en-US"/>
              <a:t>We added the assest into the game. After which the game looked like this.  </a:t>
            </a:r>
            <a:endParaRPr lang="en-IN" altLang="en-US"/>
          </a:p>
        </p:txBody>
      </p:sp>
      <p:pic>
        <p:nvPicPr>
          <p:cNvPr id="2" name="Picture 1" descr="Screenshot 2024-04-24 203315"/>
          <p:cNvPicPr>
            <a:picLocks noChangeAspect="1"/>
          </p:cNvPicPr>
          <p:nvPr/>
        </p:nvPicPr>
        <p:blipFill>
          <a:blip r:embed="rId1"/>
          <a:srcRect l="10462" t="7096" r="16303" b="4199"/>
          <a:stretch>
            <a:fillRect/>
          </a:stretch>
        </p:blipFill>
        <p:spPr>
          <a:xfrm>
            <a:off x="1752600" y="2301875"/>
            <a:ext cx="738505" cy="1319530"/>
          </a:xfrm>
          <a:prstGeom prst="rect">
            <a:avLst/>
          </a:prstGeom>
        </p:spPr>
      </p:pic>
      <p:pic>
        <p:nvPicPr>
          <p:cNvPr id="3" name="Picture 2" descr="Screenshot 2024-04-24 203418"/>
          <p:cNvPicPr>
            <a:picLocks noChangeAspect="1"/>
          </p:cNvPicPr>
          <p:nvPr/>
        </p:nvPicPr>
        <p:blipFill>
          <a:blip r:embed="rId2"/>
          <a:srcRect l="12766" t="13333" r="8511" b="16667"/>
          <a:stretch>
            <a:fillRect/>
          </a:stretch>
        </p:blipFill>
        <p:spPr>
          <a:xfrm>
            <a:off x="2590800" y="2301875"/>
            <a:ext cx="2819400" cy="1600200"/>
          </a:xfrm>
          <a:prstGeom prst="rect">
            <a:avLst/>
          </a:prstGeom>
        </p:spPr>
      </p:pic>
      <p:pic>
        <p:nvPicPr>
          <p:cNvPr id="4" name="Picture 3" descr="Screenshot 2024-04-24 203835"/>
          <p:cNvPicPr>
            <a:picLocks noChangeAspect="1"/>
          </p:cNvPicPr>
          <p:nvPr/>
        </p:nvPicPr>
        <p:blipFill>
          <a:blip r:embed="rId3"/>
          <a:stretch>
            <a:fillRect/>
          </a:stretch>
        </p:blipFill>
        <p:spPr>
          <a:xfrm>
            <a:off x="1828800" y="3978275"/>
            <a:ext cx="2939415" cy="1722120"/>
          </a:xfrm>
          <a:prstGeom prst="rect">
            <a:avLst/>
          </a:prstGeom>
        </p:spPr>
      </p:pic>
      <p:pic>
        <p:nvPicPr>
          <p:cNvPr id="5" name="Picture 4" descr="Screenshot 2024-04-24 203254"/>
          <p:cNvPicPr>
            <a:picLocks noChangeAspect="1"/>
          </p:cNvPicPr>
          <p:nvPr/>
        </p:nvPicPr>
        <p:blipFill>
          <a:blip r:embed="rId4"/>
          <a:stretch>
            <a:fillRect/>
          </a:stretch>
        </p:blipFill>
        <p:spPr>
          <a:xfrm>
            <a:off x="2329180" y="6416675"/>
            <a:ext cx="3344545" cy="4082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5"/>
          <p:cNvSpPr txBox="1"/>
          <p:nvPr/>
        </p:nvSpPr>
        <p:spPr>
          <a:xfrm>
            <a:off x="274320" y="320675"/>
            <a:ext cx="7223760" cy="10071735"/>
          </a:xfrm>
          <a:prstGeom prst="rect">
            <a:avLst/>
          </a:prstGeom>
          <a:noFill/>
        </p:spPr>
        <p:txBody>
          <a:bodyPr wrap="square" rtlCol="0">
            <a:noAutofit/>
          </a:bodyPr>
          <a:p>
            <a:r>
              <a:rPr lang="en-IN" altLang="en-US"/>
              <a:t>Now that the Game was developed and some progress is made. We thought of adding extra items like a Background, Sounds, Main Menu and Settings Panel.</a:t>
            </a:r>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p:txBody>
      </p:sp>
      <p:pic>
        <p:nvPicPr>
          <p:cNvPr id="8" name="Picture 7" descr="Screenshot 2024-04-24 204521"/>
          <p:cNvPicPr>
            <a:picLocks noChangeAspect="1"/>
          </p:cNvPicPr>
          <p:nvPr/>
        </p:nvPicPr>
        <p:blipFill>
          <a:blip r:embed="rId1"/>
          <a:stretch>
            <a:fillRect/>
          </a:stretch>
        </p:blipFill>
        <p:spPr>
          <a:xfrm>
            <a:off x="3564255" y="3521075"/>
            <a:ext cx="3933825" cy="2212340"/>
          </a:xfrm>
          <a:prstGeom prst="rect">
            <a:avLst/>
          </a:prstGeom>
        </p:spPr>
      </p:pic>
      <p:pic>
        <p:nvPicPr>
          <p:cNvPr id="16" name="Picture 15" descr="Screenshot 2024-04-24 204504"/>
          <p:cNvPicPr>
            <a:picLocks noChangeAspect="1"/>
          </p:cNvPicPr>
          <p:nvPr/>
        </p:nvPicPr>
        <p:blipFill>
          <a:blip r:embed="rId2"/>
          <a:stretch>
            <a:fillRect/>
          </a:stretch>
        </p:blipFill>
        <p:spPr>
          <a:xfrm>
            <a:off x="381000" y="1311275"/>
            <a:ext cx="3692525" cy="2076450"/>
          </a:xfrm>
          <a:prstGeom prst="rect">
            <a:avLst/>
          </a:prstGeom>
        </p:spPr>
      </p:pic>
      <p:pic>
        <p:nvPicPr>
          <p:cNvPr id="17" name="Picture 16" descr="Screenshot 2024-04-24 204529"/>
          <p:cNvPicPr>
            <a:picLocks noChangeAspect="1"/>
          </p:cNvPicPr>
          <p:nvPr/>
        </p:nvPicPr>
        <p:blipFill>
          <a:blip r:embed="rId3"/>
          <a:stretch>
            <a:fillRect/>
          </a:stretch>
        </p:blipFill>
        <p:spPr>
          <a:xfrm>
            <a:off x="533400" y="4511675"/>
            <a:ext cx="2927350" cy="3122295"/>
          </a:xfrm>
          <a:prstGeom prst="rect">
            <a:avLst/>
          </a:prstGeom>
        </p:spPr>
      </p:pic>
      <p:pic>
        <p:nvPicPr>
          <p:cNvPr id="18" name="Picture 17" descr="Screenshot 2024-04-24 204839"/>
          <p:cNvPicPr>
            <a:picLocks noChangeAspect="1"/>
          </p:cNvPicPr>
          <p:nvPr/>
        </p:nvPicPr>
        <p:blipFill>
          <a:blip r:embed="rId4"/>
          <a:stretch>
            <a:fillRect/>
          </a:stretch>
        </p:blipFill>
        <p:spPr>
          <a:xfrm>
            <a:off x="3010535" y="7788275"/>
            <a:ext cx="4231640" cy="2379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3100" y="875791"/>
            <a:ext cx="5993130" cy="2921000"/>
          </a:xfrm>
          <a:prstGeom prst="rect">
            <a:avLst/>
          </a:prstGeom>
        </p:spPr>
        <p:txBody>
          <a:bodyPr vert="horz" wrap="square" lIns="0" tIns="12700" rIns="0" bIns="0" rtlCol="0">
            <a:spAutoFit/>
          </a:bodyPr>
          <a:lstStyle/>
          <a:p>
            <a:pPr marL="241300">
              <a:lnSpc>
                <a:spcPct val="100000"/>
              </a:lnSpc>
              <a:spcBef>
                <a:spcPts val="100"/>
              </a:spcBef>
            </a:pPr>
            <a:r>
              <a:rPr sz="1500" b="1" spc="-5" dirty="0">
                <a:solidFill>
                  <a:srgbClr val="111111"/>
                </a:solidFill>
                <a:latin typeface="Times New Roman" panose="02020603050405020304"/>
                <a:cs typeface="Times New Roman" panose="02020603050405020304"/>
              </a:rPr>
              <a:t>Non</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Player</a:t>
            </a:r>
            <a:r>
              <a:rPr sz="1500" b="1" spc="-3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a:t>
            </a:r>
            <a:r>
              <a:rPr sz="1500" b="1" spc="-3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in</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games</a:t>
            </a:r>
            <a:r>
              <a:rPr sz="1500" b="1" spc="-1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t>
            </a:r>
            <a:endParaRPr sz="15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spcBef>
                <a:spcPts val="45"/>
              </a:spcBef>
            </a:pPr>
            <a:endParaRPr sz="1400">
              <a:latin typeface="Times New Roman" panose="02020603050405020304"/>
              <a:cs typeface="Times New Roman" panose="02020603050405020304"/>
            </a:endParaRPr>
          </a:p>
          <a:p>
            <a:pPr marL="241300" marR="27305" indent="-229235">
              <a:lnSpc>
                <a:spcPts val="1720"/>
              </a:lnSpc>
              <a:buSzPct val="67000"/>
              <a:buFont typeface="Symbol" panose="05050102010706020507"/>
              <a:buChar char=""/>
              <a:tabLst>
                <a:tab pos="241300" algn="l"/>
                <a:tab pos="241935" algn="l"/>
              </a:tabLst>
            </a:pPr>
            <a:r>
              <a:rPr sz="1500" b="1" spc="-5" dirty="0">
                <a:solidFill>
                  <a:srgbClr val="111111"/>
                </a:solidFill>
                <a:latin typeface="Times New Roman" panose="02020603050405020304"/>
                <a:cs typeface="Times New Roman" panose="02020603050405020304"/>
              </a:rPr>
              <a:t>The</a:t>
            </a:r>
            <a:r>
              <a:rPr sz="1500" b="1" spc="2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acronym</a:t>
            </a:r>
            <a:r>
              <a:rPr sz="1500" b="1" spc="19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"NPC"</a:t>
            </a:r>
            <a:r>
              <a:rPr sz="1500" b="1" spc="24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refers</a:t>
            </a:r>
            <a:r>
              <a:rPr sz="1500" b="1" spc="24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to</a:t>
            </a:r>
            <a:r>
              <a:rPr sz="1500" b="1" spc="254"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non-player</a:t>
            </a:r>
            <a:r>
              <a:rPr sz="1500" b="1" spc="2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characters,</a:t>
            </a:r>
            <a:r>
              <a:rPr sz="1500" b="1" spc="2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a:t>
            </a:r>
            <a:r>
              <a:rPr sz="1500" b="1" spc="24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important </a:t>
            </a:r>
            <a:r>
              <a:rPr sz="1500" b="1" spc="-36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aspect</a:t>
            </a:r>
            <a:r>
              <a:rPr sz="1500" b="1"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of</a:t>
            </a:r>
            <a:r>
              <a:rPr sz="1500" b="1" spc="10"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most</a:t>
            </a:r>
            <a:r>
              <a:rPr sz="1500" b="1" spc="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video</a:t>
            </a:r>
            <a:r>
              <a:rPr sz="1500" b="1"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games.</a:t>
            </a:r>
            <a:endParaRPr sz="1500">
              <a:latin typeface="Times New Roman" panose="02020603050405020304"/>
              <a:cs typeface="Times New Roman" panose="02020603050405020304"/>
            </a:endParaRPr>
          </a:p>
          <a:p>
            <a:pPr marL="241300" marR="30480" indent="-229235">
              <a:lnSpc>
                <a:spcPts val="1720"/>
              </a:lnSpc>
              <a:spcBef>
                <a:spcPts val="20"/>
              </a:spcBef>
              <a:buSzPct val="67000"/>
              <a:buFont typeface="Symbol" panose="05050102010706020507"/>
              <a:buChar char=""/>
              <a:tabLst>
                <a:tab pos="241300" algn="l"/>
                <a:tab pos="241935" algn="l"/>
              </a:tabLst>
            </a:pPr>
            <a:r>
              <a:rPr sz="1500" b="1" spc="-5" dirty="0">
                <a:solidFill>
                  <a:srgbClr val="111111"/>
                </a:solidFill>
                <a:latin typeface="Times New Roman" panose="02020603050405020304"/>
                <a:cs typeface="Times New Roman" panose="02020603050405020304"/>
              </a:rPr>
              <a:t>An</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NPC</a:t>
            </a:r>
            <a:r>
              <a:rPr sz="1500" b="1" spc="2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is</a:t>
            </a:r>
            <a:r>
              <a:rPr sz="1500" b="1" spc="4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any</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a:t>
            </a:r>
            <a:r>
              <a:rPr sz="1500" b="1" spc="4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not</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controlled</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by</a:t>
            </a:r>
            <a:r>
              <a:rPr sz="1500" b="1" spc="4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either</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the</a:t>
            </a:r>
            <a:r>
              <a:rPr sz="1500" b="1" spc="2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player</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or</a:t>
            </a:r>
            <a:r>
              <a:rPr sz="1500" b="1" spc="3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AI, </a:t>
            </a:r>
            <a:r>
              <a:rPr sz="1500" b="1" spc="-36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and</a:t>
            </a:r>
            <a:r>
              <a:rPr sz="1500" b="1" spc="-45"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can</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be</a:t>
            </a:r>
            <a:r>
              <a:rPr sz="1500" b="1" spc="-60"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an</a:t>
            </a:r>
            <a:r>
              <a:rPr sz="1500" b="1" spc="-3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important</a:t>
            </a:r>
            <a:r>
              <a:rPr sz="1500" b="1" spc="-3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a:t>
            </a:r>
            <a:r>
              <a:rPr sz="1500" b="1" spc="-4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or</a:t>
            </a:r>
            <a:r>
              <a:rPr sz="1500" b="1" spc="-6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simply</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populate</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a:t>
            </a:r>
            <a:r>
              <a:rPr sz="1500" b="1" spc="-4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game's</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world.</a:t>
            </a:r>
            <a:endParaRPr sz="1500">
              <a:latin typeface="Times New Roman" panose="02020603050405020304"/>
              <a:cs typeface="Times New Roman" panose="02020603050405020304"/>
            </a:endParaRPr>
          </a:p>
          <a:p>
            <a:pPr marL="241300" indent="-229235">
              <a:lnSpc>
                <a:spcPts val="1645"/>
              </a:lnSpc>
              <a:buSzPct val="67000"/>
              <a:buFont typeface="Symbol" panose="05050102010706020507"/>
              <a:buChar char=""/>
              <a:tabLst>
                <a:tab pos="241300" algn="l"/>
                <a:tab pos="241935" algn="l"/>
              </a:tabLst>
            </a:pPr>
            <a:r>
              <a:rPr sz="1500" b="1" spc="-5" dirty="0">
                <a:solidFill>
                  <a:srgbClr val="111111"/>
                </a:solidFill>
                <a:latin typeface="Times New Roman" panose="02020603050405020304"/>
                <a:cs typeface="Times New Roman" panose="02020603050405020304"/>
              </a:rPr>
              <a:t>NPCs</a:t>
            </a:r>
            <a:r>
              <a:rPr sz="1500" b="1" spc="3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are</a:t>
            </a:r>
            <a:r>
              <a:rPr sz="1500" b="1" spc="1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different</a:t>
            </a:r>
            <a:r>
              <a:rPr sz="1500" b="1" spc="4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from </a:t>
            </a:r>
            <a:r>
              <a:rPr sz="1500" b="1" spc="-5" dirty="0">
                <a:solidFill>
                  <a:srgbClr val="111111"/>
                </a:solidFill>
                <a:latin typeface="Times New Roman" panose="02020603050405020304"/>
                <a:cs typeface="Times New Roman" panose="02020603050405020304"/>
              </a:rPr>
              <a:t>CPUs,</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which</a:t>
            </a:r>
            <a:r>
              <a:rPr sz="1500" b="1" spc="2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are</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computer</a:t>
            </a:r>
            <a:r>
              <a:rPr sz="1500" b="1" spc="3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characters</a:t>
            </a:r>
            <a:r>
              <a:rPr sz="1500" b="1" spc="6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meant</a:t>
            </a:r>
            <a:endParaRPr sz="1500">
              <a:latin typeface="Times New Roman" panose="02020603050405020304"/>
              <a:cs typeface="Times New Roman" panose="02020603050405020304"/>
            </a:endParaRPr>
          </a:p>
          <a:p>
            <a:pPr marL="241300">
              <a:lnSpc>
                <a:spcPts val="1710"/>
              </a:lnSpc>
            </a:pPr>
            <a:r>
              <a:rPr sz="1500" b="1" dirty="0">
                <a:solidFill>
                  <a:srgbClr val="111111"/>
                </a:solidFill>
                <a:latin typeface="Times New Roman" panose="02020603050405020304"/>
                <a:cs typeface="Times New Roman" panose="02020603050405020304"/>
              </a:rPr>
              <a:t>to</a:t>
            </a:r>
            <a:r>
              <a:rPr sz="1500" b="1" spc="-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act</a:t>
            </a:r>
            <a:r>
              <a:rPr sz="1500" b="1" spc="-10" dirty="0">
                <a:solidFill>
                  <a:srgbClr val="111111"/>
                </a:solidFill>
                <a:latin typeface="Times New Roman" panose="02020603050405020304"/>
                <a:cs typeface="Times New Roman" panose="02020603050405020304"/>
              </a:rPr>
              <a:t> like</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a:t>
            </a:r>
            <a:r>
              <a:rPr sz="1500" b="1" spc="-1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real</a:t>
            </a:r>
            <a:r>
              <a:rPr sz="1500" b="1" spc="-5" dirty="0">
                <a:solidFill>
                  <a:srgbClr val="111111"/>
                </a:solidFill>
                <a:latin typeface="Times New Roman" panose="02020603050405020304"/>
                <a:cs typeface="Times New Roman" panose="02020603050405020304"/>
              </a:rPr>
              <a:t> person.</a:t>
            </a:r>
            <a:endParaRPr sz="1500">
              <a:latin typeface="Times New Roman" panose="02020603050405020304"/>
              <a:cs typeface="Times New Roman" panose="02020603050405020304"/>
            </a:endParaRPr>
          </a:p>
          <a:p>
            <a:pPr marL="241300">
              <a:lnSpc>
                <a:spcPts val="1745"/>
              </a:lnSpc>
            </a:pPr>
            <a:endParaRPr lang="en-IN" sz="1500">
              <a:latin typeface="Times New Roman" panose="02020603050405020304"/>
              <a:cs typeface="Times New Roman" panose="02020603050405020304"/>
            </a:endParaRPr>
          </a:p>
          <a:p>
            <a:pPr marL="241300">
              <a:lnSpc>
                <a:spcPts val="1745"/>
              </a:lnSpc>
            </a:pPr>
            <a:r>
              <a:rPr lang="en-IN" sz="1500">
                <a:latin typeface="Times New Roman" panose="02020603050405020304"/>
                <a:cs typeface="Times New Roman" panose="02020603050405020304"/>
              </a:rPr>
              <a:t>As this game is a 2D platformer game only for the player to reach the top, right now it doesn’t require a NPC. If a possibility comes in the future then an NPC will surely be implemented in the game. </a:t>
            </a:r>
            <a:endParaRPr lang="en-IN" sz="15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3486150"/>
            <a:ext cx="3232785" cy="8890"/>
          </a:xfrm>
          <a:custGeom>
            <a:avLst/>
            <a:gdLst/>
            <a:ahLst/>
            <a:cxnLst/>
            <a:rect l="l" t="t" r="r" b="b"/>
            <a:pathLst>
              <a:path w="3232785" h="8889">
                <a:moveTo>
                  <a:pt x="3232785" y="0"/>
                </a:moveTo>
                <a:lnTo>
                  <a:pt x="0" y="0"/>
                </a:lnTo>
                <a:lnTo>
                  <a:pt x="0" y="8889"/>
                </a:lnTo>
                <a:lnTo>
                  <a:pt x="3232785" y="8889"/>
                </a:lnTo>
                <a:lnTo>
                  <a:pt x="3232785" y="0"/>
                </a:lnTo>
                <a:close/>
              </a:path>
            </a:pathLst>
          </a:custGeom>
          <a:solidFill>
            <a:srgbClr val="0000FF"/>
          </a:solidFill>
        </p:spPr>
        <p:txBody>
          <a:bodyPr wrap="square" lIns="0" tIns="0" rIns="0" bIns="0" rtlCol="0"/>
          <a:lstStyle/>
          <a:p/>
        </p:txBody>
      </p:sp>
      <p:sp>
        <p:nvSpPr>
          <p:cNvPr id="3" name="object 3"/>
          <p:cNvSpPr txBox="1"/>
          <p:nvPr/>
        </p:nvSpPr>
        <p:spPr>
          <a:xfrm>
            <a:off x="838504" y="898651"/>
            <a:ext cx="5889625" cy="2616835"/>
          </a:xfrm>
          <a:prstGeom prst="rect">
            <a:avLst/>
          </a:prstGeom>
        </p:spPr>
        <p:txBody>
          <a:bodyPr vert="horz" wrap="square" lIns="0" tIns="12700" rIns="0" bIns="0" rtlCol="0">
            <a:spAutoFit/>
          </a:bodyPr>
          <a:lstStyle/>
          <a:p>
            <a:pPr marL="76200" algn="just">
              <a:lnSpc>
                <a:spcPct val="100000"/>
              </a:lnSpc>
              <a:spcBef>
                <a:spcPts val="100"/>
              </a:spcBef>
            </a:pPr>
            <a:r>
              <a:rPr sz="1200" spc="-5" dirty="0">
                <a:solidFill>
                  <a:srgbClr val="111111"/>
                </a:solidFill>
                <a:latin typeface="Segoe UI" panose="020B0502040204020203"/>
                <a:cs typeface="Segoe UI" panose="020B0502040204020203"/>
              </a:rPr>
              <a:t>Building</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UI</a:t>
            </a:r>
            <a:r>
              <a:rPr sz="1200" spc="-3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Canvas</a:t>
            </a:r>
            <a:endParaRPr sz="1200">
              <a:latin typeface="Segoe UI" panose="020B0502040204020203"/>
              <a:cs typeface="Segoe UI" panose="020B0502040204020203"/>
            </a:endParaRPr>
          </a:p>
          <a:p>
            <a:pPr marL="76200" marR="68580" algn="just">
              <a:lnSpc>
                <a:spcPct val="111000"/>
              </a:lnSpc>
              <a:spcBef>
                <a:spcPts val="1385"/>
              </a:spcBef>
            </a:pPr>
            <a:r>
              <a:rPr sz="1200" dirty="0">
                <a:solidFill>
                  <a:srgbClr val="111111"/>
                </a:solidFill>
                <a:latin typeface="Segoe UI" panose="020B0502040204020203"/>
                <a:cs typeface="Segoe UI" panose="020B0502040204020203"/>
              </a:rPr>
              <a:t>A</a:t>
            </a:r>
            <a:r>
              <a:rPr sz="1200" spc="-35" dirty="0">
                <a:solidFill>
                  <a:srgbClr val="111111"/>
                </a:solidFill>
                <a:latin typeface="Segoe UI" panose="020B0502040204020203"/>
                <a:cs typeface="Segoe UI" panose="020B0502040204020203"/>
              </a:rPr>
              <a:t> </a:t>
            </a:r>
            <a:r>
              <a:rPr sz="1200" b="1" spc="-5" dirty="0">
                <a:solidFill>
                  <a:srgbClr val="111111"/>
                </a:solidFill>
                <a:latin typeface="Segoe UI" panose="020B0502040204020203"/>
                <a:cs typeface="Segoe UI" panose="020B0502040204020203"/>
              </a:rPr>
              <a:t>canvas</a:t>
            </a:r>
            <a:r>
              <a:rPr sz="1200" b="1" spc="4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in</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game</a:t>
            </a:r>
            <a:r>
              <a:rPr sz="1200" spc="-4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is</a:t>
            </a:r>
            <a:r>
              <a:rPr sz="1200" spc="-1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3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graphical</a:t>
            </a:r>
            <a:r>
              <a:rPr sz="1200" spc="-4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component</a:t>
            </a:r>
            <a:r>
              <a:rPr sz="1200" spc="-5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that</a:t>
            </a:r>
            <a:r>
              <a:rPr sz="1200" spc="-2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is</a:t>
            </a:r>
            <a:r>
              <a:rPr sz="1200" spc="-4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used</a:t>
            </a:r>
            <a:r>
              <a:rPr sz="1200" spc="-3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to</a:t>
            </a:r>
            <a:r>
              <a:rPr sz="1200" spc="-4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render</a:t>
            </a:r>
            <a:r>
              <a:rPr sz="1200" spc="-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2D</a:t>
            </a:r>
            <a:r>
              <a:rPr sz="1200" spc="-4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or</a:t>
            </a:r>
            <a:r>
              <a:rPr sz="1200" spc="-4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3D</a:t>
            </a:r>
            <a:r>
              <a:rPr sz="1200" spc="-4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graphics </a:t>
            </a:r>
            <a:r>
              <a:rPr sz="1200" spc="-3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on</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the</a:t>
            </a:r>
            <a:r>
              <a:rPr sz="1200" spc="-3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screen.</a:t>
            </a:r>
            <a:r>
              <a:rPr sz="1200" spc="-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It</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is</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2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container</a:t>
            </a:r>
            <a:r>
              <a:rPr sz="1200" spc="-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that</a:t>
            </a:r>
            <a:r>
              <a:rPr sz="1200" spc="-2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holds</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all</a:t>
            </a:r>
            <a:r>
              <a:rPr sz="1200" spc="-3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the</a:t>
            </a:r>
            <a:r>
              <a:rPr sz="1200" spc="-3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graphical</a:t>
            </a:r>
            <a:r>
              <a:rPr sz="1200" spc="-3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elements</a:t>
            </a:r>
            <a:r>
              <a:rPr sz="1200" spc="-2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of</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game,</a:t>
            </a:r>
            <a:r>
              <a:rPr sz="1200" spc="-1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such</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as </a:t>
            </a:r>
            <a:r>
              <a:rPr sz="1200" spc="-31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images, </a:t>
            </a:r>
            <a:r>
              <a:rPr sz="1200" dirty="0">
                <a:solidFill>
                  <a:srgbClr val="111111"/>
                </a:solidFill>
                <a:latin typeface="Segoe UI" panose="020B0502040204020203"/>
                <a:cs typeface="Segoe UI" panose="020B0502040204020203"/>
              </a:rPr>
              <a:t>text, and </a:t>
            </a:r>
            <a:r>
              <a:rPr sz="1200" spc="-5" dirty="0">
                <a:solidFill>
                  <a:srgbClr val="111111"/>
                </a:solidFill>
                <a:latin typeface="Segoe UI" panose="020B0502040204020203"/>
                <a:cs typeface="Segoe UI" panose="020B0502040204020203"/>
              </a:rPr>
              <a:t>buttons. The </a:t>
            </a:r>
            <a:r>
              <a:rPr sz="1200" dirty="0">
                <a:solidFill>
                  <a:srgbClr val="111111"/>
                </a:solidFill>
                <a:latin typeface="Segoe UI" panose="020B0502040204020203"/>
                <a:cs typeface="Segoe UI" panose="020B0502040204020203"/>
              </a:rPr>
              <a:t>canvas </a:t>
            </a:r>
            <a:r>
              <a:rPr sz="1200" spc="-5" dirty="0">
                <a:solidFill>
                  <a:srgbClr val="111111"/>
                </a:solidFill>
                <a:latin typeface="Segoe UI" panose="020B0502040204020203"/>
                <a:cs typeface="Segoe UI" panose="020B0502040204020203"/>
              </a:rPr>
              <a:t>is responsible </a:t>
            </a:r>
            <a:r>
              <a:rPr sz="1200" dirty="0">
                <a:solidFill>
                  <a:srgbClr val="111111"/>
                </a:solidFill>
                <a:latin typeface="Segoe UI" panose="020B0502040204020203"/>
                <a:cs typeface="Segoe UI" panose="020B0502040204020203"/>
              </a:rPr>
              <a:t>for rendering </a:t>
            </a:r>
            <a:r>
              <a:rPr sz="1200" spc="-5" dirty="0">
                <a:solidFill>
                  <a:srgbClr val="111111"/>
                </a:solidFill>
                <a:latin typeface="Segoe UI" panose="020B0502040204020203"/>
                <a:cs typeface="Segoe UI" panose="020B0502040204020203"/>
              </a:rPr>
              <a:t>these elements in </a:t>
            </a:r>
            <a:r>
              <a:rPr sz="1200" dirty="0">
                <a:solidFill>
                  <a:srgbClr val="111111"/>
                </a:solidFill>
                <a:latin typeface="Segoe UI" panose="020B0502040204020203"/>
                <a:cs typeface="Segoe UI" panose="020B0502040204020203"/>
              </a:rPr>
              <a:t> the correct </a:t>
            </a:r>
            <a:r>
              <a:rPr sz="1200" spc="-5" dirty="0">
                <a:solidFill>
                  <a:srgbClr val="111111"/>
                </a:solidFill>
                <a:latin typeface="Segoe UI" panose="020B0502040204020203"/>
                <a:cs typeface="Segoe UI" panose="020B0502040204020203"/>
              </a:rPr>
              <a:t>order </a:t>
            </a:r>
            <a:r>
              <a:rPr sz="1200" dirty="0">
                <a:solidFill>
                  <a:srgbClr val="111111"/>
                </a:solidFill>
                <a:latin typeface="Segoe UI" panose="020B0502040204020203"/>
                <a:cs typeface="Segoe UI" panose="020B0502040204020203"/>
              </a:rPr>
              <a:t>and </a:t>
            </a:r>
            <a:r>
              <a:rPr sz="1200" spc="-5" dirty="0">
                <a:solidFill>
                  <a:srgbClr val="111111"/>
                </a:solidFill>
                <a:latin typeface="Segoe UI" panose="020B0502040204020203"/>
                <a:cs typeface="Segoe UI" panose="020B0502040204020203"/>
              </a:rPr>
              <a:t>position </a:t>
            </a:r>
            <a:r>
              <a:rPr sz="1200" dirty="0">
                <a:solidFill>
                  <a:srgbClr val="111111"/>
                </a:solidFill>
                <a:latin typeface="Segoe UI" panose="020B0502040204020203"/>
                <a:cs typeface="Segoe UI" panose="020B0502040204020203"/>
              </a:rPr>
              <a:t>on the </a:t>
            </a:r>
            <a:r>
              <a:rPr sz="1200" spc="-5" dirty="0">
                <a:solidFill>
                  <a:srgbClr val="111111"/>
                </a:solidFill>
                <a:latin typeface="Segoe UI" panose="020B0502040204020203"/>
                <a:cs typeface="Segoe UI" panose="020B0502040204020203"/>
              </a:rPr>
              <a:t>screen. </a:t>
            </a:r>
            <a:r>
              <a:rPr sz="1200" u="sng" dirty="0">
                <a:solidFill>
                  <a:srgbClr val="0000FF"/>
                </a:solidFill>
                <a:uFill>
                  <a:solidFill>
                    <a:srgbClr val="0000FF"/>
                  </a:solidFill>
                </a:uFill>
                <a:latin typeface="Segoe UI" panose="020B0502040204020203"/>
                <a:cs typeface="Segoe UI" panose="020B0502040204020203"/>
                <a:hlinkClick r:id="rId1"/>
              </a:rPr>
              <a:t>It </a:t>
            </a:r>
            <a:r>
              <a:rPr sz="1200" u="sng" spc="-5" dirty="0">
                <a:solidFill>
                  <a:srgbClr val="0000FF"/>
                </a:solidFill>
                <a:uFill>
                  <a:solidFill>
                    <a:srgbClr val="0000FF"/>
                  </a:solidFill>
                </a:uFill>
                <a:latin typeface="Segoe UI" panose="020B0502040204020203"/>
                <a:cs typeface="Segoe UI" panose="020B0502040204020203"/>
                <a:hlinkClick r:id="rId1"/>
              </a:rPr>
              <a:t>is also responsible </a:t>
            </a:r>
            <a:r>
              <a:rPr sz="1200" u="sng" dirty="0">
                <a:solidFill>
                  <a:srgbClr val="0000FF"/>
                </a:solidFill>
                <a:uFill>
                  <a:solidFill>
                    <a:srgbClr val="0000FF"/>
                  </a:solidFill>
                </a:uFill>
                <a:latin typeface="Segoe UI" panose="020B0502040204020203"/>
                <a:cs typeface="Segoe UI" panose="020B0502040204020203"/>
                <a:hlinkClick r:id="rId1"/>
              </a:rPr>
              <a:t>for handling </a:t>
            </a:r>
            <a:r>
              <a:rPr sz="1200" u="sng" spc="-5" dirty="0">
                <a:solidFill>
                  <a:srgbClr val="0000FF"/>
                </a:solidFill>
                <a:uFill>
                  <a:solidFill>
                    <a:srgbClr val="0000FF"/>
                  </a:solidFill>
                </a:uFill>
                <a:latin typeface="Segoe UI" panose="020B0502040204020203"/>
                <a:cs typeface="Segoe UI" panose="020B0502040204020203"/>
                <a:hlinkClick r:id="rId1"/>
              </a:rPr>
              <a:t>user </a:t>
            </a:r>
            <a:r>
              <a:rPr sz="1200" dirty="0">
                <a:solidFill>
                  <a:srgbClr val="0000FF"/>
                </a:solidFill>
                <a:latin typeface="Segoe UI" panose="020B0502040204020203"/>
                <a:cs typeface="Segoe UI" panose="020B0502040204020203"/>
              </a:rPr>
              <a:t> </a:t>
            </a:r>
            <a:r>
              <a:rPr sz="1200" dirty="0">
                <a:solidFill>
                  <a:srgbClr val="0000FF"/>
                </a:solidFill>
                <a:latin typeface="Segoe UI" panose="020B0502040204020203"/>
                <a:cs typeface="Segoe UI" panose="020B0502040204020203"/>
                <a:hlinkClick r:id="rId1"/>
              </a:rPr>
              <a:t>input</a:t>
            </a:r>
            <a:r>
              <a:rPr sz="1200" spc="-10"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events</a:t>
            </a:r>
            <a:r>
              <a:rPr sz="1200" spc="-25"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such</a:t>
            </a:r>
            <a:r>
              <a:rPr sz="1200" dirty="0">
                <a:solidFill>
                  <a:srgbClr val="0000FF"/>
                </a:solidFill>
                <a:latin typeface="Segoe UI" panose="020B0502040204020203"/>
                <a:cs typeface="Segoe UI" panose="020B0502040204020203"/>
                <a:hlinkClick r:id="rId1"/>
              </a:rPr>
              <a:t> as</a:t>
            </a:r>
            <a:r>
              <a:rPr sz="1200" spc="-25"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mouse</a:t>
            </a:r>
            <a:r>
              <a:rPr sz="1200" spc="-15"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clicks</a:t>
            </a:r>
            <a:r>
              <a:rPr sz="1200" spc="-10" dirty="0">
                <a:solidFill>
                  <a:srgbClr val="0000FF"/>
                </a:solidFill>
                <a:latin typeface="Segoe UI" panose="020B0502040204020203"/>
                <a:cs typeface="Segoe UI" panose="020B0502040204020203"/>
                <a:hlinkClick r:id="rId1"/>
              </a:rPr>
              <a:t> </a:t>
            </a:r>
            <a:r>
              <a:rPr sz="1200" dirty="0">
                <a:solidFill>
                  <a:srgbClr val="0000FF"/>
                </a:solidFill>
                <a:latin typeface="Segoe UI" panose="020B0502040204020203"/>
                <a:cs typeface="Segoe UI" panose="020B0502040204020203"/>
                <a:hlinkClick r:id="rId1"/>
              </a:rPr>
              <a:t>and</a:t>
            </a:r>
            <a:r>
              <a:rPr sz="1200" spc="-5" dirty="0">
                <a:solidFill>
                  <a:srgbClr val="0000FF"/>
                </a:solidFill>
                <a:latin typeface="Segoe UI" panose="020B0502040204020203"/>
                <a:cs typeface="Segoe UI" panose="020B0502040204020203"/>
                <a:hlinkClick r:id="rId1"/>
              </a:rPr>
              <a:t> </a:t>
            </a:r>
            <a:r>
              <a:rPr sz="1200" dirty="0">
                <a:solidFill>
                  <a:srgbClr val="0000FF"/>
                </a:solidFill>
                <a:latin typeface="Segoe UI" panose="020B0502040204020203"/>
                <a:cs typeface="Segoe UI" panose="020B0502040204020203"/>
                <a:hlinkClick r:id="rId1"/>
              </a:rPr>
              <a:t>touch events</a:t>
            </a:r>
            <a:r>
              <a:rPr sz="1200" spc="-5" dirty="0">
                <a:solidFill>
                  <a:srgbClr val="0000FF"/>
                </a:solidFill>
                <a:latin typeface="Segoe UI" panose="020B0502040204020203"/>
                <a:cs typeface="Segoe UI" panose="020B0502040204020203"/>
                <a:hlinkClick r:id="rId1"/>
              </a:rPr>
              <a:t> </a:t>
            </a:r>
            <a:r>
              <a:rPr sz="1200" spc="-7" baseline="31000" dirty="0">
                <a:solidFill>
                  <a:srgbClr val="0000FF"/>
                </a:solidFill>
                <a:latin typeface="Segoe UI" panose="020B0502040204020203"/>
                <a:cs typeface="Segoe UI" panose="020B0502040204020203"/>
                <a:hlinkClick r:id="rId1"/>
              </a:rPr>
              <a:t>1</a:t>
            </a:r>
            <a:r>
              <a:rPr sz="1200" spc="-5" dirty="0">
                <a:solidFill>
                  <a:srgbClr val="111111"/>
                </a:solidFill>
                <a:latin typeface="Segoe UI" panose="020B0502040204020203"/>
                <a:cs typeface="Segoe UI" panose="020B0502040204020203"/>
                <a:hlinkClick r:id="rId1"/>
              </a:rPr>
              <a:t>.</a:t>
            </a:r>
            <a:endParaRPr sz="1200">
              <a:latin typeface="Segoe UI" panose="020B0502040204020203"/>
              <a:cs typeface="Segoe UI" panose="020B0502040204020203"/>
            </a:endParaRPr>
          </a:p>
          <a:p>
            <a:pPr marL="76200" marR="77470" algn="just">
              <a:lnSpc>
                <a:spcPts val="1580"/>
              </a:lnSpc>
              <a:spcBef>
                <a:spcPts val="70"/>
              </a:spcBef>
            </a:pPr>
            <a:r>
              <a:rPr sz="1200" dirty="0">
                <a:solidFill>
                  <a:srgbClr val="111111"/>
                </a:solidFill>
                <a:latin typeface="Segoe UI" panose="020B0502040204020203"/>
                <a:cs typeface="Segoe UI" panose="020B0502040204020203"/>
              </a:rPr>
              <a:t>In </a:t>
            </a:r>
            <a:r>
              <a:rPr sz="1200" spc="-5" dirty="0">
                <a:solidFill>
                  <a:srgbClr val="111111"/>
                </a:solidFill>
                <a:latin typeface="Segoe UI" panose="020B0502040204020203"/>
                <a:cs typeface="Segoe UI" panose="020B0502040204020203"/>
              </a:rPr>
              <a:t>Unity, </a:t>
            </a:r>
            <a:r>
              <a:rPr sz="1200" dirty="0">
                <a:solidFill>
                  <a:srgbClr val="111111"/>
                </a:solidFill>
                <a:latin typeface="Segoe UI" panose="020B0502040204020203"/>
                <a:cs typeface="Segoe UI" panose="020B0502040204020203"/>
              </a:rPr>
              <a:t>a </a:t>
            </a:r>
            <a:r>
              <a:rPr sz="1200" spc="-5" dirty="0">
                <a:solidFill>
                  <a:srgbClr val="111111"/>
                </a:solidFill>
                <a:latin typeface="Segoe UI" panose="020B0502040204020203"/>
                <a:cs typeface="Segoe UI" panose="020B0502040204020203"/>
              </a:rPr>
              <a:t>canvas is </a:t>
            </a:r>
            <a:r>
              <a:rPr sz="1200" dirty="0">
                <a:solidFill>
                  <a:srgbClr val="111111"/>
                </a:solidFill>
                <a:latin typeface="Segoe UI" panose="020B0502040204020203"/>
                <a:cs typeface="Segoe UI" panose="020B0502040204020203"/>
              </a:rPr>
              <a:t>a </a:t>
            </a:r>
            <a:r>
              <a:rPr sz="1200" spc="-5" dirty="0">
                <a:solidFill>
                  <a:srgbClr val="111111"/>
                </a:solidFill>
                <a:latin typeface="Segoe UI" panose="020B0502040204020203"/>
                <a:cs typeface="Segoe UI" panose="020B0502040204020203"/>
              </a:rPr>
              <a:t>component that is used </a:t>
            </a:r>
            <a:r>
              <a:rPr sz="1200" dirty="0">
                <a:solidFill>
                  <a:srgbClr val="111111"/>
                </a:solidFill>
                <a:latin typeface="Segoe UI" panose="020B0502040204020203"/>
                <a:cs typeface="Segoe UI" panose="020B0502040204020203"/>
              </a:rPr>
              <a:t>to render UI </a:t>
            </a:r>
            <a:r>
              <a:rPr sz="1200" spc="-5" dirty="0">
                <a:solidFill>
                  <a:srgbClr val="111111"/>
                </a:solidFill>
                <a:latin typeface="Segoe UI" panose="020B0502040204020203"/>
                <a:cs typeface="Segoe UI" panose="020B0502040204020203"/>
              </a:rPr>
              <a:t>elements such </a:t>
            </a:r>
            <a:r>
              <a:rPr sz="1200" dirty="0">
                <a:solidFill>
                  <a:srgbClr val="111111"/>
                </a:solidFill>
                <a:latin typeface="Segoe UI" panose="020B0502040204020203"/>
                <a:cs typeface="Segoe UI" panose="020B0502040204020203"/>
              </a:rPr>
              <a:t>as buttons, </a:t>
            </a:r>
            <a:r>
              <a:rPr sz="1200" spc="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text, and </a:t>
            </a:r>
            <a:r>
              <a:rPr sz="1200" spc="-5" dirty="0">
                <a:solidFill>
                  <a:srgbClr val="111111"/>
                </a:solidFill>
                <a:latin typeface="Segoe UI" panose="020B0502040204020203"/>
                <a:cs typeface="Segoe UI" panose="020B0502040204020203"/>
              </a:rPr>
              <a:t>images. </a:t>
            </a:r>
            <a:r>
              <a:rPr sz="1200" u="sng" dirty="0">
                <a:solidFill>
                  <a:srgbClr val="0000FF"/>
                </a:solidFill>
                <a:uFill>
                  <a:solidFill>
                    <a:srgbClr val="0000FF"/>
                  </a:solidFill>
                </a:uFill>
                <a:latin typeface="Segoe UI" panose="020B0502040204020203"/>
                <a:cs typeface="Segoe UI" panose="020B0502040204020203"/>
                <a:hlinkClick r:id="rId1"/>
              </a:rPr>
              <a:t>It is a fundamental part of the </a:t>
            </a:r>
            <a:r>
              <a:rPr sz="1200" u="sng" spc="-5" dirty="0">
                <a:solidFill>
                  <a:srgbClr val="0000FF"/>
                </a:solidFill>
                <a:uFill>
                  <a:solidFill>
                    <a:srgbClr val="0000FF"/>
                  </a:solidFill>
                </a:uFill>
                <a:latin typeface="Segoe UI" panose="020B0502040204020203"/>
                <a:cs typeface="Segoe UI" panose="020B0502040204020203"/>
                <a:hlinkClick r:id="rId1"/>
              </a:rPr>
              <a:t>Unity </a:t>
            </a:r>
            <a:r>
              <a:rPr sz="1200" u="sng" dirty="0">
                <a:solidFill>
                  <a:srgbClr val="0000FF"/>
                </a:solidFill>
                <a:uFill>
                  <a:solidFill>
                    <a:srgbClr val="0000FF"/>
                  </a:solidFill>
                </a:uFill>
                <a:latin typeface="Segoe UI" panose="020B0502040204020203"/>
                <a:cs typeface="Segoe UI" panose="020B0502040204020203"/>
                <a:hlinkClick r:id="rId1"/>
              </a:rPr>
              <a:t>UI </a:t>
            </a:r>
            <a:r>
              <a:rPr sz="1200" u="sng" spc="-5" dirty="0">
                <a:solidFill>
                  <a:srgbClr val="0000FF"/>
                </a:solidFill>
                <a:uFill>
                  <a:solidFill>
                    <a:srgbClr val="0000FF"/>
                  </a:solidFill>
                </a:uFill>
                <a:latin typeface="Segoe UI" panose="020B0502040204020203"/>
                <a:cs typeface="Segoe UI" panose="020B0502040204020203"/>
                <a:hlinkClick r:id="rId1"/>
              </a:rPr>
              <a:t>system </a:t>
            </a:r>
            <a:r>
              <a:rPr sz="1200" u="sng" dirty="0">
                <a:solidFill>
                  <a:srgbClr val="0000FF"/>
                </a:solidFill>
                <a:uFill>
                  <a:solidFill>
                    <a:srgbClr val="0000FF"/>
                  </a:solidFill>
                </a:uFill>
                <a:latin typeface="Segoe UI" panose="020B0502040204020203"/>
                <a:cs typeface="Segoe UI" panose="020B0502040204020203"/>
                <a:hlinkClick r:id="rId1"/>
              </a:rPr>
              <a:t>and </a:t>
            </a:r>
            <a:r>
              <a:rPr sz="1200" u="sng" spc="-5" dirty="0">
                <a:solidFill>
                  <a:srgbClr val="0000FF"/>
                </a:solidFill>
                <a:uFill>
                  <a:solidFill>
                    <a:srgbClr val="0000FF"/>
                  </a:solidFill>
                </a:uFill>
                <a:latin typeface="Segoe UI" panose="020B0502040204020203"/>
                <a:cs typeface="Segoe UI" panose="020B0502040204020203"/>
                <a:hlinkClick r:id="rId1"/>
              </a:rPr>
              <a:t>is used </a:t>
            </a:r>
            <a:r>
              <a:rPr sz="1200" u="sng" dirty="0">
                <a:solidFill>
                  <a:srgbClr val="0000FF"/>
                </a:solidFill>
                <a:uFill>
                  <a:solidFill>
                    <a:srgbClr val="0000FF"/>
                  </a:solidFill>
                </a:uFill>
                <a:latin typeface="Segoe UI" panose="020B0502040204020203"/>
                <a:cs typeface="Segoe UI" panose="020B0502040204020203"/>
                <a:hlinkClick r:id="rId1"/>
              </a:rPr>
              <a:t>to </a:t>
            </a:r>
            <a:r>
              <a:rPr sz="1200" u="sng" spc="-5" dirty="0">
                <a:solidFill>
                  <a:srgbClr val="0000FF"/>
                </a:solidFill>
                <a:uFill>
                  <a:solidFill>
                    <a:srgbClr val="0000FF"/>
                  </a:solidFill>
                </a:uFill>
                <a:latin typeface="Segoe UI" panose="020B0502040204020203"/>
                <a:cs typeface="Segoe UI" panose="020B0502040204020203"/>
                <a:hlinkClick r:id="rId1"/>
              </a:rPr>
              <a:t>create </a:t>
            </a:r>
            <a:r>
              <a:rPr sz="1200" spc="-315" dirty="0">
                <a:solidFill>
                  <a:srgbClr val="0000FF"/>
                </a:solidFill>
                <a:latin typeface="Segoe UI" panose="020B0502040204020203"/>
                <a:cs typeface="Segoe UI" panose="020B0502040204020203"/>
              </a:rPr>
              <a:t> </a:t>
            </a:r>
            <a:r>
              <a:rPr sz="1200" spc="-5" dirty="0">
                <a:solidFill>
                  <a:srgbClr val="0000FF"/>
                </a:solidFill>
                <a:latin typeface="Segoe UI" panose="020B0502040204020203"/>
                <a:cs typeface="Segoe UI" panose="020B0502040204020203"/>
                <a:hlinkClick r:id="rId1"/>
              </a:rPr>
              <a:t>user interfaces </a:t>
            </a:r>
            <a:r>
              <a:rPr sz="1200" dirty="0">
                <a:solidFill>
                  <a:srgbClr val="0000FF"/>
                </a:solidFill>
                <a:latin typeface="Segoe UI" panose="020B0502040204020203"/>
                <a:cs typeface="Segoe UI" panose="020B0502040204020203"/>
                <a:hlinkClick r:id="rId1"/>
              </a:rPr>
              <a:t>for games</a:t>
            </a:r>
            <a:r>
              <a:rPr sz="1200" spc="-25" dirty="0">
                <a:solidFill>
                  <a:srgbClr val="0000FF"/>
                </a:solidFill>
                <a:latin typeface="Segoe UI" panose="020B0502040204020203"/>
                <a:cs typeface="Segoe UI" panose="020B0502040204020203"/>
                <a:hlinkClick r:id="rId1"/>
              </a:rPr>
              <a:t> </a:t>
            </a:r>
            <a:r>
              <a:rPr sz="1200" dirty="0">
                <a:solidFill>
                  <a:srgbClr val="0000FF"/>
                </a:solidFill>
                <a:latin typeface="Segoe UI" panose="020B0502040204020203"/>
                <a:cs typeface="Segoe UI" panose="020B0502040204020203"/>
                <a:hlinkClick r:id="rId1"/>
              </a:rPr>
              <a:t>and</a:t>
            </a:r>
            <a:r>
              <a:rPr sz="1200" spc="-5" dirty="0">
                <a:solidFill>
                  <a:srgbClr val="0000FF"/>
                </a:solidFill>
                <a:latin typeface="Segoe UI" panose="020B0502040204020203"/>
                <a:cs typeface="Segoe UI" panose="020B0502040204020203"/>
                <a:hlinkClick r:id="rId1"/>
              </a:rPr>
              <a:t> applications</a:t>
            </a:r>
            <a:r>
              <a:rPr sz="1200" spc="-10" dirty="0">
                <a:solidFill>
                  <a:srgbClr val="0000FF"/>
                </a:solidFill>
                <a:latin typeface="Segoe UI" panose="020B0502040204020203"/>
                <a:cs typeface="Segoe UI" panose="020B0502040204020203"/>
                <a:hlinkClick r:id="rId1"/>
              </a:rPr>
              <a:t> </a:t>
            </a:r>
            <a:r>
              <a:rPr sz="1200" spc="-7" baseline="31000" dirty="0">
                <a:solidFill>
                  <a:srgbClr val="0000FF"/>
                </a:solidFill>
                <a:latin typeface="Segoe UI" panose="020B0502040204020203"/>
                <a:cs typeface="Segoe UI" panose="020B0502040204020203"/>
                <a:hlinkClick r:id="rId1"/>
              </a:rPr>
              <a:t>1</a:t>
            </a:r>
            <a:r>
              <a:rPr sz="1200" spc="-5" dirty="0">
                <a:solidFill>
                  <a:srgbClr val="111111"/>
                </a:solidFill>
                <a:latin typeface="Segoe UI" panose="020B0502040204020203"/>
                <a:cs typeface="Segoe UI" panose="020B0502040204020203"/>
                <a:hlinkClick r:id="rId1"/>
              </a:rPr>
              <a:t>.</a:t>
            </a:r>
            <a:endParaRPr sz="1200">
              <a:latin typeface="Segoe UI" panose="020B0502040204020203"/>
              <a:cs typeface="Segoe UI" panose="020B0502040204020203"/>
            </a:endParaRPr>
          </a:p>
          <a:p>
            <a:pPr marL="76200" marR="70485" algn="just">
              <a:lnSpc>
                <a:spcPts val="1600"/>
              </a:lnSpc>
              <a:spcBef>
                <a:spcPts val="30"/>
              </a:spcBef>
            </a:pPr>
            <a:r>
              <a:rPr sz="1200" spc="-5" dirty="0">
                <a:solidFill>
                  <a:srgbClr val="111111"/>
                </a:solidFill>
                <a:latin typeface="Segoe UI" panose="020B0502040204020203"/>
                <a:cs typeface="Segoe UI" panose="020B0502040204020203"/>
              </a:rPr>
              <a:t>The </a:t>
            </a:r>
            <a:r>
              <a:rPr sz="1200" dirty="0">
                <a:solidFill>
                  <a:srgbClr val="111111"/>
                </a:solidFill>
                <a:latin typeface="Segoe UI" panose="020B0502040204020203"/>
                <a:cs typeface="Segoe UI" panose="020B0502040204020203"/>
              </a:rPr>
              <a:t>canvas component </a:t>
            </a:r>
            <a:r>
              <a:rPr sz="1200" spc="-5" dirty="0">
                <a:solidFill>
                  <a:srgbClr val="111111"/>
                </a:solidFill>
                <a:latin typeface="Segoe UI" panose="020B0502040204020203"/>
                <a:cs typeface="Segoe UI" panose="020B0502040204020203"/>
              </a:rPr>
              <a:t>in</a:t>
            </a:r>
            <a:r>
              <a:rPr sz="120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Thunkable is </a:t>
            </a:r>
            <a:r>
              <a:rPr sz="1200" dirty="0">
                <a:solidFill>
                  <a:srgbClr val="111111"/>
                </a:solidFill>
                <a:latin typeface="Segoe UI" panose="020B0502040204020203"/>
                <a:cs typeface="Segoe UI" panose="020B0502040204020203"/>
              </a:rPr>
              <a:t>a</a:t>
            </a:r>
            <a:r>
              <a:rPr sz="1200" spc="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touch-sensitive </a:t>
            </a:r>
            <a:r>
              <a:rPr sz="1200" dirty="0">
                <a:solidFill>
                  <a:srgbClr val="111111"/>
                </a:solidFill>
                <a:latin typeface="Segoe UI" panose="020B0502040204020203"/>
                <a:cs typeface="Segoe UI" panose="020B0502040204020203"/>
              </a:rPr>
              <a:t>panel that </a:t>
            </a:r>
            <a:r>
              <a:rPr sz="1200" spc="-5" dirty="0">
                <a:solidFill>
                  <a:srgbClr val="111111"/>
                </a:solidFill>
                <a:latin typeface="Segoe UI" panose="020B0502040204020203"/>
                <a:cs typeface="Segoe UI" panose="020B0502040204020203"/>
              </a:rPr>
              <a:t>enables </a:t>
            </a:r>
            <a:r>
              <a:rPr sz="1200" dirty="0">
                <a:solidFill>
                  <a:srgbClr val="111111"/>
                </a:solidFill>
                <a:latin typeface="Segoe UI" panose="020B0502040204020203"/>
                <a:cs typeface="Segoe UI" panose="020B0502040204020203"/>
              </a:rPr>
              <a:t>the </a:t>
            </a:r>
            <a:r>
              <a:rPr sz="1200" spc="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movement</a:t>
            </a:r>
            <a:r>
              <a:rPr sz="1200" spc="3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of</a:t>
            </a:r>
            <a:r>
              <a:rPr sz="1200" spc="2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items.</a:t>
            </a:r>
            <a:r>
              <a:rPr sz="1200" spc="45" dirty="0">
                <a:solidFill>
                  <a:srgbClr val="111111"/>
                </a:solidFill>
                <a:latin typeface="Segoe UI" panose="020B0502040204020203"/>
                <a:cs typeface="Segoe UI" panose="020B0502040204020203"/>
              </a:rPr>
              <a:t> </a:t>
            </a:r>
            <a:r>
              <a:rPr sz="1200" u="sng" dirty="0">
                <a:solidFill>
                  <a:srgbClr val="0000FF"/>
                </a:solidFill>
                <a:uFill>
                  <a:solidFill>
                    <a:srgbClr val="0000FF"/>
                  </a:solidFill>
                </a:uFill>
                <a:latin typeface="Segoe UI" panose="020B0502040204020203"/>
                <a:cs typeface="Segoe UI" panose="020B0502040204020203"/>
                <a:hlinkClick r:id="rId2"/>
              </a:rPr>
              <a:t>It</a:t>
            </a:r>
            <a:r>
              <a:rPr sz="1200" u="sng" spc="4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can</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be</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used</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to</a:t>
            </a:r>
            <a:r>
              <a:rPr sz="1200" u="sng" spc="5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create</a:t>
            </a:r>
            <a:r>
              <a:rPr sz="1200" u="sng" spc="4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a</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variety</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of</a:t>
            </a:r>
            <a:r>
              <a:rPr sz="1200" u="sng" spc="35"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games</a:t>
            </a:r>
            <a:r>
              <a:rPr sz="1200" u="sng" spc="35"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and</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experiences</a:t>
            </a:r>
            <a:r>
              <a:rPr sz="1200" u="sng" spc="2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that</a:t>
            </a:r>
            <a:endParaRPr sz="1200">
              <a:latin typeface="Segoe UI" panose="020B0502040204020203"/>
              <a:cs typeface="Segoe UI" panose="020B0502040204020203"/>
            </a:endParaRPr>
          </a:p>
          <a:p>
            <a:pPr marL="76200" algn="just">
              <a:lnSpc>
                <a:spcPct val="100000"/>
              </a:lnSpc>
              <a:spcBef>
                <a:spcPts val="85"/>
              </a:spcBef>
            </a:pPr>
            <a:r>
              <a:rPr sz="1200" spc="-5" dirty="0">
                <a:solidFill>
                  <a:srgbClr val="0000FF"/>
                </a:solidFill>
                <a:latin typeface="Segoe UI" panose="020B0502040204020203"/>
                <a:cs typeface="Segoe UI" panose="020B0502040204020203"/>
                <a:hlinkClick r:id="rId2"/>
              </a:rPr>
              <a:t>involve</a:t>
            </a:r>
            <a:r>
              <a:rPr sz="1200" spc="-25" dirty="0">
                <a:solidFill>
                  <a:srgbClr val="0000FF"/>
                </a:solidFill>
                <a:latin typeface="Segoe UI" panose="020B0502040204020203"/>
                <a:cs typeface="Segoe UI" panose="020B0502040204020203"/>
                <a:hlinkClick r:id="rId2"/>
              </a:rPr>
              <a:t> </a:t>
            </a:r>
            <a:r>
              <a:rPr sz="1200" spc="-5" dirty="0">
                <a:solidFill>
                  <a:srgbClr val="0000FF"/>
                </a:solidFill>
                <a:latin typeface="Segoe UI" panose="020B0502040204020203"/>
                <a:cs typeface="Segoe UI" panose="020B0502040204020203"/>
                <a:hlinkClick r:id="rId2"/>
              </a:rPr>
              <a:t>different </a:t>
            </a:r>
            <a:r>
              <a:rPr sz="1200" dirty="0">
                <a:solidFill>
                  <a:srgbClr val="0000FF"/>
                </a:solidFill>
                <a:latin typeface="Segoe UI" panose="020B0502040204020203"/>
                <a:cs typeface="Segoe UI" panose="020B0502040204020203"/>
                <a:hlinkClick r:id="rId2"/>
              </a:rPr>
              <a:t>methods</a:t>
            </a:r>
            <a:r>
              <a:rPr sz="1200" spc="-20" dirty="0">
                <a:solidFill>
                  <a:srgbClr val="0000FF"/>
                </a:solidFill>
                <a:latin typeface="Segoe UI" panose="020B0502040204020203"/>
                <a:cs typeface="Segoe UI" panose="020B0502040204020203"/>
                <a:hlinkClick r:id="rId2"/>
              </a:rPr>
              <a:t> </a:t>
            </a:r>
            <a:r>
              <a:rPr sz="1200" dirty="0">
                <a:solidFill>
                  <a:srgbClr val="0000FF"/>
                </a:solidFill>
                <a:latin typeface="Segoe UI" panose="020B0502040204020203"/>
                <a:cs typeface="Segoe UI" panose="020B0502040204020203"/>
                <a:hlinkClick r:id="rId2"/>
              </a:rPr>
              <a:t>of</a:t>
            </a:r>
            <a:r>
              <a:rPr sz="1200" spc="-30" dirty="0">
                <a:solidFill>
                  <a:srgbClr val="0000FF"/>
                </a:solidFill>
                <a:latin typeface="Segoe UI" panose="020B0502040204020203"/>
                <a:cs typeface="Segoe UI" panose="020B0502040204020203"/>
                <a:hlinkClick r:id="rId2"/>
              </a:rPr>
              <a:t> </a:t>
            </a:r>
            <a:r>
              <a:rPr sz="1200" dirty="0">
                <a:solidFill>
                  <a:srgbClr val="0000FF"/>
                </a:solidFill>
                <a:latin typeface="Segoe UI" panose="020B0502040204020203"/>
                <a:cs typeface="Segoe UI" panose="020B0502040204020203"/>
                <a:hlinkClick r:id="rId2"/>
              </a:rPr>
              <a:t>touching</a:t>
            </a:r>
            <a:r>
              <a:rPr sz="1200" spc="-5" dirty="0">
                <a:solidFill>
                  <a:srgbClr val="0000FF"/>
                </a:solidFill>
                <a:latin typeface="Segoe UI" panose="020B0502040204020203"/>
                <a:cs typeface="Segoe UI" panose="020B0502040204020203"/>
                <a:hlinkClick r:id="rId2"/>
              </a:rPr>
              <a:t> </a:t>
            </a:r>
            <a:r>
              <a:rPr sz="1200" dirty="0">
                <a:solidFill>
                  <a:srgbClr val="0000FF"/>
                </a:solidFill>
                <a:latin typeface="Segoe UI" panose="020B0502040204020203"/>
                <a:cs typeface="Segoe UI" panose="020B0502040204020203"/>
                <a:hlinkClick r:id="rId2"/>
              </a:rPr>
              <a:t>a</a:t>
            </a:r>
            <a:r>
              <a:rPr sz="1200" spc="-20" dirty="0">
                <a:solidFill>
                  <a:srgbClr val="0000FF"/>
                </a:solidFill>
                <a:latin typeface="Segoe UI" panose="020B0502040204020203"/>
                <a:cs typeface="Segoe UI" panose="020B0502040204020203"/>
                <a:hlinkClick r:id="rId2"/>
              </a:rPr>
              <a:t> </a:t>
            </a:r>
            <a:r>
              <a:rPr sz="1200" spc="-5" dirty="0">
                <a:solidFill>
                  <a:srgbClr val="0000FF"/>
                </a:solidFill>
                <a:latin typeface="Segoe UI" panose="020B0502040204020203"/>
                <a:cs typeface="Segoe UI" panose="020B0502040204020203"/>
                <a:hlinkClick r:id="rId2"/>
              </a:rPr>
              <a:t>screen</a:t>
            </a:r>
            <a:r>
              <a:rPr sz="1200" dirty="0">
                <a:solidFill>
                  <a:srgbClr val="0000FF"/>
                </a:solidFill>
                <a:latin typeface="Segoe UI" panose="020B0502040204020203"/>
                <a:cs typeface="Segoe UI" panose="020B0502040204020203"/>
                <a:hlinkClick r:id="rId2"/>
              </a:rPr>
              <a:t> </a:t>
            </a:r>
            <a:r>
              <a:rPr sz="1200" spc="-7" baseline="31000" dirty="0">
                <a:solidFill>
                  <a:srgbClr val="0000FF"/>
                </a:solidFill>
                <a:latin typeface="Segoe UI" panose="020B0502040204020203"/>
                <a:cs typeface="Segoe UI" panose="020B0502040204020203"/>
                <a:hlinkClick r:id="rId2"/>
              </a:rPr>
              <a:t>2</a:t>
            </a:r>
            <a:r>
              <a:rPr sz="1200" spc="-5" dirty="0">
                <a:solidFill>
                  <a:srgbClr val="111111"/>
                </a:solidFill>
                <a:latin typeface="Segoe UI" panose="020B0502040204020203"/>
                <a:cs typeface="Segoe UI" panose="020B0502040204020203"/>
                <a:hlinkClick r:id="rId2"/>
              </a:rPr>
              <a:t>.</a:t>
            </a:r>
            <a:endParaRPr sz="1200">
              <a:latin typeface="Segoe UI" panose="020B0502040204020203"/>
              <a:cs typeface="Segoe UI" panose="020B0502040204020203"/>
            </a:endParaRPr>
          </a:p>
        </p:txBody>
      </p:sp>
      <p:sp>
        <p:nvSpPr>
          <p:cNvPr id="4" name="object 4"/>
          <p:cNvSpPr/>
          <p:nvPr/>
        </p:nvSpPr>
        <p:spPr>
          <a:xfrm>
            <a:off x="914400" y="2271394"/>
            <a:ext cx="3543935" cy="8890"/>
          </a:xfrm>
          <a:custGeom>
            <a:avLst/>
            <a:gdLst/>
            <a:ahLst/>
            <a:cxnLst/>
            <a:rect l="l" t="t" r="r" b="b"/>
            <a:pathLst>
              <a:path w="3543935" h="8889">
                <a:moveTo>
                  <a:pt x="3543935" y="0"/>
                </a:moveTo>
                <a:lnTo>
                  <a:pt x="0" y="0"/>
                </a:lnTo>
                <a:lnTo>
                  <a:pt x="0" y="8890"/>
                </a:lnTo>
                <a:lnTo>
                  <a:pt x="3543935" y="8890"/>
                </a:lnTo>
                <a:lnTo>
                  <a:pt x="3543935" y="0"/>
                </a:lnTo>
                <a:close/>
              </a:path>
            </a:pathLst>
          </a:custGeom>
          <a:solidFill>
            <a:srgbClr val="0000FF"/>
          </a:solidFill>
        </p:spPr>
        <p:txBody>
          <a:bodyPr wrap="square" lIns="0" tIns="0" rIns="0" bIns="0" rtlCol="0"/>
          <a:lstStyle/>
          <a:p/>
        </p:txBody>
      </p:sp>
      <p:sp>
        <p:nvSpPr>
          <p:cNvPr id="5" name="object 5"/>
          <p:cNvSpPr/>
          <p:nvPr/>
        </p:nvSpPr>
        <p:spPr>
          <a:xfrm>
            <a:off x="914400" y="2879089"/>
            <a:ext cx="2929890" cy="8890"/>
          </a:xfrm>
          <a:custGeom>
            <a:avLst/>
            <a:gdLst/>
            <a:ahLst/>
            <a:cxnLst/>
            <a:rect l="l" t="t" r="r" b="b"/>
            <a:pathLst>
              <a:path w="2929890" h="8889">
                <a:moveTo>
                  <a:pt x="2929890" y="0"/>
                </a:moveTo>
                <a:lnTo>
                  <a:pt x="0" y="0"/>
                </a:lnTo>
                <a:lnTo>
                  <a:pt x="0" y="8890"/>
                </a:lnTo>
                <a:lnTo>
                  <a:pt x="2929890" y="8890"/>
                </a:lnTo>
                <a:lnTo>
                  <a:pt x="2929890" y="0"/>
                </a:lnTo>
                <a:close/>
              </a:path>
            </a:pathLst>
          </a:custGeom>
          <a:solidFill>
            <a:srgbClr val="0000FF"/>
          </a:solid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7127"/>
            <a:ext cx="5761990" cy="404495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11111"/>
                </a:solidFill>
                <a:latin typeface="Segoe UI" panose="020B0502040204020203"/>
                <a:cs typeface="Segoe UI" panose="020B0502040204020203"/>
              </a:rPr>
              <a:t>User</a:t>
            </a:r>
            <a:r>
              <a:rPr sz="1200" spc="-4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Interface</a:t>
            </a:r>
            <a:endParaRPr sz="1200">
              <a:latin typeface="Segoe UI" panose="020B0502040204020203"/>
              <a:cs typeface="Segoe UI" panose="020B0502040204020203"/>
            </a:endParaRPr>
          </a:p>
          <a:p>
            <a:pPr marL="12700">
              <a:lnSpc>
                <a:spcPct val="100000"/>
              </a:lnSpc>
              <a:spcBef>
                <a:spcPts val="925"/>
              </a:spcBef>
            </a:pPr>
            <a:r>
              <a:rPr sz="1200" spc="-75" dirty="0">
                <a:latin typeface="Consolas" panose="020B0609020204030204"/>
                <a:cs typeface="Consolas" panose="020B0609020204030204"/>
              </a:rPr>
              <a:t>Understa</a:t>
            </a:r>
            <a:r>
              <a:rPr sz="1200" spc="-65" dirty="0">
                <a:latin typeface="Consolas" panose="020B0609020204030204"/>
                <a:cs typeface="Consolas" panose="020B0609020204030204"/>
              </a:rPr>
              <a:t>n</a:t>
            </a:r>
            <a:r>
              <a:rPr sz="1200" spc="-75" dirty="0">
                <a:latin typeface="Consolas" panose="020B0609020204030204"/>
                <a:cs typeface="Consolas" panose="020B0609020204030204"/>
              </a:rPr>
              <a:t>din</a:t>
            </a:r>
            <a:r>
              <a:rPr sz="1200" dirty="0">
                <a:latin typeface="Consolas" panose="020B0609020204030204"/>
                <a:cs typeface="Consolas" panose="020B0609020204030204"/>
              </a:rPr>
              <a:t>g</a:t>
            </a:r>
            <a:r>
              <a:rPr sz="1200" spc="-229" dirty="0">
                <a:latin typeface="Consolas" panose="020B0609020204030204"/>
                <a:cs typeface="Consolas" panose="020B0609020204030204"/>
              </a:rPr>
              <a:t> </a:t>
            </a:r>
            <a:r>
              <a:rPr sz="1200" spc="-60" dirty="0">
                <a:latin typeface="Consolas" panose="020B0609020204030204"/>
                <a:cs typeface="Consolas" panose="020B0609020204030204"/>
              </a:rPr>
              <a:t>int</a:t>
            </a:r>
            <a:r>
              <a:rPr sz="1200" spc="-75" dirty="0">
                <a:latin typeface="Consolas" panose="020B0609020204030204"/>
                <a:cs typeface="Consolas" panose="020B0609020204030204"/>
              </a:rPr>
              <a:t>e</a:t>
            </a:r>
            <a:r>
              <a:rPr sz="1200" spc="-60" dirty="0">
                <a:latin typeface="Consolas" panose="020B0609020204030204"/>
                <a:cs typeface="Consolas" panose="020B0609020204030204"/>
              </a:rPr>
              <a:t>r</a:t>
            </a:r>
            <a:r>
              <a:rPr sz="1200" spc="-75" dirty="0">
                <a:latin typeface="Consolas" panose="020B0609020204030204"/>
                <a:cs typeface="Consolas" panose="020B0609020204030204"/>
              </a:rPr>
              <a:t>f</a:t>
            </a:r>
            <a:r>
              <a:rPr sz="1200" spc="-60" dirty="0">
                <a:latin typeface="Consolas" panose="020B0609020204030204"/>
                <a:cs typeface="Consolas" panose="020B0609020204030204"/>
              </a:rPr>
              <a:t>ac</a:t>
            </a:r>
            <a:r>
              <a:rPr sz="1200" dirty="0">
                <a:latin typeface="Consolas" panose="020B0609020204030204"/>
                <a:cs typeface="Consolas" panose="020B0609020204030204"/>
              </a:rPr>
              <a:t>e</a:t>
            </a:r>
            <a:r>
              <a:rPr sz="1200" spc="-204" dirty="0">
                <a:latin typeface="Consolas" panose="020B0609020204030204"/>
                <a:cs typeface="Consolas" panose="020B0609020204030204"/>
              </a:rPr>
              <a:t> </a:t>
            </a:r>
            <a:r>
              <a:rPr sz="1200" spc="-75" dirty="0">
                <a:latin typeface="Consolas" panose="020B0609020204030204"/>
                <a:cs typeface="Consolas" panose="020B0609020204030204"/>
              </a:rPr>
              <a:t>c</a:t>
            </a:r>
            <a:r>
              <a:rPr sz="1200" spc="-60" dirty="0">
                <a:latin typeface="Consolas" panose="020B0609020204030204"/>
                <a:cs typeface="Consolas" panose="020B0609020204030204"/>
              </a:rPr>
              <a:t>o</a:t>
            </a:r>
            <a:r>
              <a:rPr sz="1200" spc="-75" dirty="0">
                <a:latin typeface="Consolas" panose="020B0609020204030204"/>
                <a:cs typeface="Consolas" panose="020B0609020204030204"/>
              </a:rPr>
              <a:t>m</a:t>
            </a:r>
            <a:r>
              <a:rPr sz="1200" spc="-60" dirty="0">
                <a:latin typeface="Consolas" panose="020B0609020204030204"/>
                <a:cs typeface="Consolas" panose="020B0609020204030204"/>
              </a:rPr>
              <a:t>p</a:t>
            </a:r>
            <a:r>
              <a:rPr sz="1200" spc="-75" dirty="0">
                <a:latin typeface="Consolas" panose="020B0609020204030204"/>
                <a:cs typeface="Consolas" panose="020B0609020204030204"/>
              </a:rPr>
              <a:t>o</a:t>
            </a:r>
            <a:r>
              <a:rPr sz="1200" spc="-60" dirty="0">
                <a:latin typeface="Consolas" panose="020B0609020204030204"/>
                <a:cs typeface="Consolas" panose="020B0609020204030204"/>
              </a:rPr>
              <a:t>ne</a:t>
            </a:r>
            <a:r>
              <a:rPr sz="1200" spc="-75" dirty="0">
                <a:latin typeface="Consolas" panose="020B0609020204030204"/>
                <a:cs typeface="Consolas" panose="020B0609020204030204"/>
              </a:rPr>
              <a:t>n</a:t>
            </a:r>
            <a:r>
              <a:rPr sz="1200" spc="-60" dirty="0">
                <a:latin typeface="Consolas" panose="020B0609020204030204"/>
                <a:cs typeface="Consolas" panose="020B0609020204030204"/>
              </a:rPr>
              <a:t>t</a:t>
            </a:r>
            <a:r>
              <a:rPr sz="1200" dirty="0">
                <a:latin typeface="Consolas" panose="020B0609020204030204"/>
                <a:cs typeface="Consolas" panose="020B0609020204030204"/>
              </a:rPr>
              <a:t>s</a:t>
            </a:r>
            <a:r>
              <a:rPr sz="1200" spc="-229" dirty="0">
                <a:latin typeface="Consolas" panose="020B0609020204030204"/>
                <a:cs typeface="Consolas" panose="020B0609020204030204"/>
              </a:rPr>
              <a:t> </a:t>
            </a:r>
            <a:r>
              <a:rPr sz="1200" spc="-60" dirty="0">
                <a:latin typeface="Consolas" panose="020B0609020204030204"/>
                <a:cs typeface="Consolas" panose="020B0609020204030204"/>
              </a:rPr>
              <a:t>i</a:t>
            </a:r>
            <a:r>
              <a:rPr sz="1200" dirty="0">
                <a:latin typeface="Consolas" panose="020B0609020204030204"/>
                <a:cs typeface="Consolas" panose="020B0609020204030204"/>
              </a:rPr>
              <a:t>n</a:t>
            </a:r>
            <a:r>
              <a:rPr sz="1200" spc="-220" dirty="0">
                <a:latin typeface="Consolas" panose="020B0609020204030204"/>
                <a:cs typeface="Consolas" panose="020B0609020204030204"/>
              </a:rPr>
              <a:t> </a:t>
            </a:r>
            <a:r>
              <a:rPr sz="1200" spc="-75" dirty="0">
                <a:latin typeface="Consolas" panose="020B0609020204030204"/>
                <a:cs typeface="Consolas" panose="020B0609020204030204"/>
              </a:rPr>
              <a:t>g</a:t>
            </a:r>
            <a:r>
              <a:rPr sz="1200" spc="-60" dirty="0">
                <a:latin typeface="Consolas" panose="020B0609020204030204"/>
                <a:cs typeface="Consolas" panose="020B0609020204030204"/>
              </a:rPr>
              <a:t>a</a:t>
            </a:r>
            <a:r>
              <a:rPr sz="1200" spc="-75" dirty="0">
                <a:latin typeface="Consolas" panose="020B0609020204030204"/>
                <a:cs typeface="Consolas" panose="020B0609020204030204"/>
              </a:rPr>
              <a:t>m</a:t>
            </a:r>
            <a:r>
              <a:rPr sz="1200" dirty="0">
                <a:latin typeface="Consolas" panose="020B0609020204030204"/>
                <a:cs typeface="Consolas" panose="020B0609020204030204"/>
              </a:rPr>
              <a:t>e</a:t>
            </a:r>
            <a:r>
              <a:rPr sz="1200" spc="-220" dirty="0">
                <a:latin typeface="Consolas" panose="020B0609020204030204"/>
                <a:cs typeface="Consolas" panose="020B0609020204030204"/>
              </a:rPr>
              <a:t> </a:t>
            </a:r>
            <a:r>
              <a:rPr sz="1200" spc="-60" dirty="0">
                <a:latin typeface="Consolas" panose="020B0609020204030204"/>
                <a:cs typeface="Consolas" panose="020B0609020204030204"/>
              </a:rPr>
              <a:t>U</a:t>
            </a:r>
            <a:r>
              <a:rPr sz="1200" dirty="0">
                <a:latin typeface="Consolas" panose="020B0609020204030204"/>
                <a:cs typeface="Consolas" panose="020B0609020204030204"/>
              </a:rPr>
              <a:t>I</a:t>
            </a:r>
            <a:r>
              <a:rPr sz="1200" spc="-204" dirty="0">
                <a:latin typeface="Consolas" panose="020B0609020204030204"/>
                <a:cs typeface="Consolas" panose="020B0609020204030204"/>
              </a:rPr>
              <a:t> </a:t>
            </a:r>
            <a:r>
              <a:rPr sz="1200" spc="-75" dirty="0">
                <a:latin typeface="Consolas" panose="020B0609020204030204"/>
                <a:cs typeface="Consolas" panose="020B0609020204030204"/>
              </a:rPr>
              <a:t>d</a:t>
            </a:r>
            <a:r>
              <a:rPr sz="1200" spc="-60" dirty="0">
                <a:latin typeface="Consolas" panose="020B0609020204030204"/>
                <a:cs typeface="Consolas" panose="020B0609020204030204"/>
              </a:rPr>
              <a:t>e</a:t>
            </a:r>
            <a:r>
              <a:rPr sz="1200" spc="-75" dirty="0">
                <a:latin typeface="Consolas" panose="020B0609020204030204"/>
                <a:cs typeface="Consolas" panose="020B0609020204030204"/>
              </a:rPr>
              <a:t>s</a:t>
            </a:r>
            <a:r>
              <a:rPr sz="1200" spc="-60" dirty="0">
                <a:latin typeface="Consolas" panose="020B0609020204030204"/>
                <a:cs typeface="Consolas" panose="020B0609020204030204"/>
              </a:rPr>
              <a:t>ig</a:t>
            </a:r>
            <a:r>
              <a:rPr sz="1200" dirty="0">
                <a:latin typeface="Consolas" panose="020B0609020204030204"/>
                <a:cs typeface="Consolas" panose="020B0609020204030204"/>
              </a:rPr>
              <a:t>n</a:t>
            </a:r>
            <a:endParaRPr sz="1200">
              <a:latin typeface="Consolas" panose="020B0609020204030204"/>
              <a:cs typeface="Consolas" panose="020B0609020204030204"/>
            </a:endParaRPr>
          </a:p>
          <a:p>
            <a:pPr>
              <a:lnSpc>
                <a:spcPct val="100000"/>
              </a:lnSpc>
              <a:spcBef>
                <a:spcPts val="50"/>
              </a:spcBef>
            </a:pPr>
            <a:endParaRPr sz="1300">
              <a:latin typeface="Consolas" panose="020B0609020204030204"/>
              <a:cs typeface="Consolas" panose="020B0609020204030204"/>
            </a:endParaRPr>
          </a:p>
          <a:p>
            <a:pPr marL="12700" marR="8890" algn="just">
              <a:lnSpc>
                <a:spcPts val="1380"/>
              </a:lnSpc>
            </a:pPr>
            <a:r>
              <a:rPr sz="1200" dirty="0">
                <a:latin typeface="Microsoft Sans Serif" panose="020B0604020202020204"/>
                <a:cs typeface="Microsoft Sans Serif" panose="020B0604020202020204"/>
              </a:rPr>
              <a:t>When </a:t>
            </a:r>
            <a:r>
              <a:rPr sz="1200" spc="-5" dirty="0">
                <a:latin typeface="Microsoft Sans Serif" panose="020B0604020202020204"/>
                <a:cs typeface="Microsoft Sans Serif" panose="020B0604020202020204"/>
              </a:rPr>
              <a:t>it comes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game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design, there are </a:t>
            </a:r>
            <a:r>
              <a:rPr sz="1200" dirty="0">
                <a:latin typeface="Microsoft Sans Serif" panose="020B0604020202020204"/>
                <a:cs typeface="Microsoft Sans Serif" panose="020B0604020202020204"/>
              </a:rPr>
              <a:t>four </a:t>
            </a:r>
            <a:r>
              <a:rPr sz="1200" spc="-5" dirty="0">
                <a:latin typeface="Microsoft Sans Serif" panose="020B0604020202020204"/>
                <a:cs typeface="Microsoft Sans Serif" panose="020B0604020202020204"/>
              </a:rPr>
              <a:t>types of visual representation: </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diegetic, non-diegetic, spatial and meta.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become a great game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designer, </a:t>
            </a:r>
            <a:r>
              <a:rPr sz="1200" spc="-10" dirty="0">
                <a:latin typeface="Microsoft Sans Serif" panose="020B0604020202020204"/>
                <a:cs typeface="Microsoft Sans Serif" panose="020B0604020202020204"/>
              </a:rPr>
              <a:t>you </a:t>
            </a:r>
            <a:r>
              <a:rPr sz="1200" spc="-5" dirty="0">
                <a:latin typeface="Microsoft Sans Serif" panose="020B0604020202020204"/>
                <a:cs typeface="Microsoft Sans Serif" panose="020B0604020202020204"/>
              </a:rPr>
              <a:t> first </a:t>
            </a:r>
            <a:r>
              <a:rPr sz="1200" spc="-10" dirty="0">
                <a:latin typeface="Microsoft Sans Serif" panose="020B0604020202020204"/>
                <a:cs typeface="Microsoft Sans Serif" panose="020B0604020202020204"/>
              </a:rPr>
              <a:t>have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understand what </a:t>
            </a:r>
            <a:r>
              <a:rPr sz="1200" dirty="0">
                <a:latin typeface="Microsoft Sans Serif" panose="020B0604020202020204"/>
                <a:cs typeface="Microsoft Sans Serif" panose="020B0604020202020204"/>
              </a:rPr>
              <a:t>these </a:t>
            </a:r>
            <a:r>
              <a:rPr sz="1200" spc="-5" dirty="0">
                <a:latin typeface="Microsoft Sans Serif" panose="020B0604020202020204"/>
                <a:cs typeface="Microsoft Sans Serif" panose="020B0604020202020204"/>
              </a:rPr>
              <a:t>mean and how </a:t>
            </a:r>
            <a:r>
              <a:rPr sz="1200" spc="-10" dirty="0">
                <a:latin typeface="Microsoft Sans Serif" panose="020B0604020202020204"/>
                <a:cs typeface="Microsoft Sans Serif" panose="020B0604020202020204"/>
              </a:rPr>
              <a:t>you </a:t>
            </a:r>
            <a:r>
              <a:rPr sz="1200" spc="-5" dirty="0">
                <a:latin typeface="Microsoft Sans Serif" panose="020B0604020202020204"/>
                <a:cs typeface="Microsoft Sans Serif" panose="020B0604020202020204"/>
              </a:rPr>
              <a:t>can use them effectively. </a:t>
            </a:r>
            <a:r>
              <a:rPr sz="1200" dirty="0">
                <a:latin typeface="Microsoft Sans Serif" panose="020B0604020202020204"/>
                <a:cs typeface="Microsoft Sans Serif" panose="020B0604020202020204"/>
              </a:rPr>
              <a:t>Let’s </a:t>
            </a:r>
            <a:r>
              <a:rPr sz="1200" spc="-30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break</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them</a:t>
            </a:r>
            <a:r>
              <a:rPr sz="1200" spc="2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down.</a:t>
            </a:r>
            <a:endParaRPr sz="1200">
              <a:latin typeface="Microsoft Sans Serif" panose="020B0604020202020204"/>
              <a:cs typeface="Microsoft Sans Serif" panose="020B0604020202020204"/>
            </a:endParaRPr>
          </a:p>
          <a:p>
            <a:pPr>
              <a:lnSpc>
                <a:spcPct val="100000"/>
              </a:lnSpc>
              <a:spcBef>
                <a:spcPts val="40"/>
              </a:spcBef>
            </a:pPr>
            <a:endParaRPr sz="1200">
              <a:latin typeface="Microsoft Sans Serif" panose="020B0604020202020204"/>
              <a:cs typeface="Microsoft Sans Serif" panose="020B0604020202020204"/>
            </a:endParaRPr>
          </a:p>
          <a:p>
            <a:pPr marL="12700" marR="12065" algn="just">
              <a:lnSpc>
                <a:spcPts val="1370"/>
              </a:lnSpc>
            </a:pPr>
            <a:r>
              <a:rPr sz="1200" b="1" spc="-5" dirty="0">
                <a:latin typeface="Times New Roman" panose="02020603050405020304"/>
                <a:cs typeface="Times New Roman" panose="02020603050405020304"/>
              </a:rPr>
              <a:t>Diegetic: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elements </a:t>
            </a:r>
            <a:r>
              <a:rPr sz="1200" dirty="0">
                <a:latin typeface="Microsoft Sans Serif" panose="020B0604020202020204"/>
                <a:cs typeface="Microsoft Sans Serif" panose="020B0604020202020204"/>
              </a:rPr>
              <a:t>that </a:t>
            </a:r>
            <a:r>
              <a:rPr sz="1200" spc="-5" dirty="0">
                <a:latin typeface="Microsoft Sans Serif" panose="020B0604020202020204"/>
                <a:cs typeface="Microsoft Sans Serif" panose="020B0604020202020204"/>
              </a:rPr>
              <a:t>can </a:t>
            </a:r>
            <a:r>
              <a:rPr sz="1200" spc="-10" dirty="0">
                <a:latin typeface="Microsoft Sans Serif" panose="020B0604020202020204"/>
                <a:cs typeface="Microsoft Sans Serif" panose="020B0604020202020204"/>
              </a:rPr>
              <a:t>be </a:t>
            </a:r>
            <a:r>
              <a:rPr sz="1200" spc="-5" dirty="0">
                <a:latin typeface="Microsoft Sans Serif" panose="020B0604020202020204"/>
                <a:cs typeface="Microsoft Sans Serif" panose="020B0604020202020204"/>
              </a:rPr>
              <a:t>seen or heard by </a:t>
            </a:r>
            <a:r>
              <a:rPr sz="120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character and </a:t>
            </a:r>
            <a:r>
              <a:rPr sz="1200" dirty="0">
                <a:latin typeface="Microsoft Sans Serif" panose="020B0604020202020204"/>
                <a:cs typeface="Microsoft Sans Serif" panose="020B0604020202020204"/>
              </a:rPr>
              <a:t>fit </a:t>
            </a:r>
            <a:r>
              <a:rPr sz="1200" spc="-5" dirty="0">
                <a:latin typeface="Microsoft Sans Serif" panose="020B0604020202020204"/>
                <a:cs typeface="Microsoft Sans Serif" panose="020B0604020202020204"/>
              </a:rPr>
              <a:t>within </a:t>
            </a:r>
            <a:r>
              <a:rPr sz="1200" spc="-1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 story’s</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context.</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Examples:</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phone</a:t>
            </a:r>
            <a:r>
              <a:rPr sz="1200"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with</a:t>
            </a:r>
            <a:r>
              <a:rPr sz="1200" spc="-5" dirty="0">
                <a:latin typeface="Microsoft Sans Serif" panose="020B0604020202020204"/>
                <a:cs typeface="Microsoft Sans Serif" panose="020B0604020202020204"/>
              </a:rPr>
              <a:t> a</a:t>
            </a:r>
            <a:r>
              <a:rPr sz="1200"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visible</a:t>
            </a:r>
            <a:r>
              <a:rPr sz="1200" spc="-5" dirty="0">
                <a:latin typeface="Microsoft Sans Serif" panose="020B0604020202020204"/>
                <a:cs typeface="Microsoft Sans Serif" panose="020B0604020202020204"/>
              </a:rPr>
              <a:t> screen,</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holograms,</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and</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other </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futuristic</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gadgets.</a:t>
            </a:r>
            <a:endParaRPr sz="1200">
              <a:latin typeface="Microsoft Sans Serif" panose="020B0604020202020204"/>
              <a:cs typeface="Microsoft Sans Serif" panose="020B0604020202020204"/>
            </a:endParaRPr>
          </a:p>
          <a:p>
            <a:pPr>
              <a:lnSpc>
                <a:spcPct val="100000"/>
              </a:lnSpc>
              <a:spcBef>
                <a:spcPts val="20"/>
              </a:spcBef>
            </a:pPr>
            <a:endParaRPr sz="1250">
              <a:latin typeface="Microsoft Sans Serif" panose="020B0604020202020204"/>
              <a:cs typeface="Microsoft Sans Serif" panose="020B0604020202020204"/>
            </a:endParaRPr>
          </a:p>
          <a:p>
            <a:pPr marL="12700" marR="13335" algn="just">
              <a:lnSpc>
                <a:spcPts val="1370"/>
              </a:lnSpc>
            </a:pPr>
            <a:r>
              <a:rPr sz="1200" b="1" spc="-5" dirty="0">
                <a:latin typeface="Times New Roman" panose="02020603050405020304"/>
                <a:cs typeface="Times New Roman" panose="02020603050405020304"/>
              </a:rPr>
              <a:t>Non-diegetic: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elements that exist outside of the game or </a:t>
            </a:r>
            <a:r>
              <a:rPr sz="1200" dirty="0">
                <a:latin typeface="Microsoft Sans Serif" panose="020B0604020202020204"/>
                <a:cs typeface="Microsoft Sans Serif" panose="020B0604020202020204"/>
              </a:rPr>
              <a:t>story </a:t>
            </a:r>
            <a:r>
              <a:rPr sz="1200" spc="-5" dirty="0">
                <a:latin typeface="Microsoft Sans Serif" panose="020B0604020202020204"/>
                <a:cs typeface="Microsoft Sans Serif" panose="020B0604020202020204"/>
              </a:rPr>
              <a:t>and that only </a:t>
            </a:r>
            <a:r>
              <a:rPr sz="120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player</a:t>
            </a:r>
            <a:r>
              <a:rPr sz="1200" spc="15" dirty="0">
                <a:latin typeface="Microsoft Sans Serif" panose="020B0604020202020204"/>
                <a:cs typeface="Microsoft Sans Serif" panose="020B0604020202020204"/>
              </a:rPr>
              <a:t> </a:t>
            </a:r>
            <a:r>
              <a:rPr sz="1200" dirty="0">
                <a:latin typeface="Microsoft Sans Serif" panose="020B0604020202020204"/>
                <a:cs typeface="Microsoft Sans Serif" panose="020B0604020202020204"/>
              </a:rPr>
              <a:t>sees.</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Examples:</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menu</a:t>
            </a:r>
            <a:r>
              <a:rPr sz="1200" spc="2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screens,</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quest</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windows,</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and</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health</a:t>
            </a:r>
            <a:r>
              <a:rPr sz="1200" spc="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bars.</a:t>
            </a:r>
            <a:endParaRPr sz="1200">
              <a:latin typeface="Microsoft Sans Serif" panose="020B0604020202020204"/>
              <a:cs typeface="Microsoft Sans Serif" panose="020B0604020202020204"/>
            </a:endParaRPr>
          </a:p>
          <a:p>
            <a:pPr>
              <a:lnSpc>
                <a:spcPct val="100000"/>
              </a:lnSpc>
              <a:spcBef>
                <a:spcPts val="5"/>
              </a:spcBef>
            </a:pPr>
            <a:endParaRPr sz="1250">
              <a:latin typeface="Microsoft Sans Serif" panose="020B0604020202020204"/>
              <a:cs typeface="Microsoft Sans Serif" panose="020B0604020202020204"/>
            </a:endParaRPr>
          </a:p>
          <a:p>
            <a:pPr marL="12700" marR="5715" algn="just">
              <a:lnSpc>
                <a:spcPts val="1380"/>
              </a:lnSpc>
            </a:pPr>
            <a:r>
              <a:rPr sz="1200" b="1" spc="-5" dirty="0">
                <a:latin typeface="Times New Roman" panose="02020603050405020304"/>
                <a:cs typeface="Times New Roman" panose="02020603050405020304"/>
              </a:rPr>
              <a:t>Spatial: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elements that </a:t>
            </a:r>
            <a:r>
              <a:rPr sz="1200" dirty="0">
                <a:latin typeface="Microsoft Sans Serif" panose="020B0604020202020204"/>
                <a:cs typeface="Microsoft Sans Serif" panose="020B0604020202020204"/>
              </a:rPr>
              <a:t>are </a:t>
            </a:r>
            <a:r>
              <a:rPr sz="1200" spc="-5" dirty="0">
                <a:latin typeface="Microsoft Sans Serif" panose="020B0604020202020204"/>
                <a:cs typeface="Microsoft Sans Serif" panose="020B0604020202020204"/>
              </a:rPr>
              <a:t>represented </a:t>
            </a:r>
            <a:r>
              <a:rPr sz="1200" spc="-10" dirty="0">
                <a:latin typeface="Microsoft Sans Serif" panose="020B0604020202020204"/>
                <a:cs typeface="Microsoft Sans Serif" panose="020B0604020202020204"/>
              </a:rPr>
              <a:t>within </a:t>
            </a:r>
            <a:r>
              <a:rPr sz="120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game space but aren’t </a:t>
            </a:r>
            <a:r>
              <a:rPr sz="1200" spc="-10" dirty="0">
                <a:latin typeface="Microsoft Sans Serif" panose="020B0604020202020204"/>
                <a:cs typeface="Microsoft Sans Serif" panose="020B0604020202020204"/>
              </a:rPr>
              <a:t>visible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the</a:t>
            </a:r>
            <a:r>
              <a:rPr sz="1200" spc="-4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characters.</a:t>
            </a:r>
            <a:r>
              <a:rPr sz="1200" spc="-4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Examples:</a:t>
            </a:r>
            <a:r>
              <a:rPr sz="1200" spc="-2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character</a:t>
            </a:r>
            <a:r>
              <a:rPr sz="1200" spc="-4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outlines</a:t>
            </a:r>
            <a:r>
              <a:rPr sz="1200" spc="-3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indicating</a:t>
            </a:r>
            <a:r>
              <a:rPr sz="1200" spc="-5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who</a:t>
            </a:r>
            <a:r>
              <a:rPr sz="1200" spc="-30" dirty="0">
                <a:latin typeface="Microsoft Sans Serif" panose="020B0604020202020204"/>
                <a:cs typeface="Microsoft Sans Serif" panose="020B0604020202020204"/>
              </a:rPr>
              <a:t> </a:t>
            </a:r>
            <a:r>
              <a:rPr sz="1200" dirty="0">
                <a:latin typeface="Microsoft Sans Serif" panose="020B0604020202020204"/>
                <a:cs typeface="Microsoft Sans Serif" panose="020B0604020202020204"/>
              </a:rPr>
              <a:t>the</a:t>
            </a:r>
            <a:r>
              <a:rPr sz="1200" spc="-4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enemies</a:t>
            </a:r>
            <a:r>
              <a:rPr sz="1200" spc="-3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are,</a:t>
            </a:r>
            <a:r>
              <a:rPr sz="1200" spc="-4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a:t>
            </a:r>
            <a:r>
              <a:rPr sz="1200" spc="-4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arrow </a:t>
            </a:r>
            <a:r>
              <a:rPr sz="1200" spc="-30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showing</a:t>
            </a:r>
            <a:r>
              <a:rPr sz="1200" spc="2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where</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a:t>
            </a:r>
            <a:r>
              <a:rPr sz="1200" spc="2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thrown</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object</a:t>
            </a:r>
            <a:r>
              <a:rPr sz="1200" spc="35" dirty="0">
                <a:latin typeface="Microsoft Sans Serif" panose="020B0604020202020204"/>
                <a:cs typeface="Microsoft Sans Serif" panose="020B0604020202020204"/>
              </a:rPr>
              <a:t> </a:t>
            </a:r>
            <a:r>
              <a:rPr sz="1200" spc="-15" dirty="0">
                <a:latin typeface="Microsoft Sans Serif" panose="020B0604020202020204"/>
                <a:cs typeface="Microsoft Sans Serif" panose="020B0604020202020204"/>
              </a:rPr>
              <a:t>will</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land,</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and</a:t>
            </a:r>
            <a:r>
              <a:rPr sz="1200" spc="1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text</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labels.</a:t>
            </a:r>
            <a:endParaRPr sz="1200">
              <a:latin typeface="Microsoft Sans Serif" panose="020B0604020202020204"/>
              <a:cs typeface="Microsoft Sans Serif" panose="020B0604020202020204"/>
            </a:endParaRPr>
          </a:p>
          <a:p>
            <a:pPr>
              <a:lnSpc>
                <a:spcPct val="100000"/>
              </a:lnSpc>
              <a:spcBef>
                <a:spcPts val="45"/>
              </a:spcBef>
            </a:pPr>
            <a:endParaRPr sz="1200">
              <a:latin typeface="Microsoft Sans Serif" panose="020B0604020202020204"/>
              <a:cs typeface="Microsoft Sans Serif" panose="020B0604020202020204"/>
            </a:endParaRPr>
          </a:p>
          <a:p>
            <a:pPr marL="12700" marR="5080" algn="just">
              <a:lnSpc>
                <a:spcPts val="1380"/>
              </a:lnSpc>
            </a:pPr>
            <a:r>
              <a:rPr sz="1200" b="1" spc="-5" dirty="0">
                <a:latin typeface="Times New Roman" panose="02020603050405020304"/>
                <a:cs typeface="Times New Roman" panose="02020603050405020304"/>
              </a:rPr>
              <a:t>Meta: </a:t>
            </a:r>
            <a:r>
              <a:rPr sz="1200" spc="-5" dirty="0">
                <a:latin typeface="Microsoft Sans Serif" panose="020B0604020202020204"/>
                <a:cs typeface="Microsoft Sans Serif" panose="020B0604020202020204"/>
              </a:rPr>
              <a:t>UI elements that </a:t>
            </a:r>
            <a:r>
              <a:rPr sz="1200" dirty="0">
                <a:latin typeface="Microsoft Sans Serif" panose="020B0604020202020204"/>
                <a:cs typeface="Microsoft Sans Serif" panose="020B0604020202020204"/>
              </a:rPr>
              <a:t>are </a:t>
            </a:r>
            <a:r>
              <a:rPr sz="1200" spc="-5" dirty="0">
                <a:latin typeface="Microsoft Sans Serif" panose="020B0604020202020204"/>
                <a:cs typeface="Microsoft Sans Serif" panose="020B0604020202020204"/>
              </a:rPr>
              <a:t>contextual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the game but aren’t represented </a:t>
            </a:r>
            <a:r>
              <a:rPr sz="1200" spc="-10" dirty="0">
                <a:latin typeface="Microsoft Sans Serif" panose="020B0604020202020204"/>
                <a:cs typeface="Microsoft Sans Serif" panose="020B0604020202020204"/>
              </a:rPr>
              <a:t>within </a:t>
            </a:r>
            <a:r>
              <a:rPr sz="1200" spc="-5" dirty="0">
                <a:latin typeface="Microsoft Sans Serif" panose="020B0604020202020204"/>
                <a:cs typeface="Microsoft Sans Serif" panose="020B0604020202020204"/>
              </a:rPr>
              <a:t>the </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game space. Examples: scrolling text or colored </a:t>
            </a:r>
            <a:r>
              <a:rPr sz="1200" spc="-10" dirty="0">
                <a:latin typeface="Microsoft Sans Serif" panose="020B0604020202020204"/>
                <a:cs typeface="Microsoft Sans Serif" panose="020B0604020202020204"/>
              </a:rPr>
              <a:t>overlays </a:t>
            </a:r>
            <a:r>
              <a:rPr sz="1200" dirty="0">
                <a:latin typeface="Microsoft Sans Serif" panose="020B0604020202020204"/>
                <a:cs typeface="Microsoft Sans Serif" panose="020B0604020202020204"/>
              </a:rPr>
              <a:t>that </a:t>
            </a:r>
            <a:r>
              <a:rPr sz="1200" spc="-5" dirty="0">
                <a:latin typeface="Microsoft Sans Serif" panose="020B0604020202020204"/>
                <a:cs typeface="Microsoft Sans Serif" panose="020B0604020202020204"/>
              </a:rPr>
              <a:t>indicate a change </a:t>
            </a:r>
            <a:r>
              <a:rPr sz="1200" spc="-10" dirty="0">
                <a:latin typeface="Microsoft Sans Serif" panose="020B0604020202020204"/>
                <a:cs typeface="Microsoft Sans Serif" panose="020B0604020202020204"/>
              </a:rPr>
              <a:t>in </a:t>
            </a:r>
            <a:r>
              <a:rPr sz="1200" dirty="0">
                <a:latin typeface="Microsoft Sans Serif" panose="020B0604020202020204"/>
                <a:cs typeface="Microsoft Sans Serif" panose="020B0604020202020204"/>
              </a:rPr>
              <a:t>the </a:t>
            </a:r>
            <a:r>
              <a:rPr sz="1200" spc="-30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player’s</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health</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status.</a:t>
            </a:r>
            <a:endParaRPr sz="1200">
              <a:latin typeface="Microsoft Sans Serif" panose="020B0604020202020204"/>
              <a:cs typeface="Microsoft Sans Serif" panose="020B0604020202020204"/>
            </a:endParaRPr>
          </a:p>
        </p:txBody>
      </p:sp>
      <p:pic>
        <p:nvPicPr>
          <p:cNvPr id="3" name="object 3"/>
          <p:cNvPicPr/>
          <p:nvPr/>
        </p:nvPicPr>
        <p:blipFill>
          <a:blip r:embed="rId1" cstate="print"/>
          <a:stretch>
            <a:fillRect/>
          </a:stretch>
        </p:blipFill>
        <p:spPr>
          <a:xfrm>
            <a:off x="914400" y="5110492"/>
            <a:ext cx="6646164" cy="44180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7897</Words>
  <Application>WPS Presentation</Application>
  <PresentationFormat>On-screen Show (4:3)</PresentationFormat>
  <Paragraphs>226</Paragraphs>
  <Slides>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9</vt:i4>
      </vt:variant>
    </vt:vector>
  </HeadingPairs>
  <TitlesOfParts>
    <vt:vector size="27" baseType="lpstr">
      <vt:lpstr>Arial</vt:lpstr>
      <vt:lpstr>SimSun</vt:lpstr>
      <vt:lpstr>Wingdings</vt:lpstr>
      <vt:lpstr>Times New Roman</vt:lpstr>
      <vt:lpstr>Microsoft Sans Serif</vt:lpstr>
      <vt:lpstr>Symbol</vt:lpstr>
      <vt:lpstr>Algerian</vt:lpstr>
      <vt:lpstr>Segoe UI</vt:lpstr>
      <vt:lpstr>Consolas</vt:lpstr>
      <vt:lpstr>Microsoft YaHei</vt:lpstr>
      <vt:lpstr>Arial Unicode MS</vt:lpstr>
      <vt:lpstr>Calibri</vt:lpstr>
      <vt:lpstr>Maiandra GD</vt:lpstr>
      <vt:lpstr>Microsoft New Tai Lue</vt:lpstr>
      <vt:lpstr>Lucida Calligraphy</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Shrey sharma</cp:lastModifiedBy>
  <cp:revision>12</cp:revision>
  <dcterms:created xsi:type="dcterms:W3CDTF">2024-03-06T16:43:00Z</dcterms:created>
  <dcterms:modified xsi:type="dcterms:W3CDTF">2024-04-24T16:57:11Z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2024-03-07T14:30:00Z</vt:filetime>
  </property>
  <property fmtid="{D5CDD505-2E9C-101B-9397-08002B2CF9AE}" pid="3" name="ICV">
    <vt:lpwstr>6F35220AA610468EB587BB34005BB173_13</vt:lpwstr>
  </property>
  <property fmtid="{D5CDD505-2E9C-101B-9397-08002B2CF9AE}" pid="4" name="KSOProductBuildVer">
    <vt:lpwstr>1033-12.2.0.16731</vt:lpwstr>
  </property>
</Properties>
</file>