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4" r:id="rId8"/>
    <p:sldId id="259" r:id="rId9"/>
    <p:sldId id="265" r:id="rId10"/>
    <p:sldId id="260" r:id="rId11"/>
    <p:sldId id="261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400" b="1" kern="0" spc="-157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8085 Matrix Multiplication</a:t>
            </a:r>
            <a:endParaRPr lang="en-US" sz="5400" b="1" kern="0" spc="-157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Welcome! In this presentation, we'll take an in-depth look at how the 8085 microprocessor can be used to perform matrix multiplication. Come along for an engaging and enlightening journey!</a:t>
            </a:r>
            <a:endParaRPr lang="en-US" sz="200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299686" y="5578197"/>
            <a:ext cx="2541389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endParaRPr lang="en-US" sz="2185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36219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kern="0" spc="-131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Introduction</a:t>
            </a:r>
            <a:endParaRPr lang="en-US" sz="4800" b="1" kern="0" spc="-131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27493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3510915"/>
            <a:ext cx="377344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b="1" kern="0" spc="-66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What is Matrix Multiplication?</a:t>
            </a:r>
            <a:endParaRPr lang="en-US" sz="2400" b="1" kern="0" spc="-66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469415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Matrix multiplication is a mathematical operation that combines two matrices to produce a third matrix. It is a fundamental operation in linear algebra and has applications in various fields of science and engineering.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327493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62267" y="351091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b="1" kern="0" spc="-66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Why use 8085?</a:t>
            </a:r>
            <a:endParaRPr lang="en-US" sz="2400" b="1" kern="0" spc="-66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2267" y="4080272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The 8085 is a popular microprocessor with a wide range of applications. It is an excellent choice for this task due to its simplicity and versatility.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1073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76780" y="773430"/>
            <a:ext cx="10276840" cy="5543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600" b="1" kern="0" spc="-105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Explanation of 8085 Matrix Multiplication</a:t>
            </a:r>
            <a:endParaRPr lang="en-US" sz="3600" b="1" kern="0" spc="-105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7460" y="1676638"/>
            <a:ext cx="35481" cy="5785842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14868" y="1997154"/>
            <a:ext cx="621149" cy="35481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115532" y="1815346"/>
            <a:ext cx="399336" cy="39933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107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54359" y="1848564"/>
            <a:ext cx="121563" cy="3327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95" dirty="0"/>
          </a:p>
        </p:txBody>
      </p:sp>
      <p:sp>
        <p:nvSpPr>
          <p:cNvPr id="9" name="Text 7"/>
          <p:cNvSpPr/>
          <p:nvPr/>
        </p:nvSpPr>
        <p:spPr>
          <a:xfrm>
            <a:off x="8291393" y="1854041"/>
            <a:ext cx="1774865" cy="2771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2000" b="1" kern="0" spc="-52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1:</a:t>
            </a:r>
            <a:endParaRPr lang="en-US" sz="2000" b="1" kern="0" spc="-52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291393" y="2308622"/>
            <a:ext cx="3239333" cy="113585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600" kern="0" spc="-28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Load the first matrix into memory location 8000-8F0H and the second matrix into memory location 9000-98FH.</a:t>
            </a:r>
            <a:endParaRPr lang="en-US" sz="1600" kern="0" spc="-28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6494383" y="2884527"/>
            <a:ext cx="621149" cy="35481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115532" y="2702719"/>
            <a:ext cx="399336" cy="39933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107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5309" y="2735937"/>
            <a:ext cx="159663" cy="3327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95" dirty="0"/>
          </a:p>
        </p:txBody>
      </p:sp>
      <p:sp>
        <p:nvSpPr>
          <p:cNvPr id="14" name="Text 12"/>
          <p:cNvSpPr/>
          <p:nvPr/>
        </p:nvSpPr>
        <p:spPr>
          <a:xfrm>
            <a:off x="4564142" y="2741414"/>
            <a:ext cx="1774865" cy="2771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185"/>
              </a:lnSpc>
              <a:buNone/>
            </a:pPr>
            <a:r>
              <a:rPr lang="en-US" sz="2000" b="1" kern="0" spc="-52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2:</a:t>
            </a:r>
            <a:endParaRPr lang="en-US" sz="2000" b="1" kern="0" spc="-52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099673" y="3195995"/>
            <a:ext cx="3239333" cy="56792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35"/>
              </a:lnSpc>
              <a:buNone/>
            </a:pPr>
            <a:r>
              <a:rPr lang="en-US" sz="1600" kern="0" spc="-28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Initialize the counter registers B, C, and D.</a:t>
            </a:r>
            <a:endParaRPr lang="en-US" sz="1600" kern="0" spc="-28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514868" y="4119801"/>
            <a:ext cx="621149" cy="35481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115532" y="3937992"/>
            <a:ext cx="399336" cy="39933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107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31499" y="3971211"/>
            <a:ext cx="167283" cy="3327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95" dirty="0"/>
          </a:p>
        </p:txBody>
      </p:sp>
      <p:sp>
        <p:nvSpPr>
          <p:cNvPr id="19" name="Text 17"/>
          <p:cNvSpPr/>
          <p:nvPr/>
        </p:nvSpPr>
        <p:spPr>
          <a:xfrm>
            <a:off x="8291393" y="3976688"/>
            <a:ext cx="1774865" cy="2771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2000" b="1" kern="0" spc="-52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3:</a:t>
            </a:r>
            <a:endParaRPr lang="en-US" sz="2000" b="1" kern="0" spc="-52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291393" y="4431268"/>
            <a:ext cx="3239333" cy="56792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600" kern="0" spc="-28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Load the address of the first element of the first matrix into the HL register pair.</a:t>
            </a:r>
            <a:endParaRPr lang="en-US" sz="1600" kern="0" spc="-28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6494383" y="4918472"/>
            <a:ext cx="621149" cy="35481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115532" y="4736663"/>
            <a:ext cx="399336" cy="39933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107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27689" y="4769882"/>
            <a:ext cx="174903" cy="3327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95" dirty="0"/>
          </a:p>
        </p:txBody>
      </p:sp>
      <p:sp>
        <p:nvSpPr>
          <p:cNvPr id="24" name="Text 22"/>
          <p:cNvSpPr/>
          <p:nvPr/>
        </p:nvSpPr>
        <p:spPr>
          <a:xfrm>
            <a:off x="4564142" y="4775359"/>
            <a:ext cx="1774865" cy="2771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185"/>
              </a:lnSpc>
              <a:buNone/>
            </a:pPr>
            <a:r>
              <a:rPr lang="en-US" sz="2000" b="1" kern="0" spc="-52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4:</a:t>
            </a:r>
            <a:endParaRPr lang="en-US" sz="2000" b="1" kern="0" spc="-52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3099673" y="5229939"/>
            <a:ext cx="3239333" cy="85189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35"/>
              </a:lnSpc>
              <a:buNone/>
            </a:pPr>
            <a:r>
              <a:rPr lang="en-US" sz="1600" kern="0" spc="-28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Load the address of the first element of the second matrix into the DE register pair.</a:t>
            </a:r>
            <a:endParaRPr lang="en-US" sz="1600" kern="0" spc="-28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26" name="Shape 24"/>
          <p:cNvSpPr/>
          <p:nvPr/>
        </p:nvSpPr>
        <p:spPr>
          <a:xfrm>
            <a:off x="7514868" y="5837753"/>
            <a:ext cx="621149" cy="35481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27" name="Shape 25"/>
          <p:cNvSpPr/>
          <p:nvPr/>
        </p:nvSpPr>
        <p:spPr>
          <a:xfrm>
            <a:off x="7115532" y="5655945"/>
            <a:ext cx="399336" cy="399336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1073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8" name="Text 26"/>
          <p:cNvSpPr/>
          <p:nvPr/>
        </p:nvSpPr>
        <p:spPr>
          <a:xfrm>
            <a:off x="7231499" y="5689163"/>
            <a:ext cx="167283" cy="3327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2095" dirty="0"/>
          </a:p>
        </p:txBody>
      </p:sp>
      <p:sp>
        <p:nvSpPr>
          <p:cNvPr id="29" name="Text 27"/>
          <p:cNvSpPr/>
          <p:nvPr/>
        </p:nvSpPr>
        <p:spPr>
          <a:xfrm>
            <a:off x="8291393" y="5694640"/>
            <a:ext cx="1774865" cy="2771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1745" b="1" kern="0" spc="-52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5:</a:t>
            </a:r>
            <a:endParaRPr lang="en-US" sz="1745" b="1" kern="0" spc="-52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8291393" y="6149221"/>
            <a:ext cx="3239333" cy="113585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35"/>
              </a:lnSpc>
              <a:buNone/>
            </a:pPr>
            <a:r>
              <a:rPr lang="en-US" sz="1600" kern="0" spc="-28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Multiply the corresponding elements of the matrices using a loop and store the results in the third matrix at location A000-A8FH.</a:t>
            </a:r>
            <a:endParaRPr lang="en-US" sz="1600" kern="0" spc="-28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79130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77967" y="427673"/>
            <a:ext cx="3110746" cy="4860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825"/>
              </a:lnSpc>
              <a:buNone/>
            </a:pPr>
            <a:r>
              <a:rPr lang="en-IN" altLang="en-US" sz="3060" b="1" kern="0" spc="-92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Program </a:t>
            </a:r>
            <a:r>
              <a:rPr lang="en-US" sz="3060" b="1" kern="0" spc="-92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Code</a:t>
            </a:r>
            <a:endParaRPr lang="en-US" sz="3060" b="1" kern="0" spc="-92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11250" y="1146810"/>
            <a:ext cx="7477125" cy="66452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; Initialize data and memory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B, 4200H </a:t>
            </a:r>
            <a:r>
              <a:rPr lang="en-IN" alt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; Load B with the memory address of the first matrix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4300H </a:t>
            </a:r>
            <a:r>
              <a:rPr lang="en-IN" alt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; Load D with the memory address of the second matrix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 </a:t>
            </a:r>
            <a:r>
              <a:rPr lang="en-IN" alt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; Call the subroutine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4500H </a:t>
            </a:r>
            <a:r>
              <a:rPr lang="en-IN" alt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; Store the sum in 4500H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INX B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4501H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B, 4200H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4301H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INX B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4303H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4503H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B, 4202H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4300H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4504H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INX B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LXI D, 4302H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STA 4505H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</a:rPr>
              <a:t>		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877967" y="1146929"/>
            <a:ext cx="31075" cy="13730883"/>
          </a:xfrm>
          <a:prstGeom prst="rect">
            <a:avLst/>
          </a:prstGeom>
          <a:solidFill>
            <a:srgbClr val="2B0AFF"/>
          </a:solidFill>
        </p:spPr>
        <p:txBody>
          <a:bodyPr/>
          <a:lstStyle/>
          <a:p>
            <a:endParaRPr lang="en-IN"/>
          </a:p>
        </p:txBody>
      </p:sp>
      <p:pic>
        <p:nvPicPr>
          <p:cNvPr id="3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15305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155940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11250" y="1345565"/>
            <a:ext cx="8383905" cy="61048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457200" lvl="1" indent="45720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LXI B, 4202H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LXI D, 4301H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  <a:sym typeface="+mn-ea"/>
            </a:endParaRPr>
          </a:p>
          <a:p>
            <a:pPr marL="457200" lvl="1" indent="45720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STA 4506H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INX B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LXI D, 4303H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CALL MUL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STA 4507H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CALL ADD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	HLT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  <a:sym typeface="+mn-ea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; The MUL subroutine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MUL: LDAX B    ; Load A with the element from the first matrix (B points to the first matrix)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MOV C, A  ; Copy the value to C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D     ; Move to the corresponding element in the second matrix (D points to the second matrix)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LDAX D    ; Load A with the element from the second matrix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XCHG      ; Exchange the values in A and C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MVI H, 02H ; Initialize H as the loop counter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MULLOOP: ADD C     ; Add the value in C to A (A += C)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DCR H     ; Decrement H (loop counter)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JNZ MULLOOP ; Repeat the multiplication loop until H becomes zero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RET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877967" y="1146929"/>
            <a:ext cx="31075" cy="13730883"/>
          </a:xfrm>
          <a:prstGeom prst="rect">
            <a:avLst/>
          </a:prstGeom>
          <a:solidFill>
            <a:srgbClr val="2B0AFF"/>
          </a:solidFill>
        </p:spPr>
        <p:txBody>
          <a:bodyPr/>
          <a:lstStyle/>
          <a:p>
            <a:endParaRPr lang="en-IN"/>
          </a:p>
        </p:txBody>
      </p:sp>
      <p:pic>
        <p:nvPicPr>
          <p:cNvPr id="3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290" y="0"/>
            <a:ext cx="5486400" cy="15305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155940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11250" y="1529715"/>
            <a:ext cx="7839075" cy="55041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; The ADD subroutine for summing the elements of the result matrix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ADD: LXI H, 4500H  ; Load HL with the memory address of the result matrix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MOV A, M      ; Load A with the value at 4500H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 ; Move to the next element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ADD M         ; Add the value at the next memory location to A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STA 4600H     ; Store the sum in 4600H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  <a:sym typeface="+mn-ea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</a:t>
            </a:r>
            <a:r>
              <a:rPr lang="en-IN" alt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MOV A, M      ; Load A with the value at the next memory location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ADD M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STA 4601H     ; Store the sum in 4601H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MOV A, M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ADD M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STA 4602H     ; Store the sum in 4602H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MOV A, M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INX H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ADD M         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STA 4603H     ; Store the sum in 4603H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Garamond" panose="02020404030301010803" charset="0"/>
                <a:cs typeface="Garamond" panose="02020404030301010803" charset="0"/>
                <a:sym typeface="+mn-ea"/>
              </a:rPr>
              <a:t>    RET</a:t>
            </a: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z="1600" dirty="0">
              <a:solidFill>
                <a:schemeClr val="bg1"/>
              </a:solidFill>
              <a:latin typeface="Garamond" panose="02020404030301010803" charset="0"/>
              <a:cs typeface="Garamond" panose="02020404030301010803" charset="0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877967" y="1146929"/>
            <a:ext cx="31075" cy="13730883"/>
          </a:xfrm>
          <a:prstGeom prst="rect">
            <a:avLst/>
          </a:prstGeom>
          <a:solidFill>
            <a:srgbClr val="2B0AFF"/>
          </a:solidFill>
        </p:spPr>
        <p:txBody>
          <a:bodyPr/>
          <a:lstStyle/>
          <a:p>
            <a:endParaRPr lang="en-IN"/>
          </a:p>
        </p:txBody>
      </p:sp>
      <p:pic>
        <p:nvPicPr>
          <p:cNvPr id="3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290" y="0"/>
            <a:ext cx="5486400" cy="15305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570315"/>
            <a:ext cx="925568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Step-by-step Execution of the Code</a:t>
            </a:r>
            <a:endParaRPr lang="en-US" sz="4375" b="1" kern="0" spc="-131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1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Load the matrices into memory.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2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Initialize the counter registers B, C, and D.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Step 3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Load the address of the first element of the first matrix into the HL register pair.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22302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56987"/>
            <a:ext cx="9063752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Timeline for Completing the Project</a:t>
            </a:r>
            <a:endParaRPr lang="en-US" sz="4375" b="1" kern="0" spc="-131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292370" y="2010966"/>
            <a:ext cx="1577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Review 1: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Research and planning.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273320" y="4010620"/>
            <a:ext cx="1958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Review 2: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Algorithm program and timeline.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140099"/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2269510" y="6010275"/>
            <a:ext cx="20347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Review 3: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Integration and testing.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34290" y="-3429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59819"/>
            <a:ext cx="752820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Lucida Calligraphy" panose="03010101010101010101" charset="0"/>
                <a:ea typeface="Inter" pitchFamily="34" charset="-122"/>
                <a:cs typeface="Lucida Calligraphy" panose="03010101010101010101" charset="0"/>
              </a:rPr>
              <a:t>Conclusion and Future Scope</a:t>
            </a:r>
            <a:endParaRPr lang="en-US" sz="4375" b="1" kern="0" spc="-131" dirty="0">
              <a:solidFill>
                <a:srgbClr val="FFFFFF"/>
              </a:solidFill>
              <a:latin typeface="Lucida Calligraphy" panose="03010101010101010101" charset="0"/>
              <a:ea typeface="Inter" pitchFamily="34" charset="-122"/>
              <a:cs typeface="Lucida Calligraphy" panose="03010101010101010101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Conclusion</a:t>
            </a:r>
            <a:endParaRPr lang="en-US" sz="2625" b="1" kern="0" spc="-79" dirty="0">
              <a:solidFill>
                <a:srgbClr val="FFFFF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8085 matrix multiplication is a complex task that can be performed efficiently. In this presentation, we have explored the fundamentals, algorithm code, and execution.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Future Scope</a:t>
            </a:r>
            <a:endParaRPr lang="en-US" sz="2625" b="1" kern="0" spc="-79" dirty="0">
              <a:solidFill>
                <a:srgbClr val="FFFFF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Times New Roman" panose="02020603050405020304" charset="0"/>
                <a:ea typeface="Inter" pitchFamily="34" charset="-122"/>
                <a:cs typeface="Times New Roman" panose="02020603050405020304" charset="0"/>
              </a:rPr>
              <a:t>This project can be extended to perform more complex matrix operations and can be further optimized for better performance.</a:t>
            </a:r>
            <a:endParaRPr lang="en-US" sz="1750" kern="0" spc="-35" dirty="0">
              <a:solidFill>
                <a:srgbClr val="E5E0DF"/>
              </a:solidFill>
              <a:latin typeface="Times New Roman" panose="02020603050405020304" charset="0"/>
              <a:ea typeface="Inter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Presentation</Application>
  <PresentationFormat>Custom</PresentationFormat>
  <Paragraphs>171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Inter</vt:lpstr>
      <vt:lpstr>AMGDT</vt:lpstr>
      <vt:lpstr>Inter</vt:lpstr>
      <vt:lpstr>Inter</vt:lpstr>
      <vt:lpstr>Calibri</vt:lpstr>
      <vt:lpstr>Microsoft YaHei</vt:lpstr>
      <vt:lpstr>Arial Unicode MS</vt:lpstr>
      <vt:lpstr>MingLiU-ExtB</vt:lpstr>
      <vt:lpstr>Times New Roman</vt:lpstr>
      <vt:lpstr>Javanese Text</vt:lpstr>
      <vt:lpstr>Lucida Calligraphy</vt:lpstr>
      <vt:lpstr>Eras Medium ITC</vt:lpstr>
      <vt:lpstr>Garamond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shers</cp:lastModifiedBy>
  <cp:revision>8</cp:revision>
  <dcterms:created xsi:type="dcterms:W3CDTF">2023-10-16T04:57:00Z</dcterms:created>
  <dcterms:modified xsi:type="dcterms:W3CDTF">2023-11-09T06:18:47Z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B00E75F6074C47E98B2F93749BC78E0D_12</vt:lpwstr>
  </property>
  <property fmtid="{D5CDD505-2E9C-101B-9397-08002B2CF9AE}" pid="3" name="KSOProductBuildVer">
    <vt:lpwstr>1033-12.2.0.13266</vt:lpwstr>
  </property>
</Properties>
</file>