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 id="265" r:id="rId10"/>
    <p:sldId id="266" r:id="rId11"/>
  </p:sldIdLst>
  <p:sldSz cx="7772400" cy="10699750"/>
  <p:notesSz cx="7772400" cy="1069975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1"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1"/>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en.wikipedia.org/wiki/Fitts%E2%80%99s_law"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hyperlink" Target="https://docs.thunkable.com/canvas" TargetMode="External"/><Relationship Id="rId1" Type="http://schemas.openxmlformats.org/officeDocument/2006/relationships/hyperlink" Target="https://docs.unity3d.com/2020.1/Documentation/Manual/UICanvas.html"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1115313"/>
            <a:ext cx="3808729" cy="186880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424242"/>
                </a:solidFill>
                <a:latin typeface="Times New Roman" panose="02020603050405020304"/>
                <a:cs typeface="Times New Roman" panose="02020603050405020304"/>
              </a:rPr>
              <a:t>GAME</a:t>
            </a:r>
            <a:r>
              <a:rPr sz="1400" spc="-40" dirty="0">
                <a:solidFill>
                  <a:srgbClr val="424242"/>
                </a:solidFill>
                <a:latin typeface="Times New Roman" panose="02020603050405020304"/>
                <a:cs typeface="Times New Roman" panose="02020603050405020304"/>
              </a:rPr>
              <a:t> </a:t>
            </a:r>
            <a:r>
              <a:rPr sz="1400" spc="-5" dirty="0">
                <a:solidFill>
                  <a:srgbClr val="424242"/>
                </a:solidFill>
                <a:latin typeface="Times New Roman" panose="02020603050405020304"/>
                <a:cs typeface="Times New Roman" panose="02020603050405020304"/>
              </a:rPr>
              <a:t>DESIGN</a:t>
            </a:r>
            <a:r>
              <a:rPr sz="1400" spc="-20" dirty="0">
                <a:solidFill>
                  <a:srgbClr val="424242"/>
                </a:solidFill>
                <a:latin typeface="Times New Roman" panose="02020603050405020304"/>
                <a:cs typeface="Times New Roman" panose="02020603050405020304"/>
              </a:rPr>
              <a:t> </a:t>
            </a:r>
            <a:r>
              <a:rPr sz="1400" spc="-5" dirty="0">
                <a:solidFill>
                  <a:srgbClr val="424242"/>
                </a:solidFill>
                <a:latin typeface="Times New Roman" panose="02020603050405020304"/>
                <a:cs typeface="Times New Roman" panose="02020603050405020304"/>
              </a:rPr>
              <a:t>DOCUMENT</a:t>
            </a:r>
            <a:r>
              <a:rPr sz="1400" spc="-30" dirty="0">
                <a:solidFill>
                  <a:srgbClr val="424242"/>
                </a:solidFill>
                <a:latin typeface="Times New Roman" panose="02020603050405020304"/>
                <a:cs typeface="Times New Roman" panose="02020603050405020304"/>
              </a:rPr>
              <a:t> </a:t>
            </a:r>
            <a:r>
              <a:rPr sz="1400" spc="-5" dirty="0">
                <a:solidFill>
                  <a:srgbClr val="424242"/>
                </a:solidFill>
                <a:latin typeface="Times New Roman" panose="02020603050405020304"/>
                <a:cs typeface="Times New Roman" panose="02020603050405020304"/>
              </a:rPr>
              <a:t>(GDD)</a:t>
            </a:r>
            <a:endParaRPr sz="1400">
              <a:latin typeface="Times New Roman" panose="02020603050405020304"/>
              <a:cs typeface="Times New Roman" panose="02020603050405020304"/>
            </a:endParaRPr>
          </a:p>
          <a:p>
            <a:pPr marL="12700">
              <a:lnSpc>
                <a:spcPct val="100000"/>
              </a:lnSpc>
              <a:spcBef>
                <a:spcPts val="1330"/>
              </a:spcBef>
            </a:pPr>
            <a:r>
              <a:rPr sz="1200" spc="-5" dirty="0">
                <a:solidFill>
                  <a:srgbClr val="666666"/>
                </a:solidFill>
                <a:latin typeface="Times New Roman" panose="02020603050405020304"/>
                <a:cs typeface="Times New Roman" panose="02020603050405020304"/>
              </a:rPr>
              <a:t>Game</a:t>
            </a:r>
            <a:r>
              <a:rPr sz="1200" spc="-40" dirty="0">
                <a:solidFill>
                  <a:srgbClr val="666666"/>
                </a:solidFill>
                <a:latin typeface="Times New Roman" panose="02020603050405020304"/>
                <a:cs typeface="Times New Roman" panose="02020603050405020304"/>
              </a:rPr>
              <a:t> </a:t>
            </a:r>
            <a:r>
              <a:rPr sz="1200" spc="-5" dirty="0">
                <a:solidFill>
                  <a:srgbClr val="666666"/>
                </a:solidFill>
                <a:latin typeface="Times New Roman" panose="02020603050405020304"/>
                <a:cs typeface="Times New Roman" panose="02020603050405020304"/>
              </a:rPr>
              <a:t>Name:</a:t>
            </a:r>
            <a:r>
              <a:rPr lang="en-US" sz="1200" spc="-5" dirty="0">
                <a:solidFill>
                  <a:srgbClr val="666666"/>
                </a:solidFill>
                <a:latin typeface="Times New Roman" panose="02020603050405020304"/>
                <a:cs typeface="Times New Roman" panose="02020603050405020304"/>
              </a:rPr>
              <a:t> </a:t>
            </a:r>
            <a:r>
              <a:rPr lang="en-IN" altLang="en-US" sz="1200" spc="-5" dirty="0">
                <a:solidFill>
                  <a:srgbClr val="666666"/>
                </a:solidFill>
                <a:latin typeface="Times New Roman" panose="02020603050405020304"/>
                <a:cs typeface="Times New Roman" panose="02020603050405020304"/>
              </a:rPr>
              <a:t>Space Traveller</a:t>
            </a:r>
            <a:endParaRPr sz="1200">
              <a:latin typeface="Times New Roman" panose="02020603050405020304"/>
              <a:cs typeface="Times New Roman" panose="02020603050405020304"/>
            </a:endParaRPr>
          </a:p>
          <a:p>
            <a:pPr>
              <a:lnSpc>
                <a:spcPct val="100000"/>
              </a:lnSpc>
              <a:spcBef>
                <a:spcPts val="50"/>
              </a:spcBef>
            </a:pPr>
            <a:endParaRPr sz="1150">
              <a:latin typeface="Times New Roman" panose="02020603050405020304"/>
              <a:cs typeface="Times New Roman" panose="02020603050405020304"/>
            </a:endParaRPr>
          </a:p>
          <a:p>
            <a:pPr marL="12700">
              <a:lnSpc>
                <a:spcPct val="100000"/>
              </a:lnSpc>
            </a:pPr>
            <a:r>
              <a:rPr sz="1100" spc="-5" dirty="0">
                <a:latin typeface="Times New Roman" panose="02020603050405020304"/>
                <a:cs typeface="Times New Roman" panose="02020603050405020304"/>
              </a:rPr>
              <a:t>Genre:</a:t>
            </a:r>
            <a:r>
              <a:rPr lang="en-US" sz="1100" spc="-5" dirty="0">
                <a:latin typeface="Times New Roman" panose="02020603050405020304"/>
                <a:cs typeface="Times New Roman" panose="02020603050405020304"/>
              </a:rPr>
              <a:t> Endless Runner</a:t>
            </a:r>
            <a:endParaRPr sz="1100">
              <a:latin typeface="Times New Roman" panose="02020603050405020304"/>
              <a:cs typeface="Times New Roman" panose="02020603050405020304"/>
            </a:endParaRPr>
          </a:p>
          <a:p>
            <a:pPr>
              <a:lnSpc>
                <a:spcPct val="100000"/>
              </a:lnSpc>
              <a:spcBef>
                <a:spcPts val="40"/>
              </a:spcBef>
            </a:pPr>
            <a:endParaRPr sz="1250">
              <a:latin typeface="Times New Roman" panose="02020603050405020304"/>
              <a:cs typeface="Times New Roman" panose="02020603050405020304"/>
            </a:endParaRPr>
          </a:p>
          <a:p>
            <a:pPr marL="12700">
              <a:lnSpc>
                <a:spcPct val="100000"/>
              </a:lnSpc>
            </a:pPr>
            <a:r>
              <a:rPr sz="1100" dirty="0">
                <a:latin typeface="Microsoft Sans Serif" panose="020B0604020202020204"/>
                <a:cs typeface="Microsoft Sans Serif" panose="020B0604020202020204"/>
              </a:rPr>
              <a:t>Game</a:t>
            </a:r>
            <a:r>
              <a:rPr sz="1100" spc="-60" dirty="0">
                <a:latin typeface="Microsoft Sans Serif" panose="020B0604020202020204"/>
                <a:cs typeface="Microsoft Sans Serif" panose="020B0604020202020204"/>
              </a:rPr>
              <a:t> </a:t>
            </a:r>
            <a:r>
              <a:rPr sz="1100" spc="-5" dirty="0">
                <a:latin typeface="Microsoft Sans Serif" panose="020B0604020202020204"/>
                <a:cs typeface="Microsoft Sans Serif" panose="020B0604020202020204"/>
              </a:rPr>
              <a:t>Elements:</a:t>
            </a:r>
            <a:r>
              <a:rPr lang="en-IN" sz="1100" spc="-5" dirty="0">
                <a:latin typeface="Microsoft Sans Serif" panose="020B0604020202020204"/>
                <a:cs typeface="Microsoft Sans Serif" panose="020B0604020202020204"/>
              </a:rPr>
              <a:t> </a:t>
            </a:r>
            <a:r>
              <a:rPr lang="en-US" sz="1100" spc="-5" dirty="0">
                <a:latin typeface="Microsoft Sans Serif" panose="020B0604020202020204"/>
                <a:cs typeface="Microsoft Sans Serif" panose="020B0604020202020204"/>
              </a:rPr>
              <a:t> </a:t>
            </a:r>
            <a:endParaRPr sz="1100">
              <a:latin typeface="Microsoft Sans Serif" panose="020B0604020202020204"/>
              <a:cs typeface="Microsoft Sans Serif" panose="020B0604020202020204"/>
            </a:endParaRPr>
          </a:p>
          <a:p>
            <a:pPr>
              <a:lnSpc>
                <a:spcPct val="100000"/>
              </a:lnSpc>
              <a:spcBef>
                <a:spcPts val="10"/>
              </a:spcBef>
            </a:pPr>
            <a:endParaRPr sz="850">
              <a:latin typeface="Microsoft Sans Serif" panose="020B0604020202020204"/>
              <a:cs typeface="Microsoft Sans Serif" panose="020B0604020202020204"/>
            </a:endParaRPr>
          </a:p>
          <a:p>
            <a:pPr marL="12700">
              <a:lnSpc>
                <a:spcPct val="100000"/>
              </a:lnSpc>
            </a:pPr>
            <a:r>
              <a:rPr sz="1100" dirty="0">
                <a:latin typeface="Times New Roman" panose="02020603050405020304"/>
                <a:cs typeface="Times New Roman" panose="02020603050405020304"/>
              </a:rPr>
              <a:t>Player:</a:t>
            </a:r>
            <a:endParaRPr sz="1100">
              <a:latin typeface="Times New Roman" panose="02020603050405020304"/>
              <a:cs typeface="Times New Roman" panose="02020603050405020304"/>
            </a:endParaRPr>
          </a:p>
          <a:p>
            <a:pPr marL="12700">
              <a:lnSpc>
                <a:spcPct val="100000"/>
              </a:lnSpc>
              <a:spcBef>
                <a:spcPts val="145"/>
              </a:spcBef>
            </a:pPr>
            <a:r>
              <a:rPr sz="800" spc="-5" dirty="0">
                <a:latin typeface="Times New Roman" panose="02020603050405020304"/>
                <a:cs typeface="Times New Roman" panose="02020603050405020304"/>
              </a:rPr>
              <a:t>The</a:t>
            </a:r>
            <a:r>
              <a:rPr sz="800" spc="-40" dirty="0">
                <a:latin typeface="Times New Roman" panose="02020603050405020304"/>
                <a:cs typeface="Times New Roman" panose="02020603050405020304"/>
              </a:rPr>
              <a:t> </a:t>
            </a:r>
            <a:r>
              <a:rPr sz="800" spc="-5" dirty="0">
                <a:latin typeface="Times New Roman" panose="02020603050405020304"/>
                <a:cs typeface="Times New Roman" panose="02020603050405020304"/>
              </a:rPr>
              <a:t>number</a:t>
            </a:r>
            <a:r>
              <a:rPr sz="800" spc="-35" dirty="0">
                <a:latin typeface="Times New Roman" panose="02020603050405020304"/>
                <a:cs typeface="Times New Roman" panose="02020603050405020304"/>
              </a:rPr>
              <a:t> </a:t>
            </a:r>
            <a:r>
              <a:rPr sz="800" spc="-5" dirty="0">
                <a:latin typeface="Times New Roman" panose="02020603050405020304"/>
                <a:cs typeface="Times New Roman" panose="02020603050405020304"/>
              </a:rPr>
              <a:t>of</a:t>
            </a:r>
            <a:r>
              <a:rPr sz="800" spc="-40" dirty="0">
                <a:latin typeface="Times New Roman" panose="02020603050405020304"/>
                <a:cs typeface="Times New Roman" panose="02020603050405020304"/>
              </a:rPr>
              <a:t> </a:t>
            </a:r>
            <a:r>
              <a:rPr sz="800" spc="-5" dirty="0">
                <a:latin typeface="Times New Roman" panose="02020603050405020304"/>
                <a:cs typeface="Times New Roman" panose="02020603050405020304"/>
              </a:rPr>
              <a:t>players</a:t>
            </a:r>
            <a:r>
              <a:rPr sz="800" spc="-35" dirty="0">
                <a:latin typeface="Times New Roman" panose="02020603050405020304"/>
                <a:cs typeface="Times New Roman" panose="02020603050405020304"/>
              </a:rPr>
              <a:t> </a:t>
            </a:r>
            <a:r>
              <a:rPr sz="800" spc="-5" dirty="0">
                <a:latin typeface="Times New Roman" panose="02020603050405020304"/>
                <a:cs typeface="Times New Roman" panose="02020603050405020304"/>
              </a:rPr>
              <a:t>that</a:t>
            </a:r>
            <a:r>
              <a:rPr sz="800" spc="-40" dirty="0">
                <a:latin typeface="Times New Roman" panose="02020603050405020304"/>
                <a:cs typeface="Times New Roman" panose="02020603050405020304"/>
              </a:rPr>
              <a:t> </a:t>
            </a:r>
            <a:r>
              <a:rPr sz="800" spc="-5" dirty="0">
                <a:latin typeface="Times New Roman" panose="02020603050405020304"/>
                <a:cs typeface="Times New Roman" panose="02020603050405020304"/>
              </a:rPr>
              <a:t>can</a:t>
            </a:r>
            <a:r>
              <a:rPr sz="800" spc="-35" dirty="0">
                <a:latin typeface="Times New Roman" panose="02020603050405020304"/>
                <a:cs typeface="Times New Roman" panose="02020603050405020304"/>
              </a:rPr>
              <a:t> </a:t>
            </a:r>
            <a:r>
              <a:rPr sz="800" spc="-5" dirty="0">
                <a:latin typeface="Times New Roman" panose="02020603050405020304"/>
                <a:cs typeface="Times New Roman" panose="02020603050405020304"/>
              </a:rPr>
              <a:t>play</a:t>
            </a:r>
            <a:r>
              <a:rPr sz="800" spc="-50" dirty="0">
                <a:latin typeface="Times New Roman" panose="02020603050405020304"/>
                <a:cs typeface="Times New Roman" panose="02020603050405020304"/>
              </a:rPr>
              <a:t> </a:t>
            </a:r>
            <a:r>
              <a:rPr sz="800" spc="-5" dirty="0">
                <a:latin typeface="Times New Roman" panose="02020603050405020304"/>
                <a:cs typeface="Times New Roman" panose="02020603050405020304"/>
              </a:rPr>
              <a:t>the</a:t>
            </a:r>
            <a:r>
              <a:rPr sz="800" spc="-40" dirty="0">
                <a:latin typeface="Times New Roman" panose="02020603050405020304"/>
                <a:cs typeface="Times New Roman" panose="02020603050405020304"/>
              </a:rPr>
              <a:t> </a:t>
            </a:r>
            <a:r>
              <a:rPr sz="800" spc="-5" dirty="0">
                <a:latin typeface="Times New Roman" panose="02020603050405020304"/>
                <a:cs typeface="Times New Roman" panose="02020603050405020304"/>
              </a:rPr>
              <a:t>game</a:t>
            </a:r>
            <a:r>
              <a:rPr sz="800" spc="-45" dirty="0">
                <a:latin typeface="Times New Roman" panose="02020603050405020304"/>
                <a:cs typeface="Times New Roman" panose="02020603050405020304"/>
              </a:rPr>
              <a:t> </a:t>
            </a:r>
            <a:r>
              <a:rPr sz="800" dirty="0">
                <a:latin typeface="Times New Roman" panose="02020603050405020304"/>
                <a:cs typeface="Times New Roman" panose="02020603050405020304"/>
              </a:rPr>
              <a:t>at</a:t>
            </a:r>
            <a:r>
              <a:rPr sz="800" spc="-30" dirty="0">
                <a:latin typeface="Times New Roman" panose="02020603050405020304"/>
                <a:cs typeface="Times New Roman" panose="02020603050405020304"/>
              </a:rPr>
              <a:t> </a:t>
            </a:r>
            <a:r>
              <a:rPr sz="800" spc="-5" dirty="0">
                <a:latin typeface="Times New Roman" panose="02020603050405020304"/>
                <a:cs typeface="Times New Roman" panose="02020603050405020304"/>
              </a:rPr>
              <a:t>on</a:t>
            </a:r>
            <a:r>
              <a:rPr lang="en-IN" sz="800" spc="-5" dirty="0">
                <a:latin typeface="Times New Roman" panose="02020603050405020304"/>
                <a:cs typeface="Times New Roman" panose="02020603050405020304"/>
              </a:rPr>
              <a:t>ce are for the moment only one. But with some help in our project we can make it available online.</a:t>
            </a:r>
            <a:endParaRPr lang="en-IN" sz="800" spc="-5" dirty="0">
              <a:latin typeface="Times New Roman" panose="02020603050405020304"/>
              <a:cs typeface="Times New Roman" panose="02020603050405020304"/>
            </a:endParaRPr>
          </a:p>
        </p:txBody>
      </p:sp>
      <p:sp>
        <p:nvSpPr>
          <p:cNvPr id="3" name="object 3"/>
          <p:cNvSpPr txBox="1"/>
          <p:nvPr/>
        </p:nvSpPr>
        <p:spPr>
          <a:xfrm>
            <a:off x="933450" y="3368675"/>
            <a:ext cx="3792220" cy="18345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666666"/>
                </a:solidFill>
                <a:latin typeface="Microsoft Sans Serif" panose="020B0604020202020204"/>
                <a:cs typeface="Microsoft Sans Serif" panose="020B0604020202020204"/>
              </a:rPr>
              <a:t>TECHNICAL</a:t>
            </a:r>
            <a:r>
              <a:rPr sz="1200" spc="-20" dirty="0">
                <a:solidFill>
                  <a:srgbClr val="666666"/>
                </a:solidFill>
                <a:latin typeface="Microsoft Sans Serif" panose="020B0604020202020204"/>
                <a:cs typeface="Microsoft Sans Serif" panose="020B0604020202020204"/>
              </a:rPr>
              <a:t> </a:t>
            </a:r>
            <a:r>
              <a:rPr sz="1200" dirty="0">
                <a:solidFill>
                  <a:srgbClr val="666666"/>
                </a:solidFill>
                <a:latin typeface="Microsoft Sans Serif" panose="020B0604020202020204"/>
                <a:cs typeface="Microsoft Sans Serif" panose="020B0604020202020204"/>
              </a:rPr>
              <a:t>SPECS</a:t>
            </a:r>
            <a:endParaRPr sz="1200">
              <a:latin typeface="Microsoft Sans Serif" panose="020B0604020202020204"/>
              <a:cs typeface="Microsoft Sans Serif" panose="020B0604020202020204"/>
            </a:endParaRPr>
          </a:p>
          <a:p>
            <a:pPr>
              <a:lnSpc>
                <a:spcPct val="100000"/>
              </a:lnSpc>
              <a:spcBef>
                <a:spcPts val="40"/>
              </a:spcBef>
            </a:pPr>
            <a:endParaRPr sz="1800">
              <a:latin typeface="Microsoft Sans Serif" panose="020B0604020202020204"/>
              <a:cs typeface="Microsoft Sans Serif" panose="020B0604020202020204"/>
            </a:endParaRPr>
          </a:p>
          <a:p>
            <a:pPr marL="12700">
              <a:lnSpc>
                <a:spcPct val="100000"/>
              </a:lnSpc>
            </a:pPr>
            <a:r>
              <a:rPr sz="1100" spc="5" dirty="0">
                <a:latin typeface="Times New Roman" panose="02020603050405020304"/>
                <a:cs typeface="Times New Roman" panose="02020603050405020304"/>
              </a:rPr>
              <a:t>T</a:t>
            </a:r>
            <a:r>
              <a:rPr sz="1100" spc="-10" dirty="0">
                <a:latin typeface="Times New Roman" panose="02020603050405020304"/>
                <a:cs typeface="Times New Roman" panose="02020603050405020304"/>
              </a:rPr>
              <a:t>e</a:t>
            </a:r>
            <a:r>
              <a:rPr sz="1100" dirty="0">
                <a:latin typeface="Times New Roman" panose="02020603050405020304"/>
                <a:cs typeface="Times New Roman" panose="02020603050405020304"/>
              </a:rPr>
              <a:t>chn</a:t>
            </a:r>
            <a:r>
              <a:rPr sz="1100" spc="-10" dirty="0">
                <a:latin typeface="Times New Roman" panose="02020603050405020304"/>
                <a:cs typeface="Times New Roman" panose="02020603050405020304"/>
              </a:rPr>
              <a:t>i</a:t>
            </a:r>
            <a:r>
              <a:rPr sz="1100" dirty="0">
                <a:latin typeface="Times New Roman" panose="02020603050405020304"/>
                <a:cs typeface="Times New Roman" panose="02020603050405020304"/>
              </a:rPr>
              <a:t>c</a:t>
            </a:r>
            <a:r>
              <a:rPr sz="1100" spc="-10" dirty="0">
                <a:latin typeface="Times New Roman" panose="02020603050405020304"/>
                <a:cs typeface="Times New Roman" panose="02020603050405020304"/>
              </a:rPr>
              <a:t>a</a:t>
            </a:r>
            <a:r>
              <a:rPr sz="1100" dirty="0">
                <a:latin typeface="Times New Roman" panose="02020603050405020304"/>
                <a:cs typeface="Times New Roman" panose="02020603050405020304"/>
              </a:rPr>
              <a:t>l</a:t>
            </a:r>
            <a:r>
              <a:rPr sz="1100" spc="-55" dirty="0">
                <a:latin typeface="Times New Roman" panose="02020603050405020304"/>
                <a:cs typeface="Times New Roman" panose="02020603050405020304"/>
              </a:rPr>
              <a:t> </a:t>
            </a:r>
            <a:r>
              <a:rPr sz="1100" dirty="0">
                <a:latin typeface="Times New Roman" panose="02020603050405020304"/>
                <a:cs typeface="Times New Roman" panose="02020603050405020304"/>
              </a:rPr>
              <a:t>F</a:t>
            </a:r>
            <a:r>
              <a:rPr sz="1100" spc="-15" dirty="0">
                <a:latin typeface="Times New Roman" panose="02020603050405020304"/>
                <a:cs typeface="Times New Roman" panose="02020603050405020304"/>
              </a:rPr>
              <a:t>o</a:t>
            </a:r>
            <a:r>
              <a:rPr sz="1100" dirty="0">
                <a:latin typeface="Times New Roman" panose="02020603050405020304"/>
                <a:cs typeface="Times New Roman" panose="02020603050405020304"/>
              </a:rPr>
              <a:t>r</a:t>
            </a:r>
            <a:r>
              <a:rPr sz="1100" spc="-20" dirty="0">
                <a:latin typeface="Times New Roman" panose="02020603050405020304"/>
                <a:cs typeface="Times New Roman" panose="02020603050405020304"/>
              </a:rPr>
              <a:t>m</a:t>
            </a:r>
            <a:r>
              <a:rPr sz="1100" dirty="0">
                <a:latin typeface="Times New Roman" panose="02020603050405020304"/>
                <a:cs typeface="Times New Roman" panose="02020603050405020304"/>
              </a:rPr>
              <a:t>:</a:t>
            </a:r>
            <a:r>
              <a:rPr lang="en-IN" sz="1100" dirty="0">
                <a:latin typeface="Times New Roman" panose="02020603050405020304"/>
                <a:cs typeface="Times New Roman" panose="02020603050405020304"/>
              </a:rPr>
              <a:t> It is a 3D game with regenerative surroundings.</a:t>
            </a:r>
            <a:endParaRPr sz="800">
              <a:latin typeface="Times New Roman" panose="02020603050405020304"/>
              <a:cs typeface="Times New Roman" panose="02020603050405020304"/>
            </a:endParaRPr>
          </a:p>
          <a:p>
            <a:pPr>
              <a:lnSpc>
                <a:spcPct val="100000"/>
              </a:lnSpc>
              <a:spcBef>
                <a:spcPts val="45"/>
              </a:spcBef>
            </a:pPr>
            <a:endParaRPr sz="900">
              <a:latin typeface="Times New Roman" panose="02020603050405020304"/>
              <a:cs typeface="Times New Roman" panose="02020603050405020304"/>
            </a:endParaRPr>
          </a:p>
          <a:p>
            <a:pPr marL="12700">
              <a:lnSpc>
                <a:spcPct val="100000"/>
              </a:lnSpc>
            </a:pPr>
            <a:r>
              <a:rPr sz="1100" dirty="0">
                <a:latin typeface="Times New Roman" panose="02020603050405020304"/>
                <a:cs typeface="Times New Roman" panose="02020603050405020304"/>
              </a:rPr>
              <a:t>View:</a:t>
            </a:r>
            <a:r>
              <a:rPr lang="en-IN" sz="1100" dirty="0">
                <a:latin typeface="Times New Roman" panose="02020603050405020304"/>
                <a:cs typeface="Times New Roman" panose="02020603050405020304"/>
              </a:rPr>
              <a:t> Third person Viewing</a:t>
            </a:r>
            <a:endParaRPr sz="750">
              <a:latin typeface="Times New Roman" panose="02020603050405020304"/>
              <a:cs typeface="Times New Roman" panose="02020603050405020304"/>
            </a:endParaRPr>
          </a:p>
          <a:p>
            <a:pPr>
              <a:lnSpc>
                <a:spcPct val="100000"/>
              </a:lnSpc>
            </a:pPr>
            <a:endParaRPr sz="800">
              <a:latin typeface="Times New Roman" panose="02020603050405020304"/>
              <a:cs typeface="Times New Roman" panose="02020603050405020304"/>
            </a:endParaRPr>
          </a:p>
          <a:p>
            <a:pPr>
              <a:lnSpc>
                <a:spcPct val="100000"/>
              </a:lnSpc>
              <a:spcBef>
                <a:spcPts val="35"/>
              </a:spcBef>
            </a:pPr>
            <a:endParaRPr sz="900">
              <a:latin typeface="Times New Roman" panose="02020603050405020304"/>
              <a:cs typeface="Times New Roman" panose="02020603050405020304"/>
            </a:endParaRPr>
          </a:p>
          <a:p>
            <a:pPr marL="12700">
              <a:lnSpc>
                <a:spcPct val="100000"/>
              </a:lnSpc>
            </a:pPr>
            <a:r>
              <a:rPr sz="1100" spc="-5" dirty="0">
                <a:latin typeface="Times New Roman" panose="02020603050405020304"/>
                <a:cs typeface="Times New Roman" panose="02020603050405020304"/>
              </a:rPr>
              <a:t>Platform:</a:t>
            </a:r>
            <a:r>
              <a:rPr lang="en-IN" sz="1100" spc="-5" dirty="0">
                <a:latin typeface="Times New Roman" panose="02020603050405020304"/>
                <a:cs typeface="Times New Roman" panose="02020603050405020304"/>
              </a:rPr>
              <a:t> </a:t>
            </a:r>
            <a:r>
              <a:rPr sz="750" spc="-5" dirty="0">
                <a:latin typeface="Times New Roman" panose="02020603050405020304"/>
                <a:cs typeface="Times New Roman" panose="02020603050405020304"/>
              </a:rPr>
              <a:t>PC</a:t>
            </a:r>
            <a:endParaRPr sz="750">
              <a:latin typeface="Times New Roman" panose="02020603050405020304"/>
              <a:cs typeface="Times New Roman" panose="02020603050405020304"/>
            </a:endParaRPr>
          </a:p>
          <a:p>
            <a:pPr>
              <a:lnSpc>
                <a:spcPct val="100000"/>
              </a:lnSpc>
            </a:pPr>
            <a:endParaRPr sz="800">
              <a:latin typeface="Times New Roman" panose="02020603050405020304"/>
              <a:cs typeface="Times New Roman" panose="02020603050405020304"/>
            </a:endParaRPr>
          </a:p>
          <a:p>
            <a:pPr>
              <a:lnSpc>
                <a:spcPct val="100000"/>
              </a:lnSpc>
              <a:spcBef>
                <a:spcPts val="45"/>
              </a:spcBef>
            </a:pPr>
            <a:endParaRPr sz="900">
              <a:latin typeface="Times New Roman" panose="02020603050405020304"/>
              <a:cs typeface="Times New Roman" panose="02020603050405020304"/>
            </a:endParaRPr>
          </a:p>
          <a:p>
            <a:pPr marL="12700">
              <a:lnSpc>
                <a:spcPct val="100000"/>
              </a:lnSpc>
              <a:spcBef>
                <a:spcPts val="5"/>
              </a:spcBef>
            </a:pPr>
            <a:r>
              <a:rPr sz="1100" spc="-5" dirty="0">
                <a:latin typeface="Times New Roman" panose="02020603050405020304"/>
                <a:cs typeface="Times New Roman" panose="02020603050405020304"/>
              </a:rPr>
              <a:t>Language:</a:t>
            </a:r>
            <a:r>
              <a:rPr lang="en-IN" sz="1100" spc="-5" dirty="0">
                <a:latin typeface="Times New Roman" panose="02020603050405020304"/>
                <a:cs typeface="Times New Roman" panose="02020603050405020304"/>
              </a:rPr>
              <a:t> </a:t>
            </a:r>
            <a:r>
              <a:rPr sz="750" dirty="0">
                <a:latin typeface="Times New Roman" panose="02020603050405020304"/>
                <a:cs typeface="Times New Roman" panose="02020603050405020304"/>
              </a:rPr>
              <a:t>C#</a:t>
            </a:r>
            <a:endParaRPr sz="750">
              <a:latin typeface="Times New Roman" panose="02020603050405020304"/>
              <a:cs typeface="Times New Roman" panose="02020603050405020304"/>
            </a:endParaRPr>
          </a:p>
        </p:txBody>
      </p:sp>
      <p:sp>
        <p:nvSpPr>
          <p:cNvPr id="4" name="object 4"/>
          <p:cNvSpPr txBox="1"/>
          <p:nvPr/>
        </p:nvSpPr>
        <p:spPr>
          <a:xfrm>
            <a:off x="933450" y="6035675"/>
            <a:ext cx="6035040" cy="1992630"/>
          </a:xfrm>
          <a:prstGeom prst="rect">
            <a:avLst/>
          </a:prstGeom>
        </p:spPr>
        <p:txBody>
          <a:bodyPr vert="horz" wrap="square" lIns="0" tIns="47625" rIns="0" bIns="0" rtlCol="0">
            <a:spAutoFit/>
          </a:bodyPr>
          <a:lstStyle/>
          <a:p>
            <a:pPr marL="12700">
              <a:lnSpc>
                <a:spcPct val="100000"/>
              </a:lnSpc>
              <a:spcBef>
                <a:spcPts val="375"/>
              </a:spcBef>
            </a:pPr>
            <a:r>
              <a:rPr sz="1100" spc="-5" dirty="0">
                <a:latin typeface="Times New Roman" panose="02020603050405020304"/>
                <a:cs typeface="Times New Roman" panose="02020603050405020304"/>
              </a:rPr>
              <a:t>Device:</a:t>
            </a:r>
            <a:r>
              <a:rPr lang="en-IN" sz="1100" spc="-5" dirty="0">
                <a:latin typeface="Times New Roman" panose="02020603050405020304"/>
                <a:cs typeface="Times New Roman" panose="02020603050405020304"/>
              </a:rPr>
              <a:t> </a:t>
            </a:r>
            <a:r>
              <a:rPr sz="750" spc="-5" dirty="0">
                <a:latin typeface="Times New Roman" panose="02020603050405020304"/>
                <a:cs typeface="Times New Roman" panose="02020603050405020304"/>
              </a:rPr>
              <a:t>PC</a:t>
            </a:r>
            <a:endParaRPr sz="750">
              <a:latin typeface="Times New Roman" panose="02020603050405020304"/>
              <a:cs typeface="Times New Roman" panose="02020603050405020304"/>
            </a:endParaRPr>
          </a:p>
          <a:p>
            <a:pPr>
              <a:lnSpc>
                <a:spcPct val="100000"/>
              </a:lnSpc>
            </a:pPr>
            <a:endParaRPr sz="800">
              <a:latin typeface="Times New Roman" panose="02020603050405020304"/>
              <a:cs typeface="Times New Roman" panose="02020603050405020304"/>
            </a:endParaRPr>
          </a:p>
          <a:p>
            <a:pPr>
              <a:lnSpc>
                <a:spcPct val="100000"/>
              </a:lnSpc>
            </a:pPr>
            <a:endParaRPr sz="800">
              <a:latin typeface="Times New Roman" panose="02020603050405020304"/>
              <a:cs typeface="Times New Roman" panose="02020603050405020304"/>
            </a:endParaRPr>
          </a:p>
          <a:p>
            <a:pPr marL="76200" algn="just">
              <a:lnSpc>
                <a:spcPct val="100000"/>
              </a:lnSpc>
              <a:spcBef>
                <a:spcPts val="480"/>
              </a:spcBef>
            </a:pPr>
            <a:r>
              <a:rPr sz="1200" spc="-5" dirty="0">
                <a:solidFill>
                  <a:srgbClr val="666666"/>
                </a:solidFill>
                <a:latin typeface="Microsoft Sans Serif" panose="020B0604020202020204"/>
                <a:cs typeface="Microsoft Sans Serif" panose="020B0604020202020204"/>
              </a:rPr>
              <a:t>GAME</a:t>
            </a:r>
            <a:r>
              <a:rPr sz="1200" spc="-20" dirty="0">
                <a:solidFill>
                  <a:srgbClr val="666666"/>
                </a:solidFill>
                <a:latin typeface="Microsoft Sans Serif" panose="020B0604020202020204"/>
                <a:cs typeface="Microsoft Sans Serif" panose="020B0604020202020204"/>
              </a:rPr>
              <a:t> </a:t>
            </a:r>
            <a:r>
              <a:rPr sz="1200" spc="-5" dirty="0">
                <a:solidFill>
                  <a:srgbClr val="666666"/>
                </a:solidFill>
                <a:latin typeface="Microsoft Sans Serif" panose="020B0604020202020204"/>
                <a:cs typeface="Microsoft Sans Serif" panose="020B0604020202020204"/>
              </a:rPr>
              <a:t>PLAY</a:t>
            </a:r>
            <a:r>
              <a:rPr lang="en-IN" sz="1200" spc="-5" dirty="0">
                <a:solidFill>
                  <a:srgbClr val="666666"/>
                </a:solidFill>
                <a:latin typeface="Microsoft Sans Serif" panose="020B0604020202020204"/>
                <a:cs typeface="Microsoft Sans Serif" panose="020B0604020202020204"/>
              </a:rPr>
              <a:t>: </a:t>
            </a:r>
            <a:r>
              <a:rPr lang="en-IN" sz="850" spc="-5" dirty="0">
                <a:latin typeface="Times New Roman" panose="02020603050405020304"/>
                <a:cs typeface="Times New Roman" panose="02020603050405020304"/>
              </a:rPr>
              <a:t>Our basic gameplay currently includes a airplane that has to dodge incoming buildings and avoid colliding into buildings. We currently have only one airplane model but we aslo intend to add more airplanes into the game. </a:t>
            </a:r>
            <a:endParaRPr sz="900">
              <a:latin typeface="Times New Roman" panose="02020603050405020304"/>
              <a:cs typeface="Times New Roman" panose="02020603050405020304"/>
            </a:endParaRPr>
          </a:p>
          <a:p>
            <a:pPr>
              <a:lnSpc>
                <a:spcPct val="100000"/>
              </a:lnSpc>
              <a:spcBef>
                <a:spcPts val="20"/>
              </a:spcBef>
            </a:pPr>
            <a:endParaRPr sz="1150">
              <a:latin typeface="Times New Roman" panose="02020603050405020304"/>
              <a:cs typeface="Times New Roman" panose="02020603050405020304"/>
            </a:endParaRPr>
          </a:p>
          <a:p>
            <a:pPr marL="76200">
              <a:lnSpc>
                <a:spcPct val="100000"/>
              </a:lnSpc>
            </a:pPr>
            <a:r>
              <a:rPr sz="1100" spc="-10" dirty="0">
                <a:latin typeface="Times New Roman" panose="02020603050405020304"/>
                <a:cs typeface="Times New Roman" panose="02020603050405020304"/>
              </a:rPr>
              <a:t>G</a:t>
            </a:r>
            <a:r>
              <a:rPr sz="1100" dirty="0">
                <a:latin typeface="Times New Roman" panose="02020603050405020304"/>
                <a:cs typeface="Times New Roman" panose="02020603050405020304"/>
              </a:rPr>
              <a:t>a</a:t>
            </a:r>
            <a:r>
              <a:rPr sz="1100" spc="-20" dirty="0">
                <a:latin typeface="Times New Roman" panose="02020603050405020304"/>
                <a:cs typeface="Times New Roman" panose="02020603050405020304"/>
              </a:rPr>
              <a:t>m</a:t>
            </a:r>
            <a:r>
              <a:rPr sz="1100" dirty="0">
                <a:latin typeface="Times New Roman" panose="02020603050405020304"/>
                <a:cs typeface="Times New Roman" panose="02020603050405020304"/>
              </a:rPr>
              <a:t>e</a:t>
            </a:r>
            <a:r>
              <a:rPr sz="1100" spc="-60" dirty="0">
                <a:latin typeface="Times New Roman" panose="02020603050405020304"/>
                <a:cs typeface="Times New Roman" panose="02020603050405020304"/>
              </a:rPr>
              <a:t> </a:t>
            </a:r>
            <a:r>
              <a:rPr sz="1100" dirty="0">
                <a:latin typeface="Times New Roman" panose="02020603050405020304"/>
                <a:cs typeface="Times New Roman" panose="02020603050405020304"/>
              </a:rPr>
              <a:t>Pla</a:t>
            </a:r>
            <a:r>
              <a:rPr sz="1100" dirty="0">
                <a:latin typeface="Times New Roman" panose="02020603050405020304"/>
                <a:cs typeface="Times New Roman" panose="02020603050405020304"/>
              </a:rPr>
              <a:t>y</a:t>
            </a:r>
            <a:r>
              <a:rPr sz="1100" spc="-60"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O</a:t>
            </a:r>
            <a:r>
              <a:rPr sz="1100" dirty="0">
                <a:latin typeface="Times New Roman" panose="02020603050405020304"/>
                <a:cs typeface="Times New Roman" panose="02020603050405020304"/>
              </a:rPr>
              <a:t>utline</a:t>
            </a:r>
            <a:endParaRPr sz="1100">
              <a:latin typeface="Times New Roman" panose="02020603050405020304"/>
              <a:cs typeface="Times New Roman" panose="02020603050405020304"/>
            </a:endParaRPr>
          </a:p>
          <a:p>
            <a:pPr marL="76200">
              <a:lnSpc>
                <a:spcPct val="100000"/>
              </a:lnSpc>
              <a:spcBef>
                <a:spcPts val="155"/>
              </a:spcBef>
            </a:pPr>
            <a:r>
              <a:rPr sz="850" spc="-5" dirty="0">
                <a:latin typeface="Times New Roman" panose="02020603050405020304"/>
                <a:cs typeface="Times New Roman" panose="02020603050405020304"/>
              </a:rPr>
              <a:t>This</a:t>
            </a:r>
            <a:r>
              <a:rPr sz="850" spc="-40" dirty="0">
                <a:latin typeface="Times New Roman" panose="02020603050405020304"/>
                <a:cs typeface="Times New Roman" panose="02020603050405020304"/>
              </a:rPr>
              <a:t> </a:t>
            </a:r>
            <a:r>
              <a:rPr sz="850" spc="-5" dirty="0">
                <a:latin typeface="Times New Roman" panose="02020603050405020304"/>
                <a:cs typeface="Times New Roman" panose="02020603050405020304"/>
              </a:rPr>
              <a:t>outline</a:t>
            </a:r>
            <a:r>
              <a:rPr sz="850" spc="-40" dirty="0">
                <a:latin typeface="Times New Roman" panose="02020603050405020304"/>
                <a:cs typeface="Times New Roman" panose="02020603050405020304"/>
              </a:rPr>
              <a:t> </a:t>
            </a:r>
            <a:r>
              <a:rPr lang="en-IN" sz="850" spc="-40" dirty="0">
                <a:latin typeface="Times New Roman" panose="02020603050405020304"/>
                <a:cs typeface="Times New Roman" panose="02020603050405020304"/>
              </a:rPr>
              <a:t>of our game is simple for begineers.</a:t>
            </a:r>
            <a:endParaRPr sz="850">
              <a:latin typeface="Times New Roman" panose="02020603050405020304"/>
              <a:cs typeface="Times New Roman" panose="02020603050405020304"/>
            </a:endParaRPr>
          </a:p>
          <a:p>
            <a:pPr marL="131445" indent="-57150">
              <a:lnSpc>
                <a:spcPct val="100000"/>
              </a:lnSpc>
              <a:spcBef>
                <a:spcPts val="175"/>
              </a:spcBef>
              <a:buChar char="•"/>
              <a:tabLst>
                <a:tab pos="132080" algn="l"/>
              </a:tabLst>
            </a:pPr>
            <a:r>
              <a:rPr sz="750" spc="-10" dirty="0">
                <a:latin typeface="Times New Roman" panose="02020603050405020304"/>
                <a:cs typeface="Times New Roman" panose="02020603050405020304"/>
              </a:rPr>
              <a:t>O</a:t>
            </a:r>
            <a:r>
              <a:rPr sz="750" spc="5" dirty="0">
                <a:latin typeface="Times New Roman" panose="02020603050405020304"/>
                <a:cs typeface="Times New Roman" panose="02020603050405020304"/>
              </a:rPr>
              <a:t>p</a:t>
            </a:r>
            <a:r>
              <a:rPr sz="750" spc="-15" dirty="0">
                <a:latin typeface="Times New Roman" panose="02020603050405020304"/>
                <a:cs typeface="Times New Roman" panose="02020603050405020304"/>
              </a:rPr>
              <a:t>e</a:t>
            </a:r>
            <a:r>
              <a:rPr sz="750" spc="5" dirty="0">
                <a:latin typeface="Times New Roman" panose="02020603050405020304"/>
                <a:cs typeface="Times New Roman" panose="02020603050405020304"/>
              </a:rPr>
              <a:t>n</a:t>
            </a:r>
            <a:r>
              <a:rPr sz="750" spc="-10" dirty="0">
                <a:latin typeface="Times New Roman" panose="02020603050405020304"/>
                <a:cs typeface="Times New Roman" panose="02020603050405020304"/>
              </a:rPr>
              <a:t>i</a:t>
            </a:r>
            <a:r>
              <a:rPr sz="750" spc="5" dirty="0">
                <a:latin typeface="Times New Roman" panose="02020603050405020304"/>
                <a:cs typeface="Times New Roman" panose="02020603050405020304"/>
              </a:rPr>
              <a:t>n</a:t>
            </a:r>
            <a:r>
              <a:rPr sz="750" dirty="0">
                <a:latin typeface="Times New Roman" panose="02020603050405020304"/>
                <a:cs typeface="Times New Roman" panose="02020603050405020304"/>
              </a:rPr>
              <a:t>g</a:t>
            </a:r>
            <a:r>
              <a:rPr sz="750" spc="-50" dirty="0">
                <a:latin typeface="Times New Roman" panose="02020603050405020304"/>
                <a:cs typeface="Times New Roman" panose="02020603050405020304"/>
              </a:rPr>
              <a:t> </a:t>
            </a:r>
            <a:r>
              <a:rPr sz="750" spc="5" dirty="0">
                <a:latin typeface="Times New Roman" panose="02020603050405020304"/>
                <a:cs typeface="Times New Roman" panose="02020603050405020304"/>
              </a:rPr>
              <a:t>t</a:t>
            </a:r>
            <a:r>
              <a:rPr sz="750" spc="-10" dirty="0">
                <a:latin typeface="Times New Roman" panose="02020603050405020304"/>
                <a:cs typeface="Times New Roman" panose="02020603050405020304"/>
              </a:rPr>
              <a:t>h</a:t>
            </a:r>
            <a:r>
              <a:rPr sz="750" dirty="0">
                <a:latin typeface="Times New Roman" panose="02020603050405020304"/>
                <a:cs typeface="Times New Roman" panose="02020603050405020304"/>
              </a:rPr>
              <a:t>e</a:t>
            </a:r>
            <a:r>
              <a:rPr sz="750" spc="-35" dirty="0">
                <a:latin typeface="Times New Roman" panose="02020603050405020304"/>
                <a:cs typeface="Times New Roman" panose="02020603050405020304"/>
              </a:rPr>
              <a:t> </a:t>
            </a:r>
            <a:r>
              <a:rPr sz="750" spc="-10" dirty="0">
                <a:latin typeface="Times New Roman" panose="02020603050405020304"/>
                <a:cs typeface="Times New Roman" panose="02020603050405020304"/>
              </a:rPr>
              <a:t>g</a:t>
            </a:r>
            <a:r>
              <a:rPr sz="750" dirty="0">
                <a:latin typeface="Times New Roman" panose="02020603050405020304"/>
                <a:cs typeface="Times New Roman" panose="02020603050405020304"/>
              </a:rPr>
              <a:t>ame</a:t>
            </a:r>
            <a:r>
              <a:rPr sz="750" spc="-35" dirty="0">
                <a:latin typeface="Times New Roman" panose="02020603050405020304"/>
                <a:cs typeface="Times New Roman" panose="02020603050405020304"/>
              </a:rPr>
              <a:t> </a:t>
            </a:r>
            <a:r>
              <a:rPr sz="750" spc="-15" dirty="0">
                <a:latin typeface="Times New Roman" panose="02020603050405020304"/>
                <a:cs typeface="Times New Roman" panose="02020603050405020304"/>
              </a:rPr>
              <a:t>a</a:t>
            </a:r>
            <a:r>
              <a:rPr sz="750" spc="-10" dirty="0">
                <a:latin typeface="Times New Roman" panose="02020603050405020304"/>
                <a:cs typeface="Times New Roman" panose="02020603050405020304"/>
              </a:rPr>
              <a:t>p</a:t>
            </a:r>
            <a:r>
              <a:rPr sz="750" spc="5" dirty="0">
                <a:latin typeface="Times New Roman" panose="02020603050405020304"/>
                <a:cs typeface="Times New Roman" panose="02020603050405020304"/>
              </a:rPr>
              <a:t>p</a:t>
            </a:r>
            <a:r>
              <a:rPr sz="750" spc="-10" dirty="0">
                <a:latin typeface="Times New Roman" panose="02020603050405020304"/>
                <a:cs typeface="Times New Roman" panose="02020603050405020304"/>
              </a:rPr>
              <a:t>l</a:t>
            </a:r>
            <a:r>
              <a:rPr sz="750" spc="5" dirty="0">
                <a:latin typeface="Times New Roman" panose="02020603050405020304"/>
                <a:cs typeface="Times New Roman" panose="02020603050405020304"/>
              </a:rPr>
              <a:t>i</a:t>
            </a:r>
            <a:r>
              <a:rPr sz="750" spc="-15" dirty="0">
                <a:latin typeface="Times New Roman" panose="02020603050405020304"/>
                <a:cs typeface="Times New Roman" panose="02020603050405020304"/>
              </a:rPr>
              <a:t>c</a:t>
            </a:r>
            <a:r>
              <a:rPr sz="750" dirty="0">
                <a:latin typeface="Times New Roman" panose="02020603050405020304"/>
                <a:cs typeface="Times New Roman" panose="02020603050405020304"/>
              </a:rPr>
              <a:t>a</a:t>
            </a:r>
            <a:r>
              <a:rPr sz="750" spc="-10" dirty="0">
                <a:latin typeface="Times New Roman" panose="02020603050405020304"/>
                <a:cs typeface="Times New Roman" panose="02020603050405020304"/>
              </a:rPr>
              <a:t>t</a:t>
            </a:r>
            <a:r>
              <a:rPr sz="750" spc="5" dirty="0">
                <a:latin typeface="Times New Roman" panose="02020603050405020304"/>
                <a:cs typeface="Times New Roman" panose="02020603050405020304"/>
              </a:rPr>
              <a:t>i</a:t>
            </a:r>
            <a:r>
              <a:rPr sz="750" spc="-10" dirty="0">
                <a:latin typeface="Times New Roman" panose="02020603050405020304"/>
                <a:cs typeface="Times New Roman" panose="02020603050405020304"/>
              </a:rPr>
              <a:t>o</a:t>
            </a:r>
            <a:r>
              <a:rPr sz="750" dirty="0">
                <a:latin typeface="Times New Roman" panose="02020603050405020304"/>
                <a:cs typeface="Times New Roman" panose="02020603050405020304"/>
              </a:rPr>
              <a:t>n</a:t>
            </a:r>
            <a:endParaRPr sz="750">
              <a:latin typeface="Times New Roman" panose="02020603050405020304"/>
              <a:cs typeface="Times New Roman" panose="02020603050405020304"/>
            </a:endParaRPr>
          </a:p>
          <a:p>
            <a:pPr marL="131445" indent="-57150">
              <a:lnSpc>
                <a:spcPct val="100000"/>
              </a:lnSpc>
              <a:spcBef>
                <a:spcPts val="105"/>
              </a:spcBef>
              <a:buChar char="•"/>
              <a:tabLst>
                <a:tab pos="132080" algn="l"/>
              </a:tabLst>
            </a:pPr>
            <a:r>
              <a:rPr lang="en-IN" sz="750">
                <a:latin typeface="Times New Roman" panose="02020603050405020304"/>
                <a:cs typeface="Times New Roman" panose="02020603050405020304"/>
              </a:rPr>
              <a:t>Main Menu Screen pops up. </a:t>
            </a:r>
            <a:endParaRPr lang="en-IN" sz="750">
              <a:latin typeface="Times New Roman" panose="02020603050405020304"/>
              <a:cs typeface="Times New Roman" panose="02020603050405020304"/>
            </a:endParaRPr>
          </a:p>
          <a:p>
            <a:pPr marL="131445" indent="-57150">
              <a:lnSpc>
                <a:spcPct val="100000"/>
              </a:lnSpc>
              <a:spcBef>
                <a:spcPts val="105"/>
              </a:spcBef>
              <a:buChar char="•"/>
              <a:tabLst>
                <a:tab pos="132080" algn="l"/>
              </a:tabLst>
            </a:pPr>
            <a:r>
              <a:rPr lang="en-IN" sz="750">
                <a:latin typeface="Times New Roman" panose="02020603050405020304"/>
                <a:cs typeface="Times New Roman" panose="02020603050405020304"/>
              </a:rPr>
              <a:t>Click on the Play option and enjoy the game.</a:t>
            </a:r>
            <a:endParaRPr lang="en-IN" sz="750">
              <a:latin typeface="Times New Roman" panose="02020603050405020304"/>
              <a:cs typeface="Times New Roman" panose="02020603050405020304"/>
            </a:endParaRPr>
          </a:p>
          <a:p>
            <a:pPr marL="131445" indent="-57150">
              <a:lnSpc>
                <a:spcPct val="100000"/>
              </a:lnSpc>
              <a:spcBef>
                <a:spcPts val="105"/>
              </a:spcBef>
              <a:buChar char="•"/>
              <a:tabLst>
                <a:tab pos="132080" algn="l"/>
              </a:tabLst>
            </a:pPr>
            <a:r>
              <a:rPr lang="en-IN" sz="750">
                <a:latin typeface="Times New Roman" panose="02020603050405020304"/>
                <a:cs typeface="Times New Roman" panose="02020603050405020304"/>
              </a:rPr>
              <a:t>Set a high score by avoiding obstacles.</a:t>
            </a:r>
            <a:endParaRPr lang="en-IN" sz="750">
              <a:latin typeface="Times New Roman" panose="02020603050405020304"/>
              <a:cs typeface="Times New Roman" panose="02020603050405020304"/>
            </a:endParaRPr>
          </a:p>
          <a:p>
            <a:pPr marL="131445" indent="-57150">
              <a:lnSpc>
                <a:spcPct val="100000"/>
              </a:lnSpc>
              <a:spcBef>
                <a:spcPts val="105"/>
              </a:spcBef>
              <a:buChar char="•"/>
              <a:tabLst>
                <a:tab pos="132080" algn="l"/>
              </a:tabLst>
            </a:pPr>
            <a:r>
              <a:rPr lang="en-IN" sz="750">
                <a:latin typeface="Times New Roman" panose="02020603050405020304"/>
                <a:cs typeface="Times New Roman" panose="02020603050405020304"/>
              </a:rPr>
              <a:t>If you hit any obstacles you need to restart from 0 so be careful.</a:t>
            </a:r>
            <a:endParaRPr lang="en-IN" sz="750">
              <a:latin typeface="Times New Roman" panose="02020603050405020304"/>
              <a:cs typeface="Times New Roman" panose="02020603050405020304"/>
            </a:endParaRPr>
          </a:p>
        </p:txBody>
      </p:sp>
      <p:pic>
        <p:nvPicPr>
          <p:cNvPr id="5" name="object 5"/>
          <p:cNvPicPr/>
          <p:nvPr/>
        </p:nvPicPr>
        <p:blipFill>
          <a:blip r:embed="rId1" cstate="print"/>
          <a:stretch>
            <a:fillRect/>
          </a:stretch>
        </p:blipFill>
        <p:spPr>
          <a:xfrm>
            <a:off x="933450" y="469836"/>
            <a:ext cx="1064882" cy="3880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974725"/>
            <a:ext cx="5988685" cy="487680"/>
          </a:xfrm>
          <a:prstGeom prst="rect">
            <a:avLst/>
          </a:prstGeom>
        </p:spPr>
        <p:txBody>
          <a:bodyPr vert="horz" wrap="square" lIns="0" tIns="38100" rIns="0" bIns="0" rtlCol="0">
            <a:spAutoFit/>
          </a:bodyPr>
          <a:lstStyle/>
          <a:p>
            <a:pPr marL="12700">
              <a:lnSpc>
                <a:spcPct val="100000"/>
              </a:lnSpc>
              <a:spcBef>
                <a:spcPts val="300"/>
              </a:spcBef>
            </a:pPr>
            <a:r>
              <a:rPr sz="1100" spc="5" dirty="0">
                <a:latin typeface="Times New Roman" panose="02020603050405020304"/>
                <a:cs typeface="Times New Roman" panose="02020603050405020304"/>
              </a:rPr>
              <a:t>K</a:t>
            </a:r>
            <a:r>
              <a:rPr sz="1100" dirty="0">
                <a:latin typeface="Times New Roman" panose="02020603050405020304"/>
                <a:cs typeface="Times New Roman" panose="02020603050405020304"/>
              </a:rPr>
              <a:t>ey</a:t>
            </a:r>
            <a:r>
              <a:rPr sz="1100" spc="-70" dirty="0">
                <a:latin typeface="Times New Roman" panose="02020603050405020304"/>
                <a:cs typeface="Times New Roman" panose="02020603050405020304"/>
              </a:rPr>
              <a:t> </a:t>
            </a:r>
            <a:r>
              <a:rPr sz="1100" dirty="0">
                <a:latin typeface="Times New Roman" panose="02020603050405020304"/>
                <a:cs typeface="Times New Roman" panose="02020603050405020304"/>
              </a:rPr>
              <a:t>Fe</a:t>
            </a:r>
            <a:r>
              <a:rPr sz="1100" spc="-10" dirty="0">
                <a:latin typeface="Times New Roman" panose="02020603050405020304"/>
                <a:cs typeface="Times New Roman" panose="02020603050405020304"/>
              </a:rPr>
              <a:t>a</a:t>
            </a:r>
            <a:r>
              <a:rPr sz="1100" dirty="0">
                <a:latin typeface="Times New Roman" panose="02020603050405020304"/>
                <a:cs typeface="Times New Roman" panose="02020603050405020304"/>
              </a:rPr>
              <a:t>tur</a:t>
            </a:r>
            <a:r>
              <a:rPr sz="1100" spc="-10" dirty="0">
                <a:latin typeface="Times New Roman" panose="02020603050405020304"/>
                <a:cs typeface="Times New Roman" panose="02020603050405020304"/>
              </a:rPr>
              <a:t>e</a:t>
            </a:r>
            <a:r>
              <a:rPr sz="1100" dirty="0">
                <a:latin typeface="Times New Roman" panose="02020603050405020304"/>
                <a:cs typeface="Times New Roman" panose="02020603050405020304"/>
              </a:rPr>
              <a:t>s</a:t>
            </a:r>
            <a:endParaRPr sz="1100">
              <a:latin typeface="Times New Roman" panose="02020603050405020304"/>
              <a:cs typeface="Times New Roman" panose="02020603050405020304"/>
            </a:endParaRPr>
          </a:p>
          <a:p>
            <a:pPr marL="12700">
              <a:lnSpc>
                <a:spcPct val="100000"/>
              </a:lnSpc>
              <a:spcBef>
                <a:spcPts val="150"/>
              </a:spcBef>
            </a:pPr>
            <a:r>
              <a:rPr lang="en-IN" sz="850">
                <a:latin typeface="Times New Roman" panose="02020603050405020304"/>
                <a:cs typeface="Times New Roman" panose="02020603050405020304"/>
              </a:rPr>
              <a:t>Setting high records in a Endless Runner is the main goal of this game. Players can compete with others to set a high score as much as possible bringing a large audience, who have a motive to set high records in the game.</a:t>
            </a:r>
            <a:endParaRPr lang="en-IN" sz="850">
              <a:latin typeface="Times New Roman" panose="02020603050405020304"/>
              <a:cs typeface="Times New Roman" panose="02020603050405020304"/>
            </a:endParaRPr>
          </a:p>
        </p:txBody>
      </p:sp>
      <p:sp>
        <p:nvSpPr>
          <p:cNvPr id="3" name="object 3"/>
          <p:cNvSpPr txBox="1"/>
          <p:nvPr/>
        </p:nvSpPr>
        <p:spPr>
          <a:xfrm>
            <a:off x="902004" y="1647190"/>
            <a:ext cx="5988685" cy="177038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666666"/>
                </a:solidFill>
                <a:latin typeface="Microsoft Sans Serif" panose="020B0604020202020204"/>
                <a:cs typeface="Microsoft Sans Serif" panose="020B0604020202020204"/>
              </a:rPr>
              <a:t>DESIGN</a:t>
            </a:r>
            <a:r>
              <a:rPr sz="1200" spc="-25" dirty="0">
                <a:solidFill>
                  <a:srgbClr val="666666"/>
                </a:solidFill>
                <a:latin typeface="Microsoft Sans Serif" panose="020B0604020202020204"/>
                <a:cs typeface="Microsoft Sans Serif" panose="020B0604020202020204"/>
              </a:rPr>
              <a:t> </a:t>
            </a:r>
            <a:r>
              <a:rPr sz="1200" spc="-5" dirty="0">
                <a:solidFill>
                  <a:srgbClr val="666666"/>
                </a:solidFill>
                <a:latin typeface="Microsoft Sans Serif" panose="020B0604020202020204"/>
                <a:cs typeface="Microsoft Sans Serif" panose="020B0604020202020204"/>
              </a:rPr>
              <a:t>DOCUMENT</a:t>
            </a:r>
            <a:endParaRPr sz="1200">
              <a:latin typeface="Microsoft Sans Serif" panose="020B0604020202020204"/>
              <a:cs typeface="Microsoft Sans Serif" panose="020B0604020202020204"/>
            </a:endParaRPr>
          </a:p>
          <a:p>
            <a:pPr>
              <a:lnSpc>
                <a:spcPct val="100000"/>
              </a:lnSpc>
            </a:pPr>
            <a:r>
              <a:rPr lang="en-IN" sz="900">
                <a:latin typeface="Times New Roman" panose="02020603050405020304"/>
                <a:cs typeface="Times New Roman" panose="02020603050405020304"/>
              </a:rPr>
              <a:t>Our game is a basic 3D endless runner but still has some complex mechanics with it to make it as real and enjoyable as possible.</a:t>
            </a:r>
            <a:endParaRPr sz="900">
              <a:latin typeface="Times New Roman" panose="02020603050405020304"/>
              <a:cs typeface="Times New Roman" panose="02020603050405020304"/>
            </a:endParaRPr>
          </a:p>
          <a:p>
            <a:pPr>
              <a:lnSpc>
                <a:spcPct val="100000"/>
              </a:lnSpc>
              <a:spcBef>
                <a:spcPts val="20"/>
              </a:spcBef>
            </a:pPr>
            <a:endParaRPr sz="1150">
              <a:latin typeface="Times New Roman" panose="02020603050405020304"/>
              <a:cs typeface="Times New Roman" panose="02020603050405020304"/>
            </a:endParaRPr>
          </a:p>
          <a:p>
            <a:pPr marL="12700">
              <a:lnSpc>
                <a:spcPct val="100000"/>
              </a:lnSpc>
            </a:pPr>
            <a:r>
              <a:rPr sz="1100" spc="-10" dirty="0">
                <a:latin typeface="Times New Roman" panose="02020603050405020304"/>
                <a:cs typeface="Times New Roman" panose="02020603050405020304"/>
              </a:rPr>
              <a:t>D</a:t>
            </a:r>
            <a:r>
              <a:rPr sz="1100" spc="-10" dirty="0">
                <a:latin typeface="Times New Roman" panose="02020603050405020304"/>
                <a:cs typeface="Times New Roman" panose="02020603050405020304"/>
              </a:rPr>
              <a:t>e</a:t>
            </a:r>
            <a:r>
              <a:rPr sz="1100" spc="-10" dirty="0">
                <a:latin typeface="Times New Roman" panose="02020603050405020304"/>
                <a:cs typeface="Times New Roman" panose="02020603050405020304"/>
              </a:rPr>
              <a:t>s</a:t>
            </a:r>
            <a:r>
              <a:rPr sz="1100" dirty="0">
                <a:latin typeface="Times New Roman" panose="02020603050405020304"/>
                <a:cs typeface="Times New Roman" panose="02020603050405020304"/>
              </a:rPr>
              <a:t>i</a:t>
            </a:r>
            <a:r>
              <a:rPr sz="1100" spc="-15" dirty="0">
                <a:latin typeface="Times New Roman" panose="02020603050405020304"/>
                <a:cs typeface="Times New Roman" panose="02020603050405020304"/>
              </a:rPr>
              <a:t>g</a:t>
            </a:r>
            <a:r>
              <a:rPr sz="1100" dirty="0">
                <a:latin typeface="Times New Roman" panose="02020603050405020304"/>
                <a:cs typeface="Times New Roman" panose="02020603050405020304"/>
              </a:rPr>
              <a:t>n</a:t>
            </a:r>
            <a:r>
              <a:rPr sz="1100" spc="-60"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G</a:t>
            </a:r>
            <a:r>
              <a:rPr sz="1100" spc="-15" dirty="0">
                <a:latin typeface="Times New Roman" panose="02020603050405020304"/>
                <a:cs typeface="Times New Roman" panose="02020603050405020304"/>
              </a:rPr>
              <a:t>u</a:t>
            </a:r>
            <a:r>
              <a:rPr sz="1100" spc="-10" dirty="0">
                <a:latin typeface="Times New Roman" panose="02020603050405020304"/>
                <a:cs typeface="Times New Roman" panose="02020603050405020304"/>
              </a:rPr>
              <a:t>i</a:t>
            </a:r>
            <a:r>
              <a:rPr sz="1100" spc="-15" dirty="0">
                <a:latin typeface="Times New Roman" panose="02020603050405020304"/>
                <a:cs typeface="Times New Roman" panose="02020603050405020304"/>
              </a:rPr>
              <a:t>d</a:t>
            </a:r>
            <a:r>
              <a:rPr sz="1100" dirty="0">
                <a:latin typeface="Times New Roman" panose="02020603050405020304"/>
                <a:cs typeface="Times New Roman" panose="02020603050405020304"/>
              </a:rPr>
              <a:t>e</a:t>
            </a:r>
            <a:r>
              <a:rPr sz="1100" spc="-10" dirty="0">
                <a:latin typeface="Times New Roman" panose="02020603050405020304"/>
                <a:cs typeface="Times New Roman" panose="02020603050405020304"/>
              </a:rPr>
              <a:t>li</a:t>
            </a:r>
            <a:r>
              <a:rPr sz="1100" spc="-15" dirty="0">
                <a:latin typeface="Times New Roman" panose="02020603050405020304"/>
                <a:cs typeface="Times New Roman" panose="02020603050405020304"/>
              </a:rPr>
              <a:t>n</a:t>
            </a:r>
            <a:r>
              <a:rPr sz="1100" dirty="0">
                <a:latin typeface="Times New Roman" panose="02020603050405020304"/>
                <a:cs typeface="Times New Roman" panose="02020603050405020304"/>
              </a:rPr>
              <a:t>es</a:t>
            </a:r>
            <a:endParaRPr sz="1100">
              <a:latin typeface="Times New Roman" panose="02020603050405020304"/>
              <a:cs typeface="Times New Roman" panose="02020603050405020304"/>
            </a:endParaRPr>
          </a:p>
          <a:p>
            <a:pPr marL="12700" marR="237490">
              <a:lnSpc>
                <a:spcPct val="114000"/>
              </a:lnSpc>
              <a:spcBef>
                <a:spcPts val="5"/>
              </a:spcBef>
            </a:pPr>
            <a:r>
              <a:rPr sz="850" spc="-5" dirty="0">
                <a:latin typeface="Times New Roman" panose="02020603050405020304"/>
                <a:cs typeface="Times New Roman" panose="02020603050405020304"/>
              </a:rPr>
              <a:t>Th</a:t>
            </a:r>
            <a:r>
              <a:rPr lang="en-IN" sz="850" spc="-5" dirty="0">
                <a:latin typeface="Times New Roman" panose="02020603050405020304"/>
                <a:cs typeface="Times New Roman" panose="02020603050405020304"/>
              </a:rPr>
              <a:t>e design is made keeing in mind that it has to be as difficult as possible to navigate through the course as Buildings keep on generating and are random. Also at the same time it needs to be entertaining for the user as well.</a:t>
            </a:r>
            <a:endParaRPr sz="850">
              <a:latin typeface="Times New Roman" panose="02020603050405020304"/>
              <a:cs typeface="Times New Roman" panose="02020603050405020304"/>
            </a:endParaRPr>
          </a:p>
          <a:p>
            <a:pPr>
              <a:lnSpc>
                <a:spcPct val="100000"/>
              </a:lnSpc>
            </a:pPr>
            <a:endParaRPr sz="900">
              <a:latin typeface="Times New Roman" panose="02020603050405020304"/>
              <a:cs typeface="Times New Roman" panose="02020603050405020304"/>
            </a:endParaRPr>
          </a:p>
          <a:p>
            <a:pPr>
              <a:lnSpc>
                <a:spcPct val="100000"/>
              </a:lnSpc>
              <a:spcBef>
                <a:spcPts val="35"/>
              </a:spcBef>
            </a:pPr>
            <a:endParaRPr sz="1150">
              <a:latin typeface="Times New Roman" panose="02020603050405020304"/>
              <a:cs typeface="Times New Roman" panose="02020603050405020304"/>
            </a:endParaRPr>
          </a:p>
          <a:p>
            <a:pPr marL="12700">
              <a:lnSpc>
                <a:spcPct val="100000"/>
              </a:lnSpc>
            </a:pPr>
            <a:r>
              <a:rPr sz="1100" spc="-10" dirty="0">
                <a:latin typeface="Times New Roman" panose="02020603050405020304"/>
                <a:cs typeface="Times New Roman" panose="02020603050405020304"/>
              </a:rPr>
              <a:t>G</a:t>
            </a:r>
            <a:r>
              <a:rPr sz="1100" dirty="0">
                <a:latin typeface="Times New Roman" panose="02020603050405020304"/>
                <a:cs typeface="Times New Roman" panose="02020603050405020304"/>
              </a:rPr>
              <a:t>a</a:t>
            </a:r>
            <a:r>
              <a:rPr sz="1100" spc="-20" dirty="0">
                <a:latin typeface="Times New Roman" panose="02020603050405020304"/>
                <a:cs typeface="Times New Roman" panose="02020603050405020304"/>
              </a:rPr>
              <a:t>m</a:t>
            </a:r>
            <a:r>
              <a:rPr sz="1100" dirty="0">
                <a:latin typeface="Times New Roman" panose="02020603050405020304"/>
                <a:cs typeface="Times New Roman" panose="02020603050405020304"/>
              </a:rPr>
              <a:t>e</a:t>
            </a:r>
            <a:r>
              <a:rPr sz="1100" spc="-60" dirty="0">
                <a:latin typeface="Times New Roman" panose="02020603050405020304"/>
                <a:cs typeface="Times New Roman" panose="02020603050405020304"/>
              </a:rPr>
              <a:t> </a:t>
            </a:r>
            <a:r>
              <a:rPr sz="1100" spc="-20" dirty="0">
                <a:latin typeface="Times New Roman" panose="02020603050405020304"/>
                <a:cs typeface="Times New Roman" panose="02020603050405020304"/>
              </a:rPr>
              <a:t>D</a:t>
            </a:r>
            <a:r>
              <a:rPr sz="1100" spc="-10" dirty="0">
                <a:latin typeface="Times New Roman" panose="02020603050405020304"/>
                <a:cs typeface="Times New Roman" panose="02020603050405020304"/>
              </a:rPr>
              <a:t>e</a:t>
            </a:r>
            <a:r>
              <a:rPr sz="1100" dirty="0">
                <a:latin typeface="Times New Roman" panose="02020603050405020304"/>
                <a:cs typeface="Times New Roman" panose="02020603050405020304"/>
              </a:rPr>
              <a:t>s</a:t>
            </a:r>
            <a:r>
              <a:rPr sz="1100" spc="5" dirty="0">
                <a:latin typeface="Times New Roman" panose="02020603050405020304"/>
                <a:cs typeface="Times New Roman" panose="02020603050405020304"/>
              </a:rPr>
              <a:t>i</a:t>
            </a:r>
            <a:r>
              <a:rPr sz="1100" spc="-25" dirty="0">
                <a:latin typeface="Times New Roman" panose="02020603050405020304"/>
                <a:cs typeface="Times New Roman" panose="02020603050405020304"/>
              </a:rPr>
              <a:t>g</a:t>
            </a:r>
            <a:r>
              <a:rPr sz="1100" dirty="0">
                <a:latin typeface="Times New Roman" panose="02020603050405020304"/>
                <a:cs typeface="Times New Roman" panose="02020603050405020304"/>
              </a:rPr>
              <a:t>n</a:t>
            </a:r>
            <a:r>
              <a:rPr sz="1100" spc="-60"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D</a:t>
            </a:r>
            <a:r>
              <a:rPr sz="1100" dirty="0">
                <a:latin typeface="Times New Roman" panose="02020603050405020304"/>
                <a:cs typeface="Times New Roman" panose="02020603050405020304"/>
              </a:rPr>
              <a:t>e</a:t>
            </a:r>
            <a:r>
              <a:rPr sz="1100" spc="5" dirty="0">
                <a:latin typeface="Times New Roman" panose="02020603050405020304"/>
                <a:cs typeface="Times New Roman" panose="02020603050405020304"/>
              </a:rPr>
              <a:t>f</a:t>
            </a:r>
            <a:r>
              <a:rPr sz="1100" spc="-10" dirty="0">
                <a:latin typeface="Times New Roman" panose="02020603050405020304"/>
                <a:cs typeface="Times New Roman" panose="02020603050405020304"/>
              </a:rPr>
              <a:t>i</a:t>
            </a:r>
            <a:r>
              <a:rPr sz="1100" dirty="0">
                <a:latin typeface="Times New Roman" panose="02020603050405020304"/>
                <a:cs typeface="Times New Roman" panose="02020603050405020304"/>
              </a:rPr>
              <a:t>n</a:t>
            </a:r>
            <a:r>
              <a:rPr sz="1100" spc="-10" dirty="0">
                <a:latin typeface="Times New Roman" panose="02020603050405020304"/>
                <a:cs typeface="Times New Roman" panose="02020603050405020304"/>
              </a:rPr>
              <a:t>i</a:t>
            </a:r>
            <a:r>
              <a:rPr sz="1100" dirty="0">
                <a:latin typeface="Times New Roman" panose="02020603050405020304"/>
                <a:cs typeface="Times New Roman" panose="02020603050405020304"/>
              </a:rPr>
              <a:t>ti</a:t>
            </a:r>
            <a:r>
              <a:rPr sz="1100" spc="-15" dirty="0">
                <a:latin typeface="Times New Roman" panose="02020603050405020304"/>
                <a:cs typeface="Times New Roman" panose="02020603050405020304"/>
              </a:rPr>
              <a:t>o</a:t>
            </a:r>
            <a:r>
              <a:rPr sz="1100" dirty="0">
                <a:latin typeface="Times New Roman" panose="02020603050405020304"/>
                <a:cs typeface="Times New Roman" panose="02020603050405020304"/>
              </a:rPr>
              <a:t>ns</a:t>
            </a:r>
            <a:endParaRPr sz="1100">
              <a:latin typeface="Times New Roman" panose="02020603050405020304"/>
              <a:cs typeface="Times New Roman" panose="02020603050405020304"/>
            </a:endParaRPr>
          </a:p>
          <a:p>
            <a:pPr marL="12700" marR="213360">
              <a:lnSpc>
                <a:spcPct val="114000"/>
              </a:lnSpc>
              <a:spcBef>
                <a:spcPts val="10"/>
              </a:spcBef>
            </a:pPr>
            <a:r>
              <a:rPr sz="850" spc="-5" dirty="0">
                <a:latin typeface="Times New Roman" panose="02020603050405020304"/>
                <a:cs typeface="Times New Roman" panose="02020603050405020304"/>
              </a:rPr>
              <a:t>Th</a:t>
            </a:r>
            <a:r>
              <a:rPr lang="en-IN" sz="850" spc="-5" dirty="0">
                <a:latin typeface="Times New Roman" panose="02020603050405020304"/>
                <a:cs typeface="Times New Roman" panose="02020603050405020304"/>
              </a:rPr>
              <a:t>e game dosent has particullarly levels in it but the difficulty of the game keeps on increasing. The airpalne speed and the speed of building generating keeps on getting quicker and nagivation becomes harder. </a:t>
            </a:r>
            <a:endParaRPr lang="en-IN" sz="850" spc="-5" dirty="0">
              <a:latin typeface="Times New Roman" panose="02020603050405020304"/>
              <a:cs typeface="Times New Roman" panose="02020603050405020304"/>
            </a:endParaRPr>
          </a:p>
        </p:txBody>
      </p:sp>
      <p:sp>
        <p:nvSpPr>
          <p:cNvPr id="4" name="object 4"/>
          <p:cNvSpPr txBox="1"/>
          <p:nvPr/>
        </p:nvSpPr>
        <p:spPr>
          <a:xfrm>
            <a:off x="902004" y="4383103"/>
            <a:ext cx="5767070" cy="799465"/>
          </a:xfrm>
          <a:prstGeom prst="rect">
            <a:avLst/>
          </a:prstGeom>
        </p:spPr>
        <p:txBody>
          <a:bodyPr vert="horz" wrap="square" lIns="0" tIns="36194" rIns="0" bIns="0" rtlCol="0">
            <a:spAutoFit/>
          </a:bodyPr>
          <a:lstStyle/>
          <a:p>
            <a:pPr marL="12700">
              <a:lnSpc>
                <a:spcPct val="100000"/>
              </a:lnSpc>
              <a:spcBef>
                <a:spcPts val="285"/>
              </a:spcBef>
            </a:pPr>
            <a:r>
              <a:rPr sz="1100" spc="-10" dirty="0">
                <a:latin typeface="Times New Roman" panose="02020603050405020304"/>
                <a:cs typeface="Times New Roman" panose="02020603050405020304"/>
              </a:rPr>
              <a:t>G</a:t>
            </a:r>
            <a:r>
              <a:rPr sz="1100" dirty="0">
                <a:latin typeface="Times New Roman" panose="02020603050405020304"/>
                <a:cs typeface="Times New Roman" panose="02020603050405020304"/>
              </a:rPr>
              <a:t>a</a:t>
            </a:r>
            <a:r>
              <a:rPr sz="1100" spc="-20" dirty="0">
                <a:latin typeface="Times New Roman" panose="02020603050405020304"/>
                <a:cs typeface="Times New Roman" panose="02020603050405020304"/>
              </a:rPr>
              <a:t>m</a:t>
            </a:r>
            <a:r>
              <a:rPr sz="1100" dirty="0">
                <a:latin typeface="Times New Roman" panose="02020603050405020304"/>
                <a:cs typeface="Times New Roman" panose="02020603050405020304"/>
              </a:rPr>
              <a:t>e</a:t>
            </a:r>
            <a:r>
              <a:rPr sz="1100" spc="-60" dirty="0">
                <a:latin typeface="Times New Roman" panose="02020603050405020304"/>
                <a:cs typeface="Times New Roman" panose="02020603050405020304"/>
              </a:rPr>
              <a:t> </a:t>
            </a:r>
            <a:r>
              <a:rPr sz="1100" dirty="0">
                <a:latin typeface="Times New Roman" panose="02020603050405020304"/>
                <a:cs typeface="Times New Roman" panose="02020603050405020304"/>
              </a:rPr>
              <a:t>Flowcha</a:t>
            </a:r>
            <a:r>
              <a:rPr sz="1100" spc="5" dirty="0">
                <a:latin typeface="Times New Roman" panose="02020603050405020304"/>
                <a:cs typeface="Times New Roman" panose="02020603050405020304"/>
              </a:rPr>
              <a:t>r</a:t>
            </a:r>
            <a:r>
              <a:rPr sz="1100" dirty="0">
                <a:latin typeface="Times New Roman" panose="02020603050405020304"/>
                <a:cs typeface="Times New Roman" panose="02020603050405020304"/>
              </a:rPr>
              <a:t>t</a:t>
            </a:r>
            <a:endParaRPr sz="1100">
              <a:latin typeface="Times New Roman" panose="02020603050405020304"/>
              <a:cs typeface="Times New Roman" panose="02020603050405020304"/>
            </a:endParaRPr>
          </a:p>
          <a:p>
            <a:pPr marL="12700" marR="5080">
              <a:lnSpc>
                <a:spcPct val="114000"/>
              </a:lnSpc>
            </a:pPr>
            <a:r>
              <a:rPr sz="850" spc="-5" dirty="0">
                <a:latin typeface="Times New Roman" panose="02020603050405020304"/>
                <a:cs typeface="Times New Roman" panose="02020603050405020304"/>
              </a:rPr>
              <a:t>T</a:t>
            </a:r>
            <a:r>
              <a:rPr lang="en-IN" sz="850" spc="-5" dirty="0">
                <a:latin typeface="Times New Roman" panose="02020603050405020304"/>
                <a:cs typeface="Times New Roman" panose="02020603050405020304"/>
              </a:rPr>
              <a:t>he game starts off always with the score as zero and keeps on increasing on the basis of distance covered. The game is an Endless Runner and hence has no end to it. The game cannot be completed but for sure high records can be set in the game. A player can set as many high records as they want to in as many times as possible. Winning and Losing can be decided by the amount of points they score in the game in one try.</a:t>
            </a:r>
            <a:endParaRPr lang="en-IN" sz="850" spc="-5" dirty="0">
              <a:latin typeface="Times New Roman" panose="02020603050405020304"/>
              <a:cs typeface="Times New Roman" panose="02020603050405020304"/>
            </a:endParaRPr>
          </a:p>
        </p:txBody>
      </p:sp>
      <p:sp>
        <p:nvSpPr>
          <p:cNvPr id="5" name="object 5"/>
          <p:cNvSpPr txBox="1"/>
          <p:nvPr/>
        </p:nvSpPr>
        <p:spPr>
          <a:xfrm>
            <a:off x="902004" y="6010538"/>
            <a:ext cx="5786755" cy="2644775"/>
          </a:xfrm>
          <a:prstGeom prst="rect">
            <a:avLst/>
          </a:prstGeom>
        </p:spPr>
        <p:txBody>
          <a:bodyPr vert="horz" wrap="square" lIns="0" tIns="38100" rIns="0" bIns="0" rtlCol="0">
            <a:spAutoFit/>
          </a:bodyPr>
          <a:lstStyle/>
          <a:p>
            <a:pPr marL="12700">
              <a:lnSpc>
                <a:spcPct val="100000"/>
              </a:lnSpc>
              <a:spcBef>
                <a:spcPts val="300"/>
              </a:spcBef>
            </a:pPr>
            <a:r>
              <a:rPr sz="1100" dirty="0">
                <a:latin typeface="Times New Roman" panose="02020603050405020304"/>
                <a:cs typeface="Times New Roman" panose="02020603050405020304"/>
              </a:rPr>
              <a:t>P</a:t>
            </a:r>
            <a:r>
              <a:rPr sz="1100" spc="-10" dirty="0">
                <a:latin typeface="Times New Roman" panose="02020603050405020304"/>
                <a:cs typeface="Times New Roman" panose="02020603050405020304"/>
              </a:rPr>
              <a:t>l</a:t>
            </a:r>
            <a:r>
              <a:rPr sz="1100" dirty="0">
                <a:latin typeface="Times New Roman" panose="02020603050405020304"/>
                <a:cs typeface="Times New Roman" panose="02020603050405020304"/>
              </a:rPr>
              <a:t>a</a:t>
            </a:r>
            <a:r>
              <a:rPr sz="1100" spc="-10" dirty="0">
                <a:latin typeface="Times New Roman" panose="02020603050405020304"/>
                <a:cs typeface="Times New Roman" panose="02020603050405020304"/>
              </a:rPr>
              <a:t>ye</a:t>
            </a:r>
            <a:r>
              <a:rPr sz="1100" dirty="0">
                <a:latin typeface="Times New Roman" panose="02020603050405020304"/>
                <a:cs typeface="Times New Roman" panose="02020603050405020304"/>
              </a:rPr>
              <a:t>r</a:t>
            </a:r>
            <a:r>
              <a:rPr sz="1100" spc="-70" dirty="0">
                <a:latin typeface="Times New Roman" panose="02020603050405020304"/>
                <a:cs typeface="Times New Roman" panose="02020603050405020304"/>
              </a:rPr>
              <a:t> </a:t>
            </a:r>
            <a:r>
              <a:rPr sz="1100" spc="-10" dirty="0">
                <a:latin typeface="Times New Roman" panose="02020603050405020304"/>
                <a:cs typeface="Times New Roman" panose="02020603050405020304"/>
              </a:rPr>
              <a:t>D</a:t>
            </a:r>
            <a:r>
              <a:rPr sz="1100" spc="-10" dirty="0">
                <a:latin typeface="Times New Roman" panose="02020603050405020304"/>
                <a:cs typeface="Times New Roman" panose="02020603050405020304"/>
              </a:rPr>
              <a:t>efi</a:t>
            </a:r>
            <a:r>
              <a:rPr sz="1100" spc="-15" dirty="0">
                <a:latin typeface="Times New Roman" panose="02020603050405020304"/>
                <a:cs typeface="Times New Roman" panose="02020603050405020304"/>
              </a:rPr>
              <a:t>n</a:t>
            </a:r>
            <a:r>
              <a:rPr sz="1100" spc="-10" dirty="0">
                <a:latin typeface="Times New Roman" panose="02020603050405020304"/>
                <a:cs typeface="Times New Roman" panose="02020603050405020304"/>
              </a:rPr>
              <a:t>it</a:t>
            </a:r>
            <a:r>
              <a:rPr sz="1100" dirty="0">
                <a:latin typeface="Times New Roman" panose="02020603050405020304"/>
                <a:cs typeface="Times New Roman" panose="02020603050405020304"/>
              </a:rPr>
              <a:t>i</a:t>
            </a:r>
            <a:r>
              <a:rPr sz="1100" spc="-15" dirty="0">
                <a:latin typeface="Times New Roman" panose="02020603050405020304"/>
                <a:cs typeface="Times New Roman" panose="02020603050405020304"/>
              </a:rPr>
              <a:t>o</a:t>
            </a:r>
            <a:r>
              <a:rPr sz="1100" dirty="0">
                <a:latin typeface="Times New Roman" panose="02020603050405020304"/>
                <a:cs typeface="Times New Roman" panose="02020603050405020304"/>
              </a:rPr>
              <a:t>n</a:t>
            </a:r>
            <a:endParaRPr sz="1100">
              <a:latin typeface="Times New Roman" panose="02020603050405020304"/>
              <a:cs typeface="Times New Roman" panose="02020603050405020304"/>
            </a:endParaRPr>
          </a:p>
          <a:p>
            <a:pPr>
              <a:lnSpc>
                <a:spcPct val="100000"/>
              </a:lnSpc>
              <a:spcBef>
                <a:spcPts val="45"/>
              </a:spcBef>
              <a:buFont typeface="Microsoft Sans Serif" panose="020B0604020202020204"/>
              <a:buChar char="●"/>
            </a:pPr>
            <a:r>
              <a:rPr lang="en-IN" sz="1000">
                <a:latin typeface="Times New Roman" panose="02020603050405020304"/>
                <a:cs typeface="Times New Roman" panose="02020603050405020304"/>
              </a:rPr>
              <a:t>Our player is an Spaceship as this is an Endless Space Runner. </a:t>
            </a:r>
            <a:endParaRPr lang="en-IN" sz="1000">
              <a:latin typeface="Times New Roman" panose="02020603050405020304"/>
              <a:cs typeface="Times New Roman" panose="02020603050405020304"/>
            </a:endParaRPr>
          </a:p>
          <a:p>
            <a:pPr>
              <a:lnSpc>
                <a:spcPct val="100000"/>
              </a:lnSpc>
              <a:spcBef>
                <a:spcPts val="45"/>
              </a:spcBef>
              <a:buFont typeface="Microsoft Sans Serif" panose="020B0604020202020204"/>
              <a:buChar char="●"/>
            </a:pPr>
            <a:r>
              <a:rPr lang="en-IN" sz="1000">
                <a:latin typeface="Times New Roman" panose="02020603050405020304"/>
                <a:cs typeface="Times New Roman" panose="02020603050405020304"/>
              </a:rPr>
              <a:t>The spaceship has collidors which can sense it being colliding into an Building and resulting in the spaceship being destroyed. </a:t>
            </a:r>
            <a:endParaRPr lang="en-IN" sz="1000">
              <a:latin typeface="Times New Roman" panose="02020603050405020304"/>
              <a:cs typeface="Times New Roman" panose="02020603050405020304"/>
            </a:endParaRPr>
          </a:p>
          <a:p>
            <a:pPr>
              <a:lnSpc>
                <a:spcPct val="100000"/>
              </a:lnSpc>
              <a:spcBef>
                <a:spcPts val="45"/>
              </a:spcBef>
              <a:buFont typeface="Microsoft Sans Serif" panose="020B0604020202020204"/>
              <a:buChar char="●"/>
            </a:pPr>
            <a:r>
              <a:rPr lang="en-IN" sz="1000">
                <a:latin typeface="Times New Roman" panose="02020603050405020304"/>
                <a:cs typeface="Times New Roman" panose="02020603050405020304"/>
              </a:rPr>
              <a:t>The spaceship also will constanlty  increase in speed as the game progresses and as the player progresses in the score.</a:t>
            </a:r>
            <a:endParaRPr lang="en-IN" sz="1000">
              <a:latin typeface="Times New Roman" panose="02020603050405020304"/>
              <a:cs typeface="Times New Roman" panose="02020603050405020304"/>
            </a:endParaRPr>
          </a:p>
          <a:p>
            <a:pPr>
              <a:lnSpc>
                <a:spcPct val="100000"/>
              </a:lnSpc>
              <a:spcBef>
                <a:spcPts val="45"/>
              </a:spcBef>
              <a:buFont typeface="Microsoft Sans Serif" panose="020B0604020202020204"/>
              <a:buChar char="●"/>
            </a:pPr>
            <a:endParaRPr sz="1000">
              <a:latin typeface="Times New Roman" panose="02020603050405020304"/>
              <a:cs typeface="Times New Roman" panose="02020603050405020304"/>
            </a:endParaRPr>
          </a:p>
          <a:p>
            <a:pPr marL="12700">
              <a:lnSpc>
                <a:spcPct val="100000"/>
              </a:lnSpc>
            </a:pPr>
            <a:r>
              <a:rPr sz="1000" spc="-10" dirty="0">
                <a:latin typeface="Times New Roman" panose="02020603050405020304"/>
                <a:cs typeface="Times New Roman" panose="02020603050405020304"/>
              </a:rPr>
              <a:t>Player</a:t>
            </a:r>
            <a:r>
              <a:rPr sz="1000" spc="-55" dirty="0">
                <a:latin typeface="Times New Roman" panose="02020603050405020304"/>
                <a:cs typeface="Times New Roman" panose="02020603050405020304"/>
              </a:rPr>
              <a:t> </a:t>
            </a:r>
            <a:r>
              <a:rPr sz="1000" spc="-10" dirty="0">
                <a:latin typeface="Times New Roman" panose="02020603050405020304"/>
                <a:cs typeface="Times New Roman" panose="02020603050405020304"/>
              </a:rPr>
              <a:t>Definitions</a:t>
            </a:r>
            <a:endParaRPr sz="1000">
              <a:latin typeface="Times New Roman" panose="02020603050405020304"/>
              <a:cs typeface="Times New Roman" panose="02020603050405020304"/>
            </a:endParaRPr>
          </a:p>
          <a:p>
            <a:pPr>
              <a:lnSpc>
                <a:spcPct val="100000"/>
              </a:lnSpc>
            </a:pPr>
            <a:r>
              <a:rPr lang="en-IN" sz="800">
                <a:latin typeface="Times New Roman" panose="02020603050405020304"/>
                <a:cs typeface="Times New Roman" panose="02020603050405020304"/>
              </a:rPr>
              <a:t>Our Spaceship has no health.</a:t>
            </a:r>
            <a:endParaRPr lang="en-IN" sz="800">
              <a:latin typeface="Times New Roman" panose="02020603050405020304"/>
              <a:cs typeface="Times New Roman" panose="02020603050405020304"/>
            </a:endParaRPr>
          </a:p>
          <a:p>
            <a:pPr>
              <a:lnSpc>
                <a:spcPct val="100000"/>
              </a:lnSpc>
            </a:pPr>
            <a:r>
              <a:rPr lang="en-IN" sz="800">
                <a:latin typeface="Times New Roman" panose="02020603050405020304"/>
                <a:cs typeface="Times New Roman" panose="02020603050405020304"/>
              </a:rPr>
              <a:t>It will automatically get destroyed as soon as it hits an Building.</a:t>
            </a:r>
            <a:endParaRPr lang="en-IN" sz="800">
              <a:latin typeface="Times New Roman" panose="02020603050405020304"/>
              <a:cs typeface="Times New Roman" panose="02020603050405020304"/>
            </a:endParaRPr>
          </a:p>
          <a:p>
            <a:pPr>
              <a:lnSpc>
                <a:spcPct val="100000"/>
              </a:lnSpc>
            </a:pPr>
            <a:r>
              <a:rPr lang="en-IN" sz="800">
                <a:latin typeface="Times New Roman" panose="02020603050405020304"/>
                <a:cs typeface="Times New Roman" panose="02020603050405020304"/>
              </a:rPr>
              <a:t>It has no weapons for but we have plans to attach weapons and add enemies in the game.</a:t>
            </a:r>
            <a:endParaRPr sz="800">
              <a:latin typeface="Times New Roman" panose="02020603050405020304"/>
              <a:cs typeface="Times New Roman" panose="02020603050405020304"/>
            </a:endParaRPr>
          </a:p>
          <a:p>
            <a:pPr>
              <a:lnSpc>
                <a:spcPct val="100000"/>
              </a:lnSpc>
              <a:spcBef>
                <a:spcPts val="30"/>
              </a:spcBef>
            </a:pPr>
            <a:endParaRPr sz="1000">
              <a:latin typeface="Times New Roman" panose="02020603050405020304"/>
              <a:cs typeface="Times New Roman" panose="02020603050405020304"/>
            </a:endParaRPr>
          </a:p>
          <a:p>
            <a:pPr marL="12700">
              <a:lnSpc>
                <a:spcPct val="100000"/>
              </a:lnSpc>
            </a:pPr>
            <a:r>
              <a:rPr sz="1000" dirty="0">
                <a:latin typeface="Times New Roman" panose="02020603050405020304"/>
                <a:cs typeface="Times New Roman" panose="02020603050405020304"/>
              </a:rPr>
              <a:t>P</a:t>
            </a:r>
            <a:r>
              <a:rPr sz="1000" spc="-20" dirty="0">
                <a:latin typeface="Times New Roman" panose="02020603050405020304"/>
                <a:cs typeface="Times New Roman" panose="02020603050405020304"/>
              </a:rPr>
              <a:t>l</a:t>
            </a:r>
            <a:r>
              <a:rPr sz="1000" spc="-5" dirty="0">
                <a:latin typeface="Times New Roman" panose="02020603050405020304"/>
                <a:cs typeface="Times New Roman" panose="02020603050405020304"/>
              </a:rPr>
              <a:t>a</a:t>
            </a:r>
            <a:r>
              <a:rPr sz="1000" spc="-25" dirty="0">
                <a:latin typeface="Times New Roman" panose="02020603050405020304"/>
                <a:cs typeface="Times New Roman" panose="02020603050405020304"/>
              </a:rPr>
              <a:t>y</a:t>
            </a:r>
            <a:r>
              <a:rPr sz="1000" spc="-5" dirty="0">
                <a:latin typeface="Times New Roman" panose="02020603050405020304"/>
                <a:cs typeface="Times New Roman" panose="02020603050405020304"/>
              </a:rPr>
              <a:t>er</a:t>
            </a:r>
            <a:r>
              <a:rPr sz="1000" spc="-55" dirty="0">
                <a:latin typeface="Times New Roman" panose="02020603050405020304"/>
                <a:cs typeface="Times New Roman" panose="02020603050405020304"/>
              </a:rPr>
              <a:t> </a:t>
            </a:r>
            <a:r>
              <a:rPr sz="1000" dirty="0">
                <a:latin typeface="Times New Roman" panose="02020603050405020304"/>
                <a:cs typeface="Times New Roman" panose="02020603050405020304"/>
              </a:rPr>
              <a:t>P</a:t>
            </a:r>
            <a:r>
              <a:rPr sz="1000" spc="-15" dirty="0">
                <a:latin typeface="Times New Roman" panose="02020603050405020304"/>
                <a:cs typeface="Times New Roman" panose="02020603050405020304"/>
              </a:rPr>
              <a:t>r</a:t>
            </a:r>
            <a:r>
              <a:rPr sz="1000" dirty="0">
                <a:latin typeface="Times New Roman" panose="02020603050405020304"/>
                <a:cs typeface="Times New Roman" panose="02020603050405020304"/>
              </a:rPr>
              <a:t>op</a:t>
            </a:r>
            <a:r>
              <a:rPr sz="1000" spc="-5" dirty="0">
                <a:latin typeface="Times New Roman" panose="02020603050405020304"/>
                <a:cs typeface="Times New Roman" panose="02020603050405020304"/>
              </a:rPr>
              <a:t>e</a:t>
            </a:r>
            <a:r>
              <a:rPr sz="1000" dirty="0">
                <a:latin typeface="Times New Roman" panose="02020603050405020304"/>
                <a:cs typeface="Times New Roman" panose="02020603050405020304"/>
              </a:rPr>
              <a:t>r</a:t>
            </a:r>
            <a:r>
              <a:rPr sz="1000" spc="-5" dirty="0">
                <a:latin typeface="Times New Roman" panose="02020603050405020304"/>
                <a:cs typeface="Times New Roman" panose="02020603050405020304"/>
              </a:rPr>
              <a:t>ties</a:t>
            </a:r>
            <a:endParaRPr sz="1000">
              <a:latin typeface="Times New Roman" panose="02020603050405020304"/>
              <a:cs typeface="Times New Roman" panose="02020603050405020304"/>
            </a:endParaRPr>
          </a:p>
          <a:p>
            <a:pPr>
              <a:lnSpc>
                <a:spcPct val="100000"/>
              </a:lnSpc>
            </a:pPr>
            <a:r>
              <a:rPr lang="en-IN" sz="900">
                <a:latin typeface="Times New Roman" panose="02020603050405020304"/>
                <a:cs typeface="Times New Roman" panose="02020603050405020304"/>
              </a:rPr>
              <a:t>Spaceship has speed property which keeps on increasing timely.</a:t>
            </a:r>
            <a:endParaRPr lang="en-IN" sz="900">
              <a:latin typeface="Times New Roman" panose="02020603050405020304"/>
              <a:cs typeface="Times New Roman" panose="02020603050405020304"/>
            </a:endParaRPr>
          </a:p>
          <a:p>
            <a:pPr>
              <a:lnSpc>
                <a:spcPct val="100000"/>
              </a:lnSpc>
            </a:pPr>
            <a:r>
              <a:rPr lang="en-IN" sz="900">
                <a:latin typeface="Times New Roman" panose="02020603050405020304"/>
                <a:cs typeface="Times New Roman" panose="02020603050405020304"/>
              </a:rPr>
              <a:t>Spaceship can dodge obstacles.</a:t>
            </a:r>
            <a:endParaRPr sz="900">
              <a:latin typeface="Times New Roman" panose="02020603050405020304"/>
              <a:cs typeface="Times New Roman" panose="02020603050405020304"/>
            </a:endParaRPr>
          </a:p>
          <a:p>
            <a:pPr marL="12700">
              <a:lnSpc>
                <a:spcPct val="100000"/>
              </a:lnSpc>
              <a:spcBef>
                <a:spcPts val="630"/>
              </a:spcBef>
            </a:pPr>
            <a:r>
              <a:rPr sz="1000" spc="-30" dirty="0">
                <a:latin typeface="Times New Roman" panose="02020603050405020304"/>
                <a:cs typeface="Times New Roman" panose="02020603050405020304"/>
              </a:rPr>
              <a:t>Player</a:t>
            </a:r>
            <a:r>
              <a:rPr sz="1000" spc="25" dirty="0">
                <a:latin typeface="Times New Roman" panose="02020603050405020304"/>
                <a:cs typeface="Times New Roman" panose="02020603050405020304"/>
              </a:rPr>
              <a:t> </a:t>
            </a:r>
            <a:r>
              <a:rPr sz="1000" spc="-30" dirty="0">
                <a:latin typeface="Times New Roman" panose="02020603050405020304"/>
                <a:cs typeface="Times New Roman" panose="02020603050405020304"/>
              </a:rPr>
              <a:t>Rewards</a:t>
            </a:r>
            <a:r>
              <a:rPr sz="1000" spc="25" dirty="0">
                <a:latin typeface="Times New Roman" panose="02020603050405020304"/>
                <a:cs typeface="Times New Roman" panose="02020603050405020304"/>
              </a:rPr>
              <a:t> </a:t>
            </a:r>
            <a:r>
              <a:rPr sz="1000" spc="-25" dirty="0">
                <a:latin typeface="Times New Roman" panose="02020603050405020304"/>
                <a:cs typeface="Times New Roman" panose="02020603050405020304"/>
              </a:rPr>
              <a:t>(power-ups</a:t>
            </a:r>
            <a:r>
              <a:rPr sz="1000" spc="35" dirty="0">
                <a:latin typeface="Times New Roman" panose="02020603050405020304"/>
                <a:cs typeface="Times New Roman" panose="02020603050405020304"/>
              </a:rPr>
              <a:t> </a:t>
            </a:r>
            <a:r>
              <a:rPr sz="1000" spc="-30" dirty="0">
                <a:latin typeface="Times New Roman" panose="02020603050405020304"/>
                <a:cs typeface="Times New Roman" panose="02020603050405020304"/>
              </a:rPr>
              <a:t>and</a:t>
            </a:r>
            <a:r>
              <a:rPr sz="1000" spc="30" dirty="0">
                <a:latin typeface="Times New Roman" panose="02020603050405020304"/>
                <a:cs typeface="Times New Roman" panose="02020603050405020304"/>
              </a:rPr>
              <a:t> </a:t>
            </a:r>
            <a:r>
              <a:rPr sz="1000" spc="-25" dirty="0">
                <a:latin typeface="Times New Roman" panose="02020603050405020304"/>
                <a:cs typeface="Times New Roman" panose="02020603050405020304"/>
              </a:rPr>
              <a:t>pick-ups)</a:t>
            </a:r>
            <a:endParaRPr sz="1000">
              <a:latin typeface="Times New Roman" panose="02020603050405020304"/>
              <a:cs typeface="Times New Roman" panose="02020603050405020304"/>
            </a:endParaRPr>
          </a:p>
          <a:p>
            <a:pPr marL="12700">
              <a:lnSpc>
                <a:spcPct val="100000"/>
              </a:lnSpc>
              <a:spcBef>
                <a:spcPts val="110"/>
              </a:spcBef>
            </a:pPr>
            <a:r>
              <a:rPr lang="en-IN" sz="850">
                <a:latin typeface="Times New Roman" panose="02020603050405020304"/>
                <a:cs typeface="Times New Roman" panose="02020603050405020304"/>
              </a:rPr>
              <a:t>User can have rewards such as weekly top scorer and Topscorer of the Month and so on and so forth.</a:t>
            </a:r>
            <a:endParaRPr lang="en-IN" sz="85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75415"/>
            <a:ext cx="5936615" cy="1236980"/>
          </a:xfrm>
          <a:prstGeom prst="rect">
            <a:avLst/>
          </a:prstGeom>
        </p:spPr>
        <p:txBody>
          <a:bodyPr vert="horz" wrap="square" lIns="0" tIns="36195" rIns="0" bIns="0" rtlCol="0">
            <a:spAutoFit/>
          </a:bodyPr>
          <a:lstStyle/>
          <a:p>
            <a:pPr marL="12700">
              <a:lnSpc>
                <a:spcPct val="100000"/>
              </a:lnSpc>
              <a:spcBef>
                <a:spcPts val="285"/>
              </a:spcBef>
            </a:pPr>
            <a:r>
              <a:rPr sz="1100" spc="-10" dirty="0">
                <a:latin typeface="Times New Roman" panose="02020603050405020304"/>
                <a:cs typeface="Times New Roman" panose="02020603050405020304"/>
              </a:rPr>
              <a:t>U</a:t>
            </a:r>
            <a:r>
              <a:rPr sz="1100" dirty="0">
                <a:latin typeface="Times New Roman" panose="02020603050405020304"/>
                <a:cs typeface="Times New Roman" panose="02020603050405020304"/>
              </a:rPr>
              <a:t>ser</a:t>
            </a:r>
            <a:r>
              <a:rPr sz="1100" spc="-55" dirty="0">
                <a:latin typeface="Times New Roman" panose="02020603050405020304"/>
                <a:cs typeface="Times New Roman" panose="02020603050405020304"/>
              </a:rPr>
              <a:t> </a:t>
            </a:r>
            <a:r>
              <a:rPr sz="1100" spc="-20" dirty="0">
                <a:latin typeface="Times New Roman" panose="02020603050405020304"/>
                <a:cs typeface="Times New Roman" panose="02020603050405020304"/>
              </a:rPr>
              <a:t>I</a:t>
            </a:r>
            <a:r>
              <a:rPr sz="1100" dirty="0">
                <a:latin typeface="Times New Roman" panose="02020603050405020304"/>
                <a:cs typeface="Times New Roman" panose="02020603050405020304"/>
              </a:rPr>
              <a:t>nte</a:t>
            </a:r>
            <a:r>
              <a:rPr sz="1100" spc="5" dirty="0">
                <a:latin typeface="Times New Roman" panose="02020603050405020304"/>
                <a:cs typeface="Times New Roman" panose="02020603050405020304"/>
              </a:rPr>
              <a:t>r</a:t>
            </a:r>
            <a:r>
              <a:rPr sz="1100" dirty="0">
                <a:latin typeface="Times New Roman" panose="02020603050405020304"/>
                <a:cs typeface="Times New Roman" panose="02020603050405020304"/>
              </a:rPr>
              <a:t>f</a:t>
            </a:r>
            <a:r>
              <a:rPr sz="1100" spc="-10" dirty="0">
                <a:latin typeface="Times New Roman" panose="02020603050405020304"/>
                <a:cs typeface="Times New Roman" panose="02020603050405020304"/>
              </a:rPr>
              <a:t>a</a:t>
            </a:r>
            <a:r>
              <a:rPr sz="1100" dirty="0">
                <a:latin typeface="Times New Roman" panose="02020603050405020304"/>
                <a:cs typeface="Times New Roman" panose="02020603050405020304"/>
              </a:rPr>
              <a:t>ce</a:t>
            </a:r>
            <a:r>
              <a:rPr sz="1100" spc="-55" dirty="0">
                <a:latin typeface="Times New Roman" panose="02020603050405020304"/>
                <a:cs typeface="Times New Roman" panose="02020603050405020304"/>
              </a:rPr>
              <a:t> </a:t>
            </a:r>
            <a:r>
              <a:rPr sz="1100" dirty="0">
                <a:latin typeface="Times New Roman" panose="02020603050405020304"/>
                <a:cs typeface="Times New Roman" panose="02020603050405020304"/>
              </a:rPr>
              <a:t>(</a:t>
            </a:r>
            <a:r>
              <a:rPr sz="1100" spc="-10" dirty="0">
                <a:latin typeface="Times New Roman" panose="02020603050405020304"/>
                <a:cs typeface="Times New Roman" panose="02020603050405020304"/>
              </a:rPr>
              <a:t>U</a:t>
            </a:r>
            <a:r>
              <a:rPr sz="1100" spc="-20" dirty="0">
                <a:latin typeface="Times New Roman" panose="02020603050405020304"/>
                <a:cs typeface="Times New Roman" panose="02020603050405020304"/>
              </a:rPr>
              <a:t>I</a:t>
            </a:r>
            <a:r>
              <a:rPr sz="1100" dirty="0">
                <a:latin typeface="Times New Roman" panose="02020603050405020304"/>
                <a:cs typeface="Times New Roman" panose="02020603050405020304"/>
              </a:rPr>
              <a:t>)</a:t>
            </a:r>
            <a:r>
              <a:rPr lang="en-IN" sz="1100" dirty="0">
                <a:latin typeface="Times New Roman" panose="02020603050405020304"/>
                <a:cs typeface="Times New Roman" panose="02020603050405020304"/>
              </a:rPr>
              <a:t> : </a:t>
            </a:r>
            <a:endParaRPr lang="en-IN" sz="1100" dirty="0">
              <a:latin typeface="Times New Roman" panose="02020603050405020304"/>
              <a:cs typeface="Times New Roman" panose="02020603050405020304"/>
            </a:endParaRPr>
          </a:p>
          <a:p>
            <a:pPr marL="12700">
              <a:lnSpc>
                <a:spcPct val="100000"/>
              </a:lnSpc>
              <a:spcBef>
                <a:spcPts val="285"/>
              </a:spcBef>
            </a:pPr>
            <a:r>
              <a:rPr lang="en-IN" sz="1100" dirty="0">
                <a:latin typeface="Times New Roman" panose="02020603050405020304"/>
                <a:cs typeface="Times New Roman" panose="02020603050405020304"/>
              </a:rPr>
              <a:t>`We have done a fairly simple interface where a User can simply click on Play Game and get straight into the game. User now needs to dodge the incoming buildings and avoid crashing into them. If he crashes he is returned to the main menu. To make sure that the user is ready after hitting Play Game, he is given a 3 second countdown after which the game begins. The Achievements menu shows the hogh score of the User. Store will be displaying more aircrafts being added into the game. </a:t>
            </a:r>
            <a:endParaRPr sz="1100">
              <a:latin typeface="Times New Roman" panose="02020603050405020304"/>
              <a:cs typeface="Times New Roman" panose="02020603050405020304"/>
            </a:endParaRPr>
          </a:p>
          <a:p>
            <a:pPr marL="12700" marR="5080" algn="ctr">
              <a:lnSpc>
                <a:spcPct val="113000"/>
              </a:lnSpc>
              <a:spcBef>
                <a:spcPts val="10"/>
              </a:spcBef>
            </a:pPr>
            <a:endParaRPr sz="850">
              <a:latin typeface="Times New Roman" panose="02020603050405020304"/>
              <a:cs typeface="Times New Roman" panose="02020603050405020304"/>
            </a:endParaRPr>
          </a:p>
        </p:txBody>
      </p:sp>
      <p:pic>
        <p:nvPicPr>
          <p:cNvPr id="12" name="Picture 11"/>
          <p:cNvPicPr>
            <a:picLocks noChangeAspect="1"/>
          </p:cNvPicPr>
          <p:nvPr/>
        </p:nvPicPr>
        <p:blipFill>
          <a:blip r:embed="rId1"/>
          <a:stretch>
            <a:fillRect/>
          </a:stretch>
        </p:blipFill>
        <p:spPr>
          <a:xfrm>
            <a:off x="953135" y="4359275"/>
            <a:ext cx="5935345" cy="31038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92810" y="6041389"/>
            <a:ext cx="5507355" cy="1572895"/>
          </a:xfrm>
          <a:custGeom>
            <a:avLst/>
            <a:gdLst/>
            <a:ahLst/>
            <a:cxnLst/>
            <a:rect l="l" t="t" r="r" b="b"/>
            <a:pathLst>
              <a:path w="5507355" h="1572895">
                <a:moveTo>
                  <a:pt x="3175" y="0"/>
                </a:moveTo>
                <a:lnTo>
                  <a:pt x="0" y="0"/>
                </a:lnTo>
                <a:lnTo>
                  <a:pt x="0" y="1370330"/>
                </a:lnTo>
                <a:lnTo>
                  <a:pt x="3175" y="1370330"/>
                </a:lnTo>
                <a:lnTo>
                  <a:pt x="3175" y="0"/>
                </a:lnTo>
                <a:close/>
              </a:path>
              <a:path w="5507355" h="1572895">
                <a:moveTo>
                  <a:pt x="5507355" y="1370330"/>
                </a:moveTo>
                <a:lnTo>
                  <a:pt x="5504180" y="1370330"/>
                </a:lnTo>
                <a:lnTo>
                  <a:pt x="5504180" y="1370838"/>
                </a:lnTo>
                <a:lnTo>
                  <a:pt x="20955" y="1370838"/>
                </a:lnTo>
                <a:lnTo>
                  <a:pt x="20955" y="1373378"/>
                </a:lnTo>
                <a:lnTo>
                  <a:pt x="20955" y="1572768"/>
                </a:lnTo>
                <a:lnTo>
                  <a:pt x="24130" y="1572768"/>
                </a:lnTo>
                <a:lnTo>
                  <a:pt x="24130" y="1373378"/>
                </a:lnTo>
                <a:lnTo>
                  <a:pt x="5504180" y="1373378"/>
                </a:lnTo>
                <a:lnTo>
                  <a:pt x="5504180" y="1570355"/>
                </a:lnTo>
                <a:lnTo>
                  <a:pt x="5507355" y="1570355"/>
                </a:lnTo>
                <a:lnTo>
                  <a:pt x="5507355" y="1370330"/>
                </a:lnTo>
                <a:close/>
              </a:path>
            </a:pathLst>
          </a:custGeom>
          <a:solidFill>
            <a:srgbClr val="000000"/>
          </a:solidFill>
        </p:spPr>
        <p:txBody>
          <a:bodyPr wrap="square" lIns="0" tIns="0" rIns="0" bIns="0" rtlCol="0"/>
          <a:lstStyle/>
          <a:p/>
        </p:txBody>
      </p:sp>
      <p:sp>
        <p:nvSpPr>
          <p:cNvPr id="3" name="object 3"/>
          <p:cNvSpPr/>
          <p:nvPr/>
        </p:nvSpPr>
        <p:spPr>
          <a:xfrm>
            <a:off x="6664959" y="6041389"/>
            <a:ext cx="3175" cy="1370330"/>
          </a:xfrm>
          <a:custGeom>
            <a:avLst/>
            <a:gdLst/>
            <a:ahLst/>
            <a:cxnLst/>
            <a:rect l="l" t="t" r="r" b="b"/>
            <a:pathLst>
              <a:path w="3175" h="1370329">
                <a:moveTo>
                  <a:pt x="3175" y="0"/>
                </a:moveTo>
                <a:lnTo>
                  <a:pt x="0" y="0"/>
                </a:lnTo>
                <a:lnTo>
                  <a:pt x="0" y="1370329"/>
                </a:lnTo>
                <a:lnTo>
                  <a:pt x="3175" y="1370329"/>
                </a:lnTo>
                <a:lnTo>
                  <a:pt x="3175" y="0"/>
                </a:lnTo>
                <a:close/>
              </a:path>
            </a:pathLst>
          </a:custGeom>
          <a:solidFill>
            <a:srgbClr val="000000"/>
          </a:solidFill>
        </p:spPr>
        <p:txBody>
          <a:bodyPr wrap="square" lIns="0" tIns="0" rIns="0" bIns="0" rtlCol="0"/>
          <a:lstStyle/>
          <a:p/>
        </p:txBody>
      </p:sp>
      <p:sp>
        <p:nvSpPr>
          <p:cNvPr id="4" name="object 4"/>
          <p:cNvSpPr/>
          <p:nvPr/>
        </p:nvSpPr>
        <p:spPr>
          <a:xfrm>
            <a:off x="913765" y="6419087"/>
            <a:ext cx="5717540" cy="812800"/>
          </a:xfrm>
          <a:custGeom>
            <a:avLst/>
            <a:gdLst/>
            <a:ahLst/>
            <a:cxnLst/>
            <a:rect l="l" t="t" r="r" b="b"/>
            <a:pathLst>
              <a:path w="5717540" h="812800">
                <a:moveTo>
                  <a:pt x="5668632" y="203200"/>
                </a:moveTo>
                <a:lnTo>
                  <a:pt x="5633707" y="203200"/>
                </a:lnTo>
                <a:lnTo>
                  <a:pt x="5633707" y="202692"/>
                </a:lnTo>
                <a:lnTo>
                  <a:pt x="5636882" y="202692"/>
                </a:lnTo>
                <a:lnTo>
                  <a:pt x="5636882" y="127"/>
                </a:lnTo>
                <a:lnTo>
                  <a:pt x="5633707" y="127"/>
                </a:lnTo>
                <a:lnTo>
                  <a:pt x="5633707" y="3810"/>
                </a:lnTo>
                <a:lnTo>
                  <a:pt x="5633707" y="200660"/>
                </a:lnTo>
                <a:lnTo>
                  <a:pt x="3175" y="200660"/>
                </a:lnTo>
                <a:lnTo>
                  <a:pt x="3175" y="3810"/>
                </a:lnTo>
                <a:lnTo>
                  <a:pt x="5633707" y="3810"/>
                </a:lnTo>
                <a:lnTo>
                  <a:pt x="5633707" y="127"/>
                </a:lnTo>
                <a:lnTo>
                  <a:pt x="5633707" y="0"/>
                </a:lnTo>
                <a:lnTo>
                  <a:pt x="0" y="0"/>
                </a:lnTo>
                <a:lnTo>
                  <a:pt x="0" y="3810"/>
                </a:lnTo>
                <a:lnTo>
                  <a:pt x="0" y="200660"/>
                </a:lnTo>
                <a:lnTo>
                  <a:pt x="0" y="203200"/>
                </a:lnTo>
                <a:lnTo>
                  <a:pt x="0" y="205740"/>
                </a:lnTo>
                <a:lnTo>
                  <a:pt x="0" y="402590"/>
                </a:lnTo>
                <a:lnTo>
                  <a:pt x="0" y="406400"/>
                </a:lnTo>
                <a:lnTo>
                  <a:pt x="5668632" y="406400"/>
                </a:lnTo>
                <a:lnTo>
                  <a:pt x="5668632" y="402590"/>
                </a:lnTo>
                <a:lnTo>
                  <a:pt x="3175" y="402590"/>
                </a:lnTo>
                <a:lnTo>
                  <a:pt x="3175" y="205740"/>
                </a:lnTo>
                <a:lnTo>
                  <a:pt x="5668632" y="205740"/>
                </a:lnTo>
                <a:lnTo>
                  <a:pt x="5668632" y="203200"/>
                </a:lnTo>
                <a:close/>
              </a:path>
              <a:path w="5717540" h="812800">
                <a:moveTo>
                  <a:pt x="5671807" y="202692"/>
                </a:moveTo>
                <a:lnTo>
                  <a:pt x="5669280" y="202692"/>
                </a:lnTo>
                <a:lnTo>
                  <a:pt x="5669280" y="405892"/>
                </a:lnTo>
                <a:lnTo>
                  <a:pt x="5671807" y="405892"/>
                </a:lnTo>
                <a:lnTo>
                  <a:pt x="5671807" y="202692"/>
                </a:lnTo>
                <a:close/>
              </a:path>
              <a:path w="5717540" h="812800">
                <a:moveTo>
                  <a:pt x="5714365" y="407670"/>
                </a:moveTo>
                <a:lnTo>
                  <a:pt x="0" y="407670"/>
                </a:lnTo>
                <a:lnTo>
                  <a:pt x="0" y="410210"/>
                </a:lnTo>
                <a:lnTo>
                  <a:pt x="0" y="607060"/>
                </a:lnTo>
                <a:lnTo>
                  <a:pt x="0" y="609600"/>
                </a:lnTo>
                <a:lnTo>
                  <a:pt x="0" y="613410"/>
                </a:lnTo>
                <a:lnTo>
                  <a:pt x="0" y="810260"/>
                </a:lnTo>
                <a:lnTo>
                  <a:pt x="0" y="812800"/>
                </a:lnTo>
                <a:lnTo>
                  <a:pt x="4158615" y="812800"/>
                </a:lnTo>
                <a:lnTo>
                  <a:pt x="4158615" y="810260"/>
                </a:lnTo>
                <a:lnTo>
                  <a:pt x="3175" y="810260"/>
                </a:lnTo>
                <a:lnTo>
                  <a:pt x="3175" y="613410"/>
                </a:lnTo>
                <a:lnTo>
                  <a:pt x="4155440" y="613410"/>
                </a:lnTo>
                <a:lnTo>
                  <a:pt x="4155440" y="809752"/>
                </a:lnTo>
                <a:lnTo>
                  <a:pt x="4158615" y="809752"/>
                </a:lnTo>
                <a:lnTo>
                  <a:pt x="4158615" y="613410"/>
                </a:lnTo>
                <a:lnTo>
                  <a:pt x="4158615" y="612902"/>
                </a:lnTo>
                <a:lnTo>
                  <a:pt x="4158615" y="609600"/>
                </a:lnTo>
                <a:lnTo>
                  <a:pt x="5714365" y="609600"/>
                </a:lnTo>
                <a:lnTo>
                  <a:pt x="5714365" y="607060"/>
                </a:lnTo>
                <a:lnTo>
                  <a:pt x="3175" y="607060"/>
                </a:lnTo>
                <a:lnTo>
                  <a:pt x="3175" y="410210"/>
                </a:lnTo>
                <a:lnTo>
                  <a:pt x="5714365" y="410210"/>
                </a:lnTo>
                <a:lnTo>
                  <a:pt x="5714365" y="407670"/>
                </a:lnTo>
                <a:close/>
              </a:path>
              <a:path w="5717540" h="812800">
                <a:moveTo>
                  <a:pt x="5717540" y="407162"/>
                </a:moveTo>
                <a:lnTo>
                  <a:pt x="5715000" y="407162"/>
                </a:lnTo>
                <a:lnTo>
                  <a:pt x="5715000" y="609727"/>
                </a:lnTo>
                <a:lnTo>
                  <a:pt x="5717540" y="609727"/>
                </a:lnTo>
                <a:lnTo>
                  <a:pt x="5717540" y="407162"/>
                </a:lnTo>
                <a:close/>
              </a:path>
            </a:pathLst>
          </a:custGeom>
          <a:solidFill>
            <a:srgbClr val="000000"/>
          </a:solidFill>
        </p:spPr>
        <p:txBody>
          <a:bodyPr wrap="square" lIns="0" tIns="0" rIns="0" bIns="0" rtlCol="0"/>
          <a:lstStyle/>
          <a:p/>
        </p:txBody>
      </p:sp>
      <p:sp>
        <p:nvSpPr>
          <p:cNvPr id="5" name="object 5"/>
          <p:cNvSpPr/>
          <p:nvPr/>
        </p:nvSpPr>
        <p:spPr>
          <a:xfrm>
            <a:off x="895985" y="6041389"/>
            <a:ext cx="5768975" cy="3175"/>
          </a:xfrm>
          <a:custGeom>
            <a:avLst/>
            <a:gdLst/>
            <a:ahLst/>
            <a:cxnLst/>
            <a:rect l="l" t="t" r="r" b="b"/>
            <a:pathLst>
              <a:path w="5768975" h="3175">
                <a:moveTo>
                  <a:pt x="5768974" y="0"/>
                </a:moveTo>
                <a:lnTo>
                  <a:pt x="0" y="0"/>
                </a:lnTo>
                <a:lnTo>
                  <a:pt x="0" y="3175"/>
                </a:lnTo>
                <a:lnTo>
                  <a:pt x="5768974" y="3175"/>
                </a:lnTo>
                <a:lnTo>
                  <a:pt x="5768974" y="0"/>
                </a:lnTo>
                <a:close/>
              </a:path>
            </a:pathLst>
          </a:custGeom>
          <a:solidFill>
            <a:srgbClr val="000000"/>
          </a:solidFill>
        </p:spPr>
        <p:txBody>
          <a:bodyPr wrap="square" lIns="0" tIns="0" rIns="0" bIns="0" rtlCol="0"/>
          <a:lstStyle/>
          <a:p/>
        </p:txBody>
      </p:sp>
      <p:sp>
        <p:nvSpPr>
          <p:cNvPr id="6" name="object 6"/>
          <p:cNvSpPr/>
          <p:nvPr/>
        </p:nvSpPr>
        <p:spPr>
          <a:xfrm>
            <a:off x="892810" y="7411719"/>
            <a:ext cx="5644515" cy="1938655"/>
          </a:xfrm>
          <a:custGeom>
            <a:avLst/>
            <a:gdLst/>
            <a:ahLst/>
            <a:cxnLst/>
            <a:rect l="l" t="t" r="r" b="b"/>
            <a:pathLst>
              <a:path w="5644515" h="1938654">
                <a:moveTo>
                  <a:pt x="3175" y="0"/>
                </a:moveTo>
                <a:lnTo>
                  <a:pt x="0" y="0"/>
                </a:lnTo>
                <a:lnTo>
                  <a:pt x="0" y="1739265"/>
                </a:lnTo>
                <a:lnTo>
                  <a:pt x="3175" y="1739265"/>
                </a:lnTo>
                <a:lnTo>
                  <a:pt x="3175" y="0"/>
                </a:lnTo>
                <a:close/>
              </a:path>
              <a:path w="5644515" h="1938654">
                <a:moveTo>
                  <a:pt x="3232785" y="787908"/>
                </a:moveTo>
                <a:lnTo>
                  <a:pt x="3229610" y="787908"/>
                </a:lnTo>
                <a:lnTo>
                  <a:pt x="3229610" y="791718"/>
                </a:lnTo>
                <a:lnTo>
                  <a:pt x="3229610" y="987298"/>
                </a:lnTo>
                <a:lnTo>
                  <a:pt x="24130" y="987298"/>
                </a:lnTo>
                <a:lnTo>
                  <a:pt x="24130" y="791718"/>
                </a:lnTo>
                <a:lnTo>
                  <a:pt x="3229610" y="791718"/>
                </a:lnTo>
                <a:lnTo>
                  <a:pt x="3229610" y="787908"/>
                </a:lnTo>
                <a:lnTo>
                  <a:pt x="20955" y="787908"/>
                </a:lnTo>
                <a:lnTo>
                  <a:pt x="20955" y="791718"/>
                </a:lnTo>
                <a:lnTo>
                  <a:pt x="20955" y="987298"/>
                </a:lnTo>
                <a:lnTo>
                  <a:pt x="20955" y="991108"/>
                </a:lnTo>
                <a:lnTo>
                  <a:pt x="3232785" y="991108"/>
                </a:lnTo>
                <a:lnTo>
                  <a:pt x="3232785" y="987425"/>
                </a:lnTo>
                <a:lnTo>
                  <a:pt x="3232785" y="987298"/>
                </a:lnTo>
                <a:lnTo>
                  <a:pt x="3232785" y="791718"/>
                </a:lnTo>
                <a:lnTo>
                  <a:pt x="3232785" y="791210"/>
                </a:lnTo>
                <a:lnTo>
                  <a:pt x="3232785" y="787908"/>
                </a:lnTo>
                <a:close/>
              </a:path>
              <a:path w="5644515" h="1938654">
                <a:moveTo>
                  <a:pt x="5507355" y="200025"/>
                </a:moveTo>
                <a:lnTo>
                  <a:pt x="5504180" y="200025"/>
                </a:lnTo>
                <a:lnTo>
                  <a:pt x="5504180" y="199898"/>
                </a:lnTo>
                <a:lnTo>
                  <a:pt x="20955" y="199898"/>
                </a:lnTo>
                <a:lnTo>
                  <a:pt x="20955" y="202438"/>
                </a:lnTo>
                <a:lnTo>
                  <a:pt x="20955" y="206248"/>
                </a:lnTo>
                <a:lnTo>
                  <a:pt x="20955" y="403098"/>
                </a:lnTo>
                <a:lnTo>
                  <a:pt x="20955" y="405638"/>
                </a:lnTo>
                <a:lnTo>
                  <a:pt x="2875915" y="405638"/>
                </a:lnTo>
                <a:lnTo>
                  <a:pt x="2875915" y="405765"/>
                </a:lnTo>
                <a:lnTo>
                  <a:pt x="2879090" y="405765"/>
                </a:lnTo>
                <a:lnTo>
                  <a:pt x="2879090" y="202565"/>
                </a:lnTo>
                <a:lnTo>
                  <a:pt x="2875915" y="202565"/>
                </a:lnTo>
                <a:lnTo>
                  <a:pt x="2875915" y="206248"/>
                </a:lnTo>
                <a:lnTo>
                  <a:pt x="2875915" y="403098"/>
                </a:lnTo>
                <a:lnTo>
                  <a:pt x="24130" y="403098"/>
                </a:lnTo>
                <a:lnTo>
                  <a:pt x="24130" y="206248"/>
                </a:lnTo>
                <a:lnTo>
                  <a:pt x="2875915" y="206248"/>
                </a:lnTo>
                <a:lnTo>
                  <a:pt x="2875915" y="202565"/>
                </a:lnTo>
                <a:lnTo>
                  <a:pt x="2875915" y="202438"/>
                </a:lnTo>
                <a:lnTo>
                  <a:pt x="5504180" y="202438"/>
                </a:lnTo>
                <a:lnTo>
                  <a:pt x="5504180" y="202565"/>
                </a:lnTo>
                <a:lnTo>
                  <a:pt x="5507355" y="202565"/>
                </a:lnTo>
                <a:lnTo>
                  <a:pt x="5507355" y="200025"/>
                </a:lnTo>
                <a:close/>
              </a:path>
              <a:path w="5644515" h="1938654">
                <a:moveTo>
                  <a:pt x="5598160" y="583438"/>
                </a:moveTo>
                <a:lnTo>
                  <a:pt x="20955" y="583438"/>
                </a:lnTo>
                <a:lnTo>
                  <a:pt x="20955" y="587248"/>
                </a:lnTo>
                <a:lnTo>
                  <a:pt x="20955" y="784098"/>
                </a:lnTo>
                <a:lnTo>
                  <a:pt x="20955" y="786638"/>
                </a:lnTo>
                <a:lnTo>
                  <a:pt x="5598160" y="786638"/>
                </a:lnTo>
                <a:lnTo>
                  <a:pt x="5598160" y="784098"/>
                </a:lnTo>
                <a:lnTo>
                  <a:pt x="24130" y="784098"/>
                </a:lnTo>
                <a:lnTo>
                  <a:pt x="24130" y="587248"/>
                </a:lnTo>
                <a:lnTo>
                  <a:pt x="5598160" y="587248"/>
                </a:lnTo>
                <a:lnTo>
                  <a:pt x="5598160" y="583438"/>
                </a:lnTo>
                <a:close/>
              </a:path>
              <a:path w="5644515" h="1938654">
                <a:moveTo>
                  <a:pt x="5601335" y="583565"/>
                </a:moveTo>
                <a:lnTo>
                  <a:pt x="5598795" y="583565"/>
                </a:lnTo>
                <a:lnTo>
                  <a:pt x="5598795" y="786765"/>
                </a:lnTo>
                <a:lnTo>
                  <a:pt x="5601335" y="786765"/>
                </a:lnTo>
                <a:lnTo>
                  <a:pt x="5601335" y="583565"/>
                </a:lnTo>
                <a:close/>
              </a:path>
              <a:path w="5644515" h="1938654">
                <a:moveTo>
                  <a:pt x="5644515" y="1530350"/>
                </a:moveTo>
                <a:lnTo>
                  <a:pt x="5641340" y="1530350"/>
                </a:lnTo>
                <a:lnTo>
                  <a:pt x="5641340" y="1530858"/>
                </a:lnTo>
                <a:lnTo>
                  <a:pt x="5641340" y="1533398"/>
                </a:lnTo>
                <a:lnTo>
                  <a:pt x="5641340" y="1736598"/>
                </a:lnTo>
                <a:lnTo>
                  <a:pt x="24130" y="1736598"/>
                </a:lnTo>
                <a:lnTo>
                  <a:pt x="24130" y="1533398"/>
                </a:lnTo>
                <a:lnTo>
                  <a:pt x="5641340" y="1533398"/>
                </a:lnTo>
                <a:lnTo>
                  <a:pt x="5641340" y="1530858"/>
                </a:lnTo>
                <a:lnTo>
                  <a:pt x="20955" y="1530858"/>
                </a:lnTo>
                <a:lnTo>
                  <a:pt x="20955" y="1533398"/>
                </a:lnTo>
                <a:lnTo>
                  <a:pt x="20955" y="1736598"/>
                </a:lnTo>
                <a:lnTo>
                  <a:pt x="20955" y="1739138"/>
                </a:lnTo>
                <a:lnTo>
                  <a:pt x="20955" y="1741678"/>
                </a:lnTo>
                <a:lnTo>
                  <a:pt x="20955" y="1938528"/>
                </a:lnTo>
                <a:lnTo>
                  <a:pt x="24130" y="1938528"/>
                </a:lnTo>
                <a:lnTo>
                  <a:pt x="24130" y="1741678"/>
                </a:lnTo>
                <a:lnTo>
                  <a:pt x="1557655" y="1741678"/>
                </a:lnTo>
                <a:lnTo>
                  <a:pt x="1557655" y="1741805"/>
                </a:lnTo>
                <a:lnTo>
                  <a:pt x="1560830" y="1741805"/>
                </a:lnTo>
                <a:lnTo>
                  <a:pt x="1560830" y="1739265"/>
                </a:lnTo>
                <a:lnTo>
                  <a:pt x="1557655" y="1739265"/>
                </a:lnTo>
                <a:lnTo>
                  <a:pt x="1557655" y="1739138"/>
                </a:lnTo>
                <a:lnTo>
                  <a:pt x="5641340" y="1739138"/>
                </a:lnTo>
                <a:lnTo>
                  <a:pt x="5641340" y="1739265"/>
                </a:lnTo>
                <a:lnTo>
                  <a:pt x="5644515" y="1739265"/>
                </a:lnTo>
                <a:lnTo>
                  <a:pt x="5644515" y="1530350"/>
                </a:lnTo>
                <a:close/>
              </a:path>
            </a:pathLst>
          </a:custGeom>
          <a:solidFill>
            <a:srgbClr val="000000"/>
          </a:solidFill>
        </p:spPr>
        <p:txBody>
          <a:bodyPr wrap="square" lIns="0" tIns="0" rIns="0" bIns="0" rtlCol="0"/>
          <a:lstStyle/>
          <a:p/>
        </p:txBody>
      </p:sp>
      <p:sp>
        <p:nvSpPr>
          <p:cNvPr id="7" name="object 7"/>
          <p:cNvSpPr/>
          <p:nvPr/>
        </p:nvSpPr>
        <p:spPr>
          <a:xfrm>
            <a:off x="6664959" y="7411719"/>
            <a:ext cx="3175" cy="1739264"/>
          </a:xfrm>
          <a:custGeom>
            <a:avLst/>
            <a:gdLst/>
            <a:ahLst/>
            <a:cxnLst/>
            <a:rect l="l" t="t" r="r" b="b"/>
            <a:pathLst>
              <a:path w="3175" h="1739265">
                <a:moveTo>
                  <a:pt x="3175" y="0"/>
                </a:moveTo>
                <a:lnTo>
                  <a:pt x="0" y="0"/>
                </a:lnTo>
                <a:lnTo>
                  <a:pt x="0" y="1739265"/>
                </a:lnTo>
                <a:lnTo>
                  <a:pt x="3175" y="1739265"/>
                </a:lnTo>
                <a:lnTo>
                  <a:pt x="3175" y="0"/>
                </a:lnTo>
                <a:close/>
              </a:path>
            </a:pathLst>
          </a:custGeom>
          <a:solidFill>
            <a:srgbClr val="000000"/>
          </a:solidFill>
        </p:spPr>
        <p:txBody>
          <a:bodyPr wrap="square" lIns="0" tIns="0" rIns="0" bIns="0" rtlCol="0"/>
          <a:lstStyle/>
          <a:p/>
        </p:txBody>
      </p:sp>
      <p:sp>
        <p:nvSpPr>
          <p:cNvPr id="8" name="object 8"/>
          <p:cNvSpPr/>
          <p:nvPr/>
        </p:nvSpPr>
        <p:spPr>
          <a:xfrm>
            <a:off x="892810" y="9150350"/>
            <a:ext cx="5775325" cy="207010"/>
          </a:xfrm>
          <a:custGeom>
            <a:avLst/>
            <a:gdLst/>
            <a:ahLst/>
            <a:cxnLst/>
            <a:rect l="l" t="t" r="r" b="b"/>
            <a:pathLst>
              <a:path w="5775325" h="207009">
                <a:moveTo>
                  <a:pt x="1560830" y="2540"/>
                </a:moveTo>
                <a:lnTo>
                  <a:pt x="1557655" y="2540"/>
                </a:lnTo>
                <a:lnTo>
                  <a:pt x="1557655" y="199898"/>
                </a:lnTo>
                <a:lnTo>
                  <a:pt x="24130" y="199898"/>
                </a:lnTo>
                <a:lnTo>
                  <a:pt x="24130" y="3048"/>
                </a:lnTo>
                <a:lnTo>
                  <a:pt x="20955" y="3048"/>
                </a:lnTo>
                <a:lnTo>
                  <a:pt x="20955" y="199898"/>
                </a:lnTo>
                <a:lnTo>
                  <a:pt x="20955" y="202438"/>
                </a:lnTo>
                <a:lnTo>
                  <a:pt x="1557655" y="202438"/>
                </a:lnTo>
                <a:lnTo>
                  <a:pt x="1557655" y="202565"/>
                </a:lnTo>
                <a:lnTo>
                  <a:pt x="1560830" y="202565"/>
                </a:lnTo>
                <a:lnTo>
                  <a:pt x="1560830" y="2540"/>
                </a:lnTo>
                <a:close/>
              </a:path>
              <a:path w="5775325" h="207009">
                <a:moveTo>
                  <a:pt x="5775325" y="0"/>
                </a:moveTo>
                <a:lnTo>
                  <a:pt x="5772150" y="0"/>
                </a:lnTo>
                <a:lnTo>
                  <a:pt x="5772150" y="204470"/>
                </a:lnTo>
                <a:lnTo>
                  <a:pt x="3175" y="204470"/>
                </a:lnTo>
                <a:lnTo>
                  <a:pt x="3175" y="0"/>
                </a:lnTo>
                <a:lnTo>
                  <a:pt x="0" y="0"/>
                </a:lnTo>
                <a:lnTo>
                  <a:pt x="0" y="207010"/>
                </a:lnTo>
                <a:lnTo>
                  <a:pt x="3175" y="207010"/>
                </a:lnTo>
                <a:lnTo>
                  <a:pt x="5772150" y="207010"/>
                </a:lnTo>
                <a:lnTo>
                  <a:pt x="5775325" y="207010"/>
                </a:lnTo>
                <a:lnTo>
                  <a:pt x="5775325" y="0"/>
                </a:lnTo>
                <a:close/>
              </a:path>
            </a:pathLst>
          </a:custGeom>
          <a:solidFill>
            <a:srgbClr val="000000"/>
          </a:solidFill>
        </p:spPr>
        <p:txBody>
          <a:bodyPr wrap="square" lIns="0" tIns="0" rIns="0" bIns="0" rtlCol="0"/>
          <a:lstStyle/>
          <a:p/>
        </p:txBody>
      </p:sp>
      <p:sp>
        <p:nvSpPr>
          <p:cNvPr id="9" name="object 9"/>
          <p:cNvSpPr txBox="1"/>
          <p:nvPr/>
        </p:nvSpPr>
        <p:spPr>
          <a:xfrm>
            <a:off x="895985" y="6390512"/>
            <a:ext cx="5768975" cy="2999105"/>
          </a:xfrm>
          <a:prstGeom prst="rect">
            <a:avLst/>
          </a:prstGeom>
        </p:spPr>
        <p:txBody>
          <a:bodyPr vert="horz" wrap="square" lIns="0" tIns="14604" rIns="0" bIns="0" rtlCol="0">
            <a:spAutoFit/>
          </a:bodyPr>
          <a:lstStyle/>
          <a:p>
            <a:pPr marL="21590" marR="50165">
              <a:lnSpc>
                <a:spcPct val="99000"/>
              </a:lnSpc>
              <a:spcBef>
                <a:spcPts val="115"/>
              </a:spcBef>
            </a:pPr>
            <a:r>
              <a:rPr sz="1350" dirty="0">
                <a:latin typeface="Times New Roman" panose="02020603050405020304"/>
                <a:cs typeface="Times New Roman" panose="02020603050405020304"/>
              </a:rPr>
              <a:t>Let’s </a:t>
            </a:r>
            <a:r>
              <a:rPr sz="1350" spc="-5" dirty="0">
                <a:latin typeface="Times New Roman" panose="02020603050405020304"/>
                <a:cs typeface="Times New Roman" panose="02020603050405020304"/>
              </a:rPr>
              <a:t>try to apply our knowledge </a:t>
            </a:r>
            <a:r>
              <a:rPr sz="1350" spc="5" dirty="0">
                <a:latin typeface="Times New Roman" panose="02020603050405020304"/>
                <a:cs typeface="Times New Roman" panose="02020603050405020304"/>
              </a:rPr>
              <a:t>of </a:t>
            </a:r>
            <a:r>
              <a:rPr sz="1350" dirty="0">
                <a:latin typeface="Times New Roman" panose="02020603050405020304"/>
                <a:cs typeface="Times New Roman" panose="02020603050405020304"/>
              </a:rPr>
              <a:t>hands </a:t>
            </a:r>
            <a:r>
              <a:rPr sz="1350" spc="-5" dirty="0">
                <a:latin typeface="Times New Roman" panose="02020603050405020304"/>
                <a:cs typeface="Times New Roman" panose="02020603050405020304"/>
              </a:rPr>
              <a:t>limitations for </a:t>
            </a:r>
            <a:r>
              <a:rPr sz="1350" spc="-10" dirty="0">
                <a:latin typeface="Times New Roman" panose="02020603050405020304"/>
                <a:cs typeface="Times New Roman" panose="02020603050405020304"/>
              </a:rPr>
              <a:t>the </a:t>
            </a:r>
            <a:r>
              <a:rPr sz="1350" spc="-5" dirty="0">
                <a:latin typeface="Times New Roman" panose="02020603050405020304"/>
                <a:cs typeface="Times New Roman" panose="02020603050405020304"/>
              </a:rPr>
              <a:t>more practical task </a:t>
            </a:r>
            <a:r>
              <a:rPr sz="135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designing </a:t>
            </a:r>
            <a:r>
              <a:rPr sz="1350" spc="5" dirty="0">
                <a:latin typeface="Times New Roman" panose="02020603050405020304"/>
                <a:cs typeface="Times New Roman" panose="02020603050405020304"/>
              </a:rPr>
              <a:t>of </a:t>
            </a:r>
            <a:r>
              <a:rPr sz="1350" spc="-5" dirty="0">
                <a:latin typeface="Times New Roman" panose="02020603050405020304"/>
                <a:cs typeface="Times New Roman" panose="02020603050405020304"/>
              </a:rPr>
              <a:t>the game controls layout. In order to do that, </a:t>
            </a:r>
            <a:r>
              <a:rPr sz="1350" spc="5" dirty="0">
                <a:latin typeface="Times New Roman" panose="02020603050405020304"/>
                <a:cs typeface="Times New Roman" panose="02020603050405020304"/>
              </a:rPr>
              <a:t>we </a:t>
            </a:r>
            <a:r>
              <a:rPr sz="1350" dirty="0">
                <a:latin typeface="Times New Roman" panose="02020603050405020304"/>
                <a:cs typeface="Times New Roman" panose="02020603050405020304"/>
              </a:rPr>
              <a:t>can </a:t>
            </a:r>
            <a:r>
              <a:rPr sz="1350" spc="-5" dirty="0">
                <a:latin typeface="Times New Roman" panose="02020603050405020304"/>
                <a:cs typeface="Times New Roman" panose="02020603050405020304"/>
              </a:rPr>
              <a:t>use </a:t>
            </a:r>
            <a:r>
              <a:rPr sz="1350" dirty="0">
                <a:latin typeface="Times New Roman" panose="02020603050405020304"/>
                <a:cs typeface="Times New Roman" panose="02020603050405020304"/>
              </a:rPr>
              <a:t>a </a:t>
            </a:r>
            <a:r>
              <a:rPr sz="1350" u="sng" spc="-5" dirty="0">
                <a:solidFill>
                  <a:srgbClr val="0000FF"/>
                </a:solidFill>
                <a:uFill>
                  <a:solidFill>
                    <a:srgbClr val="0000FF"/>
                  </a:solidFill>
                </a:uFill>
                <a:latin typeface="Times New Roman" panose="02020603050405020304"/>
                <a:cs typeface="Times New Roman" panose="02020603050405020304"/>
                <a:hlinkClick r:id="rId1"/>
              </a:rPr>
              <a:t>Fitt’s Law</a:t>
            </a:r>
            <a:r>
              <a:rPr sz="1350" spc="-5" dirty="0">
                <a:solidFill>
                  <a:srgbClr val="0000FF"/>
                </a:solidFill>
                <a:latin typeface="Times New Roman" panose="02020603050405020304"/>
                <a:cs typeface="Times New Roman" panose="02020603050405020304"/>
                <a:hlinkClick r:id="rId1"/>
              </a:rPr>
              <a:t> </a:t>
            </a:r>
            <a:r>
              <a:rPr sz="1350" dirty="0">
                <a:latin typeface="Times New Roman" panose="02020603050405020304"/>
                <a:cs typeface="Times New Roman" panose="02020603050405020304"/>
              </a:rPr>
              <a:t>, </a:t>
            </a:r>
            <a:r>
              <a:rPr sz="1350" spc="-3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which for our case </a:t>
            </a:r>
            <a:r>
              <a:rPr sz="1350" spc="5" dirty="0">
                <a:latin typeface="Times New Roman" panose="02020603050405020304"/>
                <a:cs typeface="Times New Roman" panose="02020603050405020304"/>
              </a:rPr>
              <a:t>we </a:t>
            </a:r>
            <a:r>
              <a:rPr sz="1350" spc="-5" dirty="0">
                <a:latin typeface="Times New Roman" panose="02020603050405020304"/>
                <a:cs typeface="Times New Roman" panose="02020603050405020304"/>
              </a:rPr>
              <a:t>can formulate that way: </a:t>
            </a:r>
            <a:r>
              <a:rPr sz="1350" spc="-190" dirty="0">
                <a:latin typeface="Times New Roman" panose="02020603050405020304"/>
                <a:cs typeface="Times New Roman" panose="02020603050405020304"/>
              </a:rPr>
              <a:t>―</a:t>
            </a:r>
            <a:r>
              <a:rPr lang="en-IN" sz="1350" spc="-190" dirty="0">
                <a:latin typeface="Times New Roman" panose="02020603050405020304"/>
                <a:cs typeface="Times New Roman" panose="02020603050405020304"/>
              </a:rPr>
              <a:t>   t h e  </a:t>
            </a:r>
            <a:r>
              <a:rPr sz="1350" spc="-5" dirty="0">
                <a:latin typeface="Times New Roman" panose="02020603050405020304"/>
                <a:cs typeface="Times New Roman" panose="02020603050405020304"/>
              </a:rPr>
              <a:t>fewer the distance </a:t>
            </a:r>
            <a:r>
              <a:rPr sz="1350" spc="-10" dirty="0">
                <a:latin typeface="Times New Roman" panose="02020603050405020304"/>
                <a:cs typeface="Times New Roman" panose="02020603050405020304"/>
              </a:rPr>
              <a:t>to </a:t>
            </a:r>
            <a:r>
              <a:rPr sz="1350" spc="-5" dirty="0">
                <a:latin typeface="Times New Roman" panose="02020603050405020304"/>
                <a:cs typeface="Times New Roman" panose="02020603050405020304"/>
              </a:rPr>
              <a:t>the button </a:t>
            </a:r>
            <a:r>
              <a:rPr sz="1350" spc="-3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and</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the</a:t>
            </a:r>
            <a:r>
              <a:rPr sz="1350" spc="-4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bigger</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the</a:t>
            </a:r>
            <a:r>
              <a:rPr sz="1350" spc="-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button, the</a:t>
            </a:r>
            <a:r>
              <a:rPr sz="1350" spc="-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more</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accessible</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the</a:t>
            </a:r>
            <a:r>
              <a:rPr sz="1350" spc="-2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button </a:t>
            </a:r>
            <a:r>
              <a:rPr sz="1350" spc="50" dirty="0">
                <a:latin typeface="Times New Roman" panose="02020603050405020304"/>
                <a:cs typeface="Times New Roman" panose="02020603050405020304"/>
              </a:rPr>
              <a:t>is.‖</a:t>
            </a:r>
            <a:endParaRPr sz="1350">
              <a:latin typeface="Times New Roman" panose="02020603050405020304"/>
              <a:cs typeface="Times New Roman" panose="02020603050405020304"/>
            </a:endParaRPr>
          </a:p>
          <a:p>
            <a:pPr>
              <a:lnSpc>
                <a:spcPct val="100000"/>
              </a:lnSpc>
              <a:spcBef>
                <a:spcPts val="50"/>
              </a:spcBef>
            </a:pPr>
            <a:endParaRPr sz="1200">
              <a:latin typeface="Times New Roman" panose="02020603050405020304"/>
              <a:cs typeface="Times New Roman" panose="02020603050405020304"/>
            </a:endParaRPr>
          </a:p>
          <a:p>
            <a:pPr marL="21590" marR="280670">
              <a:lnSpc>
                <a:spcPts val="1610"/>
              </a:lnSpc>
            </a:pPr>
            <a:r>
              <a:rPr sz="1350" spc="-5" dirty="0">
                <a:latin typeface="Times New Roman" panose="02020603050405020304"/>
                <a:cs typeface="Times New Roman" panose="02020603050405020304"/>
              </a:rPr>
              <a:t>Combining Fitt’s Law and knowledge </a:t>
            </a:r>
            <a:r>
              <a:rPr sz="1350" spc="5" dirty="0">
                <a:latin typeface="Times New Roman" panose="02020603050405020304"/>
                <a:cs typeface="Times New Roman" panose="02020603050405020304"/>
              </a:rPr>
              <a:t>of </a:t>
            </a:r>
            <a:r>
              <a:rPr sz="1350" spc="-5" dirty="0">
                <a:latin typeface="Times New Roman" panose="02020603050405020304"/>
                <a:cs typeface="Times New Roman" panose="02020603050405020304"/>
              </a:rPr>
              <a:t>hand limitations, </a:t>
            </a:r>
            <a:r>
              <a:rPr sz="1350" spc="5" dirty="0">
                <a:latin typeface="Times New Roman" panose="02020603050405020304"/>
                <a:cs typeface="Times New Roman" panose="02020603050405020304"/>
              </a:rPr>
              <a:t>we </a:t>
            </a:r>
            <a:r>
              <a:rPr sz="1350" spc="-5" dirty="0">
                <a:latin typeface="Times New Roman" panose="02020603050405020304"/>
                <a:cs typeface="Times New Roman" panose="02020603050405020304"/>
              </a:rPr>
              <a:t>can formulate the </a:t>
            </a:r>
            <a:r>
              <a:rPr sz="1350" spc="-325" dirty="0">
                <a:latin typeface="Times New Roman" panose="02020603050405020304"/>
                <a:cs typeface="Times New Roman" panose="02020603050405020304"/>
              </a:rPr>
              <a:t> </a:t>
            </a:r>
            <a:r>
              <a:rPr sz="1350" dirty="0">
                <a:latin typeface="Times New Roman" panose="02020603050405020304"/>
                <a:cs typeface="Times New Roman" panose="02020603050405020304"/>
              </a:rPr>
              <a:t>basic</a:t>
            </a:r>
            <a:r>
              <a:rPr sz="1350" spc="-3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principle</a:t>
            </a:r>
            <a:r>
              <a:rPr sz="1350" spc="-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for</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controls</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layout</a:t>
            </a:r>
            <a:r>
              <a:rPr sz="1350" spc="-3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design:</a:t>
            </a:r>
            <a:endParaRPr sz="1350">
              <a:latin typeface="Times New Roman" panose="02020603050405020304"/>
              <a:cs typeface="Times New Roman" panose="02020603050405020304"/>
            </a:endParaRPr>
          </a:p>
          <a:p>
            <a:pPr>
              <a:lnSpc>
                <a:spcPct val="100000"/>
              </a:lnSpc>
              <a:spcBef>
                <a:spcPts val="30"/>
              </a:spcBef>
            </a:pPr>
            <a:endParaRPr sz="1200">
              <a:latin typeface="Times New Roman" panose="02020603050405020304"/>
              <a:cs typeface="Times New Roman" panose="02020603050405020304"/>
            </a:endParaRPr>
          </a:p>
          <a:p>
            <a:pPr marL="21590" marR="175895">
              <a:lnSpc>
                <a:spcPts val="1610"/>
              </a:lnSpc>
              <a:spcBef>
                <a:spcPts val="5"/>
              </a:spcBef>
            </a:pPr>
            <a:r>
              <a:rPr sz="1350" b="1" dirty="0">
                <a:latin typeface="Times New Roman" panose="02020603050405020304"/>
                <a:cs typeface="Times New Roman" panose="02020603050405020304"/>
              </a:rPr>
              <a:t>The </a:t>
            </a:r>
            <a:r>
              <a:rPr sz="1350" b="1" spc="-5" dirty="0">
                <a:latin typeface="Times New Roman" panose="02020603050405020304"/>
                <a:cs typeface="Times New Roman" panose="02020603050405020304"/>
              </a:rPr>
              <a:t>most frequent actions should </a:t>
            </a:r>
            <a:r>
              <a:rPr sz="1350" b="1" dirty="0">
                <a:latin typeface="Times New Roman" panose="02020603050405020304"/>
                <a:cs typeface="Times New Roman" panose="02020603050405020304"/>
              </a:rPr>
              <a:t>be </a:t>
            </a:r>
            <a:r>
              <a:rPr sz="1350" b="1" spc="-5" dirty="0">
                <a:latin typeface="Times New Roman" panose="02020603050405020304"/>
                <a:cs typeface="Times New Roman" panose="02020603050405020304"/>
              </a:rPr>
              <a:t>in </a:t>
            </a:r>
            <a:r>
              <a:rPr sz="1350" b="1" dirty="0">
                <a:latin typeface="Times New Roman" panose="02020603050405020304"/>
                <a:cs typeface="Times New Roman" panose="02020603050405020304"/>
              </a:rPr>
              <a:t>the most </a:t>
            </a:r>
            <a:r>
              <a:rPr sz="1350" b="1" spc="-5" dirty="0">
                <a:latin typeface="Times New Roman" panose="02020603050405020304"/>
                <a:cs typeface="Times New Roman" panose="02020603050405020304"/>
              </a:rPr>
              <a:t>accessible </a:t>
            </a:r>
            <a:r>
              <a:rPr sz="1350" b="1" dirty="0">
                <a:latin typeface="Times New Roman" panose="02020603050405020304"/>
                <a:cs typeface="Times New Roman" panose="02020603050405020304"/>
              </a:rPr>
              <a:t>places </a:t>
            </a:r>
            <a:r>
              <a:rPr sz="1350" b="1" spc="-5" dirty="0">
                <a:latin typeface="Times New Roman" panose="02020603050405020304"/>
                <a:cs typeface="Times New Roman" panose="02020603050405020304"/>
              </a:rPr>
              <a:t>and </a:t>
            </a:r>
            <a:r>
              <a:rPr sz="1350" b="1" dirty="0">
                <a:latin typeface="Times New Roman" panose="02020603050405020304"/>
                <a:cs typeface="Times New Roman" panose="02020603050405020304"/>
              </a:rPr>
              <a:t>match </a:t>
            </a:r>
            <a:r>
              <a:rPr sz="1350" b="1" spc="-325" dirty="0">
                <a:latin typeface="Times New Roman" panose="02020603050405020304"/>
                <a:cs typeface="Times New Roman" panose="02020603050405020304"/>
              </a:rPr>
              <a:t> </a:t>
            </a:r>
            <a:r>
              <a:rPr sz="1350" b="1" spc="-5" dirty="0">
                <a:latin typeface="Times New Roman" panose="02020603050405020304"/>
                <a:cs typeface="Times New Roman" panose="02020603050405020304"/>
              </a:rPr>
              <a:t>primary</a:t>
            </a:r>
            <a:r>
              <a:rPr sz="1350" b="1" spc="5" dirty="0">
                <a:latin typeface="Times New Roman" panose="02020603050405020304"/>
                <a:cs typeface="Times New Roman" panose="02020603050405020304"/>
              </a:rPr>
              <a:t> </a:t>
            </a:r>
            <a:r>
              <a:rPr sz="1350" b="1" spc="-5" dirty="0">
                <a:latin typeface="Times New Roman" panose="02020603050405020304"/>
                <a:cs typeface="Times New Roman" panose="02020603050405020304"/>
              </a:rPr>
              <a:t>control</a:t>
            </a:r>
            <a:r>
              <a:rPr sz="1350" b="1" spc="-30" dirty="0">
                <a:latin typeface="Times New Roman" panose="02020603050405020304"/>
                <a:cs typeface="Times New Roman" panose="02020603050405020304"/>
              </a:rPr>
              <a:t> </a:t>
            </a:r>
            <a:r>
              <a:rPr sz="1350" b="1" spc="-5" dirty="0">
                <a:latin typeface="Times New Roman" panose="02020603050405020304"/>
                <a:cs typeface="Times New Roman" panose="02020603050405020304"/>
              </a:rPr>
              <a:t>group</a:t>
            </a:r>
            <a:r>
              <a:rPr sz="1350" b="1" spc="5" dirty="0">
                <a:latin typeface="Times New Roman" panose="02020603050405020304"/>
                <a:cs typeface="Times New Roman" panose="02020603050405020304"/>
              </a:rPr>
              <a:t> </a:t>
            </a:r>
            <a:r>
              <a:rPr sz="1350" b="1" spc="-5" dirty="0">
                <a:latin typeface="Times New Roman" panose="02020603050405020304"/>
                <a:cs typeface="Times New Roman" panose="02020603050405020304"/>
              </a:rPr>
              <a:t>of</a:t>
            </a:r>
            <a:r>
              <a:rPr sz="1350" b="1" spc="-10" dirty="0">
                <a:latin typeface="Times New Roman" panose="02020603050405020304"/>
                <a:cs typeface="Times New Roman" panose="02020603050405020304"/>
              </a:rPr>
              <a:t> </a:t>
            </a:r>
            <a:r>
              <a:rPr sz="1350" b="1" dirty="0">
                <a:latin typeface="Times New Roman" panose="02020603050405020304"/>
                <a:cs typeface="Times New Roman" panose="02020603050405020304"/>
              </a:rPr>
              <a:t>the</a:t>
            </a:r>
            <a:r>
              <a:rPr sz="1350" b="1" spc="-25" dirty="0">
                <a:latin typeface="Times New Roman" panose="02020603050405020304"/>
                <a:cs typeface="Times New Roman" panose="02020603050405020304"/>
              </a:rPr>
              <a:t> </a:t>
            </a:r>
            <a:r>
              <a:rPr sz="1350" b="1" spc="-5" dirty="0">
                <a:latin typeface="Times New Roman" panose="02020603050405020304"/>
                <a:cs typeface="Times New Roman" panose="02020603050405020304"/>
              </a:rPr>
              <a:t>player’s</a:t>
            </a:r>
            <a:r>
              <a:rPr sz="1350" b="1" spc="-25" dirty="0">
                <a:latin typeface="Times New Roman" panose="02020603050405020304"/>
                <a:cs typeface="Times New Roman" panose="02020603050405020304"/>
              </a:rPr>
              <a:t> </a:t>
            </a:r>
            <a:r>
              <a:rPr sz="1350" b="1" spc="-5" dirty="0">
                <a:latin typeface="Times New Roman" panose="02020603050405020304"/>
                <a:cs typeface="Times New Roman" panose="02020603050405020304"/>
              </a:rPr>
              <a:t>hand.</a:t>
            </a:r>
            <a:endParaRPr sz="1350">
              <a:latin typeface="Times New Roman" panose="02020603050405020304"/>
              <a:cs typeface="Times New Roman" panose="02020603050405020304"/>
            </a:endParaRPr>
          </a:p>
          <a:p>
            <a:pPr marL="18415">
              <a:lnSpc>
                <a:spcPct val="100000"/>
              </a:lnSpc>
              <a:spcBef>
                <a:spcPts val="1295"/>
              </a:spcBef>
            </a:pPr>
            <a:r>
              <a:rPr sz="1200" spc="-5" dirty="0">
                <a:latin typeface="Times New Roman" panose="02020603050405020304"/>
                <a:cs typeface="Times New Roman" panose="02020603050405020304"/>
              </a:rPr>
              <a:t>Accessibility</a:t>
            </a:r>
            <a:r>
              <a:rPr sz="1200" spc="-45"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Tiers:</a:t>
            </a:r>
            <a:r>
              <a:rPr sz="1200" dirty="0">
                <a:latin typeface="Times New Roman" panose="02020603050405020304"/>
                <a:cs typeface="Times New Roman" panose="02020603050405020304"/>
              </a:rPr>
              <a:t> </a:t>
            </a:r>
            <a:r>
              <a:rPr sz="1200" spc="-5" dirty="0">
                <a:latin typeface="Times New Roman" panose="02020603050405020304"/>
                <a:cs typeface="Times New Roman" panose="02020603050405020304"/>
              </a:rPr>
              <a:t>Gamepad</a:t>
            </a:r>
            <a:endParaRPr sz="1200">
              <a:latin typeface="Times New Roman" panose="02020603050405020304"/>
              <a:cs typeface="Times New Roman" panose="02020603050405020304"/>
            </a:endParaRPr>
          </a:p>
          <a:p>
            <a:pPr>
              <a:lnSpc>
                <a:spcPct val="100000"/>
              </a:lnSpc>
            </a:pPr>
            <a:endParaRPr sz="1250">
              <a:latin typeface="Times New Roman" panose="02020603050405020304"/>
              <a:cs typeface="Times New Roman" panose="02020603050405020304"/>
            </a:endParaRPr>
          </a:p>
          <a:p>
            <a:pPr marL="21590" marR="142875">
              <a:lnSpc>
                <a:spcPct val="100000"/>
              </a:lnSpc>
            </a:pPr>
            <a:r>
              <a:rPr sz="1350" dirty="0">
                <a:latin typeface="Times New Roman" panose="02020603050405020304"/>
                <a:cs typeface="Times New Roman" panose="02020603050405020304"/>
              </a:rPr>
              <a:t>For</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the</a:t>
            </a:r>
            <a:r>
              <a:rPr sz="1350" spc="-4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gamepad,</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it</a:t>
            </a:r>
            <a:r>
              <a:rPr sz="1350" spc="-20" dirty="0">
                <a:latin typeface="Times New Roman" panose="02020603050405020304"/>
                <a:cs typeface="Times New Roman" panose="02020603050405020304"/>
              </a:rPr>
              <a:t> </a:t>
            </a:r>
            <a:r>
              <a:rPr sz="1350" dirty="0">
                <a:latin typeface="Times New Roman" panose="02020603050405020304"/>
                <a:cs typeface="Times New Roman" panose="02020603050405020304"/>
              </a:rPr>
              <a:t>might</a:t>
            </a:r>
            <a:r>
              <a:rPr sz="1350" spc="-5" dirty="0">
                <a:latin typeface="Times New Roman" panose="02020603050405020304"/>
                <a:cs typeface="Times New Roman" panose="02020603050405020304"/>
              </a:rPr>
              <a:t> look</a:t>
            </a:r>
            <a:r>
              <a:rPr sz="1350" spc="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like</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this </a:t>
            </a:r>
            <a:r>
              <a:rPr sz="1350" dirty="0">
                <a:latin typeface="Times New Roman" panose="02020603050405020304"/>
                <a:cs typeface="Times New Roman" panose="02020603050405020304"/>
              </a:rPr>
              <a:t>(as</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an</a:t>
            </a:r>
            <a:r>
              <a:rPr sz="1350" spc="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example,</a:t>
            </a:r>
            <a:r>
              <a:rPr sz="1350" spc="-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we</a:t>
            </a:r>
            <a:r>
              <a:rPr sz="1350" spc="-15" dirty="0">
                <a:latin typeface="Times New Roman" panose="02020603050405020304"/>
                <a:cs typeface="Times New Roman" panose="02020603050405020304"/>
              </a:rPr>
              <a:t> </a:t>
            </a:r>
            <a:r>
              <a:rPr sz="1350" dirty="0">
                <a:latin typeface="Times New Roman" panose="02020603050405020304"/>
                <a:cs typeface="Times New Roman" panose="02020603050405020304"/>
              </a:rPr>
              <a:t>can</a:t>
            </a:r>
            <a:r>
              <a:rPr sz="1350" spc="-10" dirty="0">
                <a:latin typeface="Times New Roman" panose="02020603050405020304"/>
                <a:cs typeface="Times New Roman" panose="02020603050405020304"/>
              </a:rPr>
              <a:t> </a:t>
            </a:r>
            <a:r>
              <a:rPr sz="1350" dirty="0">
                <a:latin typeface="Times New Roman" panose="02020603050405020304"/>
                <a:cs typeface="Times New Roman" panose="02020603050405020304"/>
              </a:rPr>
              <a:t>use</a:t>
            </a:r>
            <a:r>
              <a:rPr sz="1350" spc="-35" dirty="0">
                <a:latin typeface="Times New Roman" panose="02020603050405020304"/>
                <a:cs typeface="Times New Roman" panose="02020603050405020304"/>
              </a:rPr>
              <a:t> </a:t>
            </a:r>
            <a:r>
              <a:rPr sz="1350" dirty="0">
                <a:latin typeface="Times New Roman" panose="02020603050405020304"/>
                <a:cs typeface="Times New Roman" panose="02020603050405020304"/>
              </a:rPr>
              <a:t>very</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common </a:t>
            </a:r>
            <a:r>
              <a:rPr sz="1350" spc="-3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Xbox</a:t>
            </a:r>
            <a:r>
              <a:rPr sz="1350" spc="-4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360</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Controller):</a:t>
            </a:r>
            <a:endParaRPr sz="1350">
              <a:latin typeface="Times New Roman" panose="02020603050405020304"/>
              <a:cs typeface="Times New Roman" panose="02020603050405020304"/>
            </a:endParaRPr>
          </a:p>
        </p:txBody>
      </p:sp>
      <p:graphicFrame>
        <p:nvGraphicFramePr>
          <p:cNvPr id="10" name="object 10"/>
          <p:cNvGraphicFramePr>
            <a:graphicFrameLocks noGrp="1"/>
          </p:cNvGraphicFramePr>
          <p:nvPr/>
        </p:nvGraphicFramePr>
        <p:xfrm>
          <a:off x="635000" y="426720"/>
          <a:ext cx="6033135" cy="1621155"/>
        </p:xfrm>
        <a:graphic>
          <a:graphicData uri="http://schemas.openxmlformats.org/drawingml/2006/table">
            <a:tbl>
              <a:tblPr firstRow="1" bandRow="1">
                <a:tableStyleId>{2D5ABB26-0587-4C30-8999-92F81FD0307C}</a:tableStyleId>
              </a:tblPr>
              <a:tblGrid>
                <a:gridCol w="275590"/>
                <a:gridCol w="5757545"/>
              </a:tblGrid>
              <a:tr h="530225">
                <a:tc rowSpan="5">
                  <a:txBody>
                    <a:bodyPr/>
                    <a:lstStyle/>
                    <a:p>
                      <a:pPr marL="127000">
                        <a:lnSpc>
                          <a:spcPct val="100000"/>
                        </a:lnSpc>
                        <a:spcBef>
                          <a:spcPts val="280"/>
                        </a:spcBef>
                      </a:pPr>
                      <a:r>
                        <a:rPr sz="1000" dirty="0">
                          <a:latin typeface="Symbol" panose="05050102010706020507"/>
                          <a:cs typeface="Symbol" panose="05050102010706020507"/>
                        </a:rPr>
                        <a:t></a:t>
                      </a:r>
                      <a:endParaRPr sz="1000">
                        <a:latin typeface="Symbol" panose="05050102010706020507"/>
                        <a:cs typeface="Symbol" panose="05050102010706020507"/>
                      </a:endParaRPr>
                    </a:p>
                    <a:p>
                      <a:pPr>
                        <a:lnSpc>
                          <a:spcPct val="100000"/>
                        </a:lnSpc>
                        <a:spcBef>
                          <a:spcPts val="25"/>
                        </a:spcBef>
                      </a:pPr>
                      <a:endParaRPr sz="1650">
                        <a:latin typeface="Times New Roman" panose="02020603050405020304"/>
                        <a:cs typeface="Times New Roman" panose="02020603050405020304"/>
                      </a:endParaRPr>
                    </a:p>
                    <a:p>
                      <a:pPr marL="127000">
                        <a:lnSpc>
                          <a:spcPct val="100000"/>
                        </a:lnSpc>
                      </a:pPr>
                      <a:r>
                        <a:rPr sz="1000" dirty="0">
                          <a:latin typeface="Symbol" panose="05050102010706020507"/>
                          <a:cs typeface="Symbol" panose="05050102010706020507"/>
                        </a:rPr>
                        <a:t></a:t>
                      </a:r>
                      <a:endParaRPr sz="1000">
                        <a:latin typeface="Symbol" panose="05050102010706020507"/>
                        <a:cs typeface="Symbol" panose="05050102010706020507"/>
                      </a:endParaRPr>
                    </a:p>
                    <a:p>
                      <a:pPr>
                        <a:lnSpc>
                          <a:spcPct val="100000"/>
                        </a:lnSpc>
                        <a:spcBef>
                          <a:spcPts val="20"/>
                        </a:spcBef>
                      </a:pPr>
                      <a:endParaRPr sz="1650">
                        <a:latin typeface="Times New Roman" panose="02020603050405020304"/>
                        <a:cs typeface="Times New Roman" panose="02020603050405020304"/>
                      </a:endParaRPr>
                    </a:p>
                    <a:p>
                      <a:pPr marL="127000">
                        <a:lnSpc>
                          <a:spcPts val="1065"/>
                        </a:lnSpc>
                      </a:pPr>
                      <a:r>
                        <a:rPr sz="1000" dirty="0">
                          <a:latin typeface="Symbol" panose="05050102010706020507"/>
                          <a:cs typeface="Symbol" panose="05050102010706020507"/>
                        </a:rPr>
                        <a:t></a:t>
                      </a:r>
                      <a:endParaRPr sz="1000">
                        <a:latin typeface="Symbol" panose="05050102010706020507"/>
                        <a:cs typeface="Symbol" panose="05050102010706020507"/>
                      </a:endParaRPr>
                    </a:p>
                  </a:txBody>
                  <a:tcPr marL="0" marR="0" marT="35560" marB="0"/>
                </a:tc>
                <a:tc>
                  <a:txBody>
                    <a:bodyPr/>
                    <a:lstStyle/>
                    <a:p>
                      <a:pPr marL="90805">
                        <a:lnSpc>
                          <a:spcPts val="1415"/>
                        </a:lnSpc>
                      </a:pPr>
                      <a:r>
                        <a:rPr sz="1350" b="1" spc="-5" dirty="0">
                          <a:latin typeface="Times New Roman" panose="02020603050405020304"/>
                          <a:cs typeface="Times New Roman" panose="02020603050405020304"/>
                        </a:rPr>
                        <a:t>Accessibility</a:t>
                      </a:r>
                      <a:r>
                        <a:rPr sz="1350" b="1" spc="-15" dirty="0">
                          <a:latin typeface="Times New Roman" panose="02020603050405020304"/>
                          <a:cs typeface="Times New Roman" panose="02020603050405020304"/>
                        </a:rPr>
                        <a:t> </a:t>
                      </a:r>
                      <a:r>
                        <a:rPr sz="1350" dirty="0">
                          <a:latin typeface="Times New Roman" panose="02020603050405020304"/>
                          <a:cs typeface="Times New Roman" panose="02020603050405020304"/>
                        </a:rPr>
                        <a:t>–</a:t>
                      </a:r>
                      <a:r>
                        <a:rPr sz="1350" spc="-5" dirty="0">
                          <a:latin typeface="Times New Roman" panose="02020603050405020304"/>
                          <a:cs typeface="Times New Roman" panose="02020603050405020304"/>
                        </a:rPr>
                        <a:t> the</a:t>
                      </a:r>
                      <a:r>
                        <a:rPr sz="1350" spc="-2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game</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controls </a:t>
                      </a:r>
                      <a:r>
                        <a:rPr lang="en-IN" sz="1350" spc="-5" dirty="0">
                          <a:latin typeface="Times New Roman" panose="02020603050405020304"/>
                          <a:cs typeface="Times New Roman" panose="02020603050405020304"/>
                        </a:rPr>
                        <a:t>are for time being only two keys. Left Arrow key to move the spaceship left and Right Arrow key to move the spaceship right.</a:t>
                      </a:r>
                      <a:endParaRPr lang="en-IN" sz="1350" spc="-5" dirty="0">
                        <a:latin typeface="Times New Roman" panose="02020603050405020304"/>
                        <a:cs typeface="Times New Roman" panose="02020603050405020304"/>
                      </a:endParaRPr>
                    </a:p>
                  </a:txBody>
                  <a:tcPr marL="0" marR="0" marT="0" marB="0"/>
                </a:tc>
              </a:tr>
              <a:tr h="181610">
                <a:tc vMerge="1">
                  <a:tcPr marL="0" marR="0" marT="35560" marB="0"/>
                </a:tc>
                <a:tc>
                  <a:txBody>
                    <a:bodyPr/>
                    <a:lstStyle/>
                    <a:p>
                      <a:pPr marL="90805">
                        <a:lnSpc>
                          <a:spcPts val="1430"/>
                        </a:lnSpc>
                      </a:pPr>
                      <a:endParaRPr sz="1350">
                        <a:latin typeface="Times New Roman" panose="02020603050405020304"/>
                        <a:cs typeface="Times New Roman" panose="02020603050405020304"/>
                      </a:endParaRPr>
                    </a:p>
                  </a:txBody>
                  <a:tcPr marL="0" marR="0" marT="0" marB="0"/>
                </a:tc>
              </a:tr>
              <a:tr h="364490">
                <a:tc vMerge="1">
                  <a:tcPr marL="0" marR="0" marT="35560" marB="0"/>
                </a:tc>
                <a:tc>
                  <a:txBody>
                    <a:bodyPr/>
                    <a:lstStyle/>
                    <a:p>
                      <a:pPr marL="90805">
                        <a:lnSpc>
                          <a:spcPts val="1435"/>
                        </a:lnSpc>
                      </a:pPr>
                      <a:r>
                        <a:rPr sz="1350" b="1" dirty="0">
                          <a:latin typeface="Times New Roman" panose="02020603050405020304"/>
                          <a:cs typeface="Times New Roman" panose="02020603050405020304"/>
                        </a:rPr>
                        <a:t>Intent</a:t>
                      </a:r>
                      <a:r>
                        <a:rPr sz="1350" b="1" spc="-30" dirty="0">
                          <a:latin typeface="Times New Roman" panose="02020603050405020304"/>
                          <a:cs typeface="Times New Roman" panose="02020603050405020304"/>
                        </a:rPr>
                        <a:t> </a:t>
                      </a:r>
                      <a:r>
                        <a:rPr sz="1350" b="1" spc="-5" dirty="0">
                          <a:latin typeface="Times New Roman" panose="02020603050405020304"/>
                          <a:cs typeface="Times New Roman" panose="02020603050405020304"/>
                        </a:rPr>
                        <a:t>Communication</a:t>
                      </a:r>
                      <a:r>
                        <a:rPr sz="1350" b="1" spc="-20" dirty="0">
                          <a:latin typeface="Times New Roman" panose="02020603050405020304"/>
                          <a:cs typeface="Times New Roman" panose="02020603050405020304"/>
                        </a:rPr>
                        <a:t> </a:t>
                      </a:r>
                      <a:r>
                        <a:rPr sz="135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a:t>
                      </a:r>
                      <a:r>
                        <a:rPr lang="en-IN" sz="1350" spc="-5" dirty="0">
                          <a:latin typeface="Times New Roman" panose="02020603050405020304"/>
                          <a:cs typeface="Times New Roman" panose="02020603050405020304"/>
                        </a:rPr>
                        <a:t>hese controls provide the user with enough control over the spaceship to make him feel that they are actually driving it.</a:t>
                      </a:r>
                      <a:endParaRPr lang="en-IN" sz="1350" spc="-5" dirty="0">
                        <a:latin typeface="Times New Roman" panose="02020603050405020304"/>
                        <a:cs typeface="Times New Roman" panose="02020603050405020304"/>
                      </a:endParaRPr>
                    </a:p>
                  </a:txBody>
                  <a:tcPr marL="0" marR="0" marT="0" marB="0"/>
                </a:tc>
              </a:tr>
              <a:tr h="182245">
                <a:tc vMerge="1">
                  <a:tcPr marL="0" marR="0" marT="35560" marB="0"/>
                </a:tc>
                <a:tc>
                  <a:txBody>
                    <a:bodyPr/>
                    <a:lstStyle/>
                    <a:p>
                      <a:pPr marL="90805">
                        <a:lnSpc>
                          <a:spcPts val="1435"/>
                        </a:lnSpc>
                      </a:pPr>
                      <a:endParaRPr sz="1350">
                        <a:latin typeface="Times New Roman" panose="02020603050405020304"/>
                        <a:cs typeface="Times New Roman" panose="02020603050405020304"/>
                      </a:endParaRPr>
                    </a:p>
                  </a:txBody>
                  <a:tcPr marL="0" marR="0" marT="0" marB="0"/>
                </a:tc>
              </a:tr>
              <a:tr h="186690">
                <a:tc vMerge="1">
                  <a:tcPr marL="0" marR="0" marT="35560" marB="0"/>
                </a:tc>
                <a:tc>
                  <a:txBody>
                    <a:bodyPr/>
                    <a:lstStyle/>
                    <a:p>
                      <a:pPr marL="90805">
                        <a:lnSpc>
                          <a:spcPts val="1470"/>
                        </a:lnSpc>
                      </a:pPr>
                      <a:r>
                        <a:rPr sz="1350" b="1" spc="-5" dirty="0">
                          <a:latin typeface="Times New Roman" panose="02020603050405020304"/>
                          <a:cs typeface="Times New Roman" panose="02020603050405020304"/>
                        </a:rPr>
                        <a:t>Expression</a:t>
                      </a:r>
                      <a:r>
                        <a:rPr sz="1350" b="1" spc="-25" dirty="0">
                          <a:latin typeface="Times New Roman" panose="02020603050405020304"/>
                          <a:cs typeface="Times New Roman" panose="02020603050405020304"/>
                        </a:rPr>
                        <a:t> </a:t>
                      </a:r>
                      <a:r>
                        <a:rPr sz="1350" b="1" dirty="0">
                          <a:latin typeface="Times New Roman" panose="02020603050405020304"/>
                          <a:cs typeface="Times New Roman" panose="02020603050405020304"/>
                        </a:rPr>
                        <a:t>Space</a:t>
                      </a:r>
                      <a:r>
                        <a:rPr sz="1350" b="1" spc="-35" dirty="0">
                          <a:latin typeface="Times New Roman" panose="02020603050405020304"/>
                          <a:cs typeface="Times New Roman" panose="02020603050405020304"/>
                        </a:rPr>
                        <a:t> </a:t>
                      </a:r>
                      <a:r>
                        <a:rPr sz="1350" dirty="0">
                          <a:latin typeface="Times New Roman" panose="02020603050405020304"/>
                          <a:cs typeface="Times New Roman" panose="02020603050405020304"/>
                        </a:rPr>
                        <a:t>–</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the</a:t>
                      </a:r>
                      <a:r>
                        <a:rPr sz="1350" spc="-2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game controls </a:t>
                      </a:r>
                      <a:r>
                        <a:rPr lang="en-IN" sz="1350" spc="-5" dirty="0">
                          <a:latin typeface="Times New Roman" panose="02020603050405020304"/>
                          <a:cs typeface="Times New Roman" panose="02020603050405020304"/>
                        </a:rPr>
                        <a:t>can be even more dynamic and even more features can be added which can be made sure.</a:t>
                      </a:r>
                      <a:endParaRPr lang="en-IN" sz="1350" spc="-5" dirty="0">
                        <a:latin typeface="Times New Roman" panose="02020603050405020304"/>
                        <a:cs typeface="Times New Roman" panose="02020603050405020304"/>
                      </a:endParaRPr>
                    </a:p>
                  </a:txBody>
                  <a:tcPr marL="0" marR="0" marT="0" marB="0"/>
                </a:tc>
              </a:tr>
              <a:tr h="175895">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90805">
                        <a:lnSpc>
                          <a:spcPts val="1385"/>
                        </a:lnSpc>
                      </a:pPr>
                      <a:endParaRPr sz="1350">
                        <a:latin typeface="Times New Roman" panose="02020603050405020304"/>
                        <a:cs typeface="Times New Roman" panose="02020603050405020304"/>
                      </a:endParaRPr>
                    </a:p>
                  </a:txBody>
                  <a:tcPr marL="0" marR="0" marT="0" marB="0"/>
                </a:tc>
              </a:tr>
            </a:tbl>
          </a:graphicData>
        </a:graphic>
      </p:graphicFrame>
      <p:graphicFrame>
        <p:nvGraphicFramePr>
          <p:cNvPr id="11" name="object 11"/>
          <p:cNvGraphicFramePr>
            <a:graphicFrameLocks noGrp="1"/>
          </p:cNvGraphicFramePr>
          <p:nvPr/>
        </p:nvGraphicFramePr>
        <p:xfrm>
          <a:off x="792276" y="2331294"/>
          <a:ext cx="5878195" cy="2242820"/>
        </p:xfrm>
        <a:graphic>
          <a:graphicData uri="http://schemas.openxmlformats.org/drawingml/2006/table">
            <a:tbl>
              <a:tblPr firstRow="1" bandRow="1">
                <a:tableStyleId>{2D5ABB26-0587-4C30-8999-92F81FD0307C}</a:tableStyleId>
              </a:tblPr>
              <a:tblGrid>
                <a:gridCol w="5878195"/>
              </a:tblGrid>
              <a:tr h="288502">
                <a:tc>
                  <a:txBody>
                    <a:bodyPr/>
                    <a:lstStyle/>
                    <a:p>
                      <a:pPr marL="127000">
                        <a:lnSpc>
                          <a:spcPts val="1480"/>
                        </a:lnSpc>
                      </a:pPr>
                      <a:r>
                        <a:rPr sz="1350" dirty="0">
                          <a:latin typeface="Times New Roman" panose="02020603050405020304"/>
                          <a:cs typeface="Times New Roman" panose="02020603050405020304"/>
                        </a:rPr>
                        <a:t>Let’s</a:t>
                      </a:r>
                      <a:r>
                        <a:rPr sz="1350" spc="-2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look</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at</a:t>
                      </a:r>
                      <a:r>
                        <a:rPr sz="1350" spc="-35" dirty="0">
                          <a:latin typeface="Times New Roman" panose="02020603050405020304"/>
                          <a:cs typeface="Times New Roman" panose="02020603050405020304"/>
                        </a:rPr>
                        <a:t> </a:t>
                      </a:r>
                      <a:r>
                        <a:rPr sz="1350" dirty="0">
                          <a:latin typeface="Times New Roman" panose="02020603050405020304"/>
                          <a:cs typeface="Times New Roman" panose="02020603050405020304"/>
                        </a:rPr>
                        <a:t>these</a:t>
                      </a:r>
                      <a:r>
                        <a:rPr sz="1350" spc="-3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principles</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in</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more</a:t>
                      </a:r>
                      <a:r>
                        <a:rPr sz="1350" spc="-3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details.</a:t>
                      </a:r>
                      <a:endParaRPr sz="1350">
                        <a:latin typeface="Times New Roman" panose="02020603050405020304"/>
                        <a:cs typeface="Times New Roman" panose="02020603050405020304"/>
                      </a:endParaRPr>
                    </a:p>
                  </a:txBody>
                  <a:tcPr marL="0" marR="0" marT="0" marB="0"/>
                </a:tc>
              </a:tr>
              <a:tr h="898927">
                <a:tc>
                  <a:txBody>
                    <a:bodyPr/>
                    <a:lstStyle/>
                    <a:p>
                      <a:pPr marL="127000">
                        <a:lnSpc>
                          <a:spcPct val="100000"/>
                        </a:lnSpc>
                        <a:spcBef>
                          <a:spcPts val="505"/>
                        </a:spcBef>
                      </a:pPr>
                      <a:r>
                        <a:rPr sz="2400" spc="-5" dirty="0">
                          <a:latin typeface="Times New Roman" panose="02020603050405020304"/>
                          <a:cs typeface="Times New Roman" panose="02020603050405020304"/>
                        </a:rPr>
                        <a:t>Accessibility</a:t>
                      </a:r>
                      <a:endParaRPr sz="2400">
                        <a:latin typeface="Times New Roman" panose="02020603050405020304"/>
                        <a:cs typeface="Times New Roman" panose="02020603050405020304"/>
                      </a:endParaRPr>
                    </a:p>
                    <a:p>
                      <a:pPr marL="127000">
                        <a:lnSpc>
                          <a:spcPct val="100000"/>
                        </a:lnSpc>
                        <a:spcBef>
                          <a:spcPts val="1355"/>
                        </a:spcBef>
                      </a:pPr>
                      <a:r>
                        <a:rPr sz="1300" spc="-5" dirty="0">
                          <a:latin typeface="Times New Roman" panose="02020603050405020304"/>
                          <a:cs typeface="Times New Roman" panose="02020603050405020304"/>
                        </a:rPr>
                        <a:t>Hand</a:t>
                      </a:r>
                      <a:r>
                        <a:rPr sz="1300" spc="-35" dirty="0">
                          <a:latin typeface="Times New Roman" panose="02020603050405020304"/>
                          <a:cs typeface="Times New Roman" panose="02020603050405020304"/>
                        </a:rPr>
                        <a:t> </a:t>
                      </a:r>
                      <a:r>
                        <a:rPr sz="1300" spc="-5" dirty="0">
                          <a:latin typeface="Times New Roman" panose="02020603050405020304"/>
                          <a:cs typeface="Times New Roman" panose="02020603050405020304"/>
                        </a:rPr>
                        <a:t>Limitations</a:t>
                      </a:r>
                      <a:endParaRPr sz="1300">
                        <a:latin typeface="Times New Roman" panose="02020603050405020304"/>
                        <a:cs typeface="Times New Roman" panose="02020603050405020304"/>
                      </a:endParaRPr>
                    </a:p>
                  </a:txBody>
                  <a:tcPr marL="0" marR="0" marT="64135" marB="0"/>
                </a:tc>
              </a:tr>
              <a:tr h="290574">
                <a:tc>
                  <a:txBody>
                    <a:bodyPr/>
                    <a:lstStyle/>
                    <a:p>
                      <a:pPr marL="127000">
                        <a:lnSpc>
                          <a:spcPts val="1570"/>
                        </a:lnSpc>
                        <a:spcBef>
                          <a:spcPts val="615"/>
                        </a:spcBef>
                      </a:pPr>
                      <a:r>
                        <a:rPr sz="1350" dirty="0">
                          <a:latin typeface="Times New Roman" panose="02020603050405020304"/>
                          <a:cs typeface="Times New Roman" panose="02020603050405020304"/>
                        </a:rPr>
                        <a:t>If</a:t>
                      </a:r>
                      <a:r>
                        <a:rPr sz="1350" spc="-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we</a:t>
                      </a:r>
                      <a:r>
                        <a:rPr sz="1350" spc="-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want</a:t>
                      </a:r>
                      <a:r>
                        <a:rPr sz="1350" spc="-2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our controls</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to</a:t>
                      </a:r>
                      <a:r>
                        <a:rPr sz="135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be</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easy</a:t>
                      </a:r>
                      <a:r>
                        <a:rPr sz="1350" spc="5" dirty="0">
                          <a:latin typeface="Times New Roman" panose="02020603050405020304"/>
                          <a:cs typeface="Times New Roman" panose="02020603050405020304"/>
                        </a:rPr>
                        <a:t> </a:t>
                      </a:r>
                      <a:r>
                        <a:rPr sz="1350" spc="-10" dirty="0">
                          <a:latin typeface="Times New Roman" panose="02020603050405020304"/>
                          <a:cs typeface="Times New Roman" panose="02020603050405020304"/>
                        </a:rPr>
                        <a:t>to</a:t>
                      </a:r>
                      <a:r>
                        <a:rPr sz="1350" spc="-5" dirty="0">
                          <a:latin typeface="Times New Roman" panose="02020603050405020304"/>
                          <a:cs typeface="Times New Roman" panose="02020603050405020304"/>
                        </a:rPr>
                        <a:t> </a:t>
                      </a:r>
                      <a:r>
                        <a:rPr sz="1350" dirty="0">
                          <a:latin typeface="Times New Roman" panose="02020603050405020304"/>
                          <a:cs typeface="Times New Roman" panose="02020603050405020304"/>
                        </a:rPr>
                        <a:t>use,</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the</a:t>
                      </a:r>
                      <a:r>
                        <a:rPr sz="1350" spc="-4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first</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thing</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that</a:t>
                      </a:r>
                      <a:r>
                        <a:rPr sz="1350" spc="-2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we</a:t>
                      </a:r>
                      <a:r>
                        <a:rPr sz="1350" spc="-3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need</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to</a:t>
                      </a:r>
                      <a:r>
                        <a:rPr sz="1350" spc="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take</a:t>
                      </a:r>
                      <a:r>
                        <a:rPr sz="1350" spc="-10" dirty="0">
                          <a:latin typeface="Times New Roman" panose="02020603050405020304"/>
                          <a:cs typeface="Times New Roman" panose="02020603050405020304"/>
                        </a:rPr>
                        <a:t> into</a:t>
                      </a:r>
                      <a:endParaRPr sz="1350">
                        <a:latin typeface="Times New Roman" panose="02020603050405020304"/>
                        <a:cs typeface="Times New Roman" panose="02020603050405020304"/>
                      </a:endParaRPr>
                    </a:p>
                  </a:txBody>
                  <a:tcPr marL="0" marR="0" marT="78105" marB="0"/>
                </a:tc>
              </a:tr>
              <a:tr h="284987">
                <a:tc>
                  <a:txBody>
                    <a:bodyPr/>
                    <a:lstStyle/>
                    <a:p>
                      <a:pPr marL="127000">
                        <a:lnSpc>
                          <a:spcPts val="1510"/>
                        </a:lnSpc>
                      </a:pPr>
                      <a:r>
                        <a:rPr sz="1350" dirty="0">
                          <a:latin typeface="Times New Roman" panose="02020603050405020304"/>
                          <a:cs typeface="Times New Roman" panose="02020603050405020304"/>
                        </a:rPr>
                        <a:t>account</a:t>
                      </a:r>
                      <a:r>
                        <a:rPr sz="1350" spc="-3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is</a:t>
                      </a:r>
                      <a:r>
                        <a:rPr sz="1350" spc="-5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our</a:t>
                      </a:r>
                      <a:r>
                        <a:rPr sz="1350" spc="-45" dirty="0">
                          <a:latin typeface="Times New Roman" panose="02020603050405020304"/>
                          <a:cs typeface="Times New Roman" panose="02020603050405020304"/>
                        </a:rPr>
                        <a:t> </a:t>
                      </a:r>
                      <a:r>
                        <a:rPr sz="1350" dirty="0">
                          <a:latin typeface="Times New Roman" panose="02020603050405020304"/>
                          <a:cs typeface="Times New Roman" panose="02020603050405020304"/>
                        </a:rPr>
                        <a:t>hand</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limitations.</a:t>
                      </a:r>
                      <a:endParaRPr sz="1350">
                        <a:latin typeface="Times New Roman" panose="02020603050405020304"/>
                        <a:cs typeface="Times New Roman" panose="02020603050405020304"/>
                      </a:endParaRPr>
                    </a:p>
                  </a:txBody>
                  <a:tcPr marL="0" marR="0" marT="0" marB="0"/>
                </a:tc>
              </a:tr>
              <a:tr h="284988">
                <a:tc>
                  <a:txBody>
                    <a:bodyPr/>
                    <a:lstStyle/>
                    <a:p>
                      <a:pPr marL="127000">
                        <a:lnSpc>
                          <a:spcPts val="1570"/>
                        </a:lnSpc>
                        <a:spcBef>
                          <a:spcPts val="570"/>
                        </a:spcBef>
                      </a:pPr>
                      <a:r>
                        <a:rPr sz="1350" spc="-5" dirty="0">
                          <a:latin typeface="Times New Roman" panose="02020603050405020304"/>
                          <a:cs typeface="Times New Roman" panose="02020603050405020304"/>
                        </a:rPr>
                        <a:t>There</a:t>
                      </a:r>
                      <a:r>
                        <a:rPr sz="1350" spc="-10" dirty="0">
                          <a:latin typeface="Times New Roman" panose="02020603050405020304"/>
                          <a:cs typeface="Times New Roman" panose="02020603050405020304"/>
                        </a:rPr>
                        <a:t> </a:t>
                      </a:r>
                      <a:r>
                        <a:rPr sz="1350" dirty="0">
                          <a:latin typeface="Times New Roman" panose="02020603050405020304"/>
                          <a:cs typeface="Times New Roman" panose="02020603050405020304"/>
                        </a:rPr>
                        <a:t>are</a:t>
                      </a:r>
                      <a:r>
                        <a:rPr sz="1350" spc="-2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three</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main</a:t>
                      </a:r>
                      <a:r>
                        <a:rPr sz="1350" spc="10" dirty="0">
                          <a:latin typeface="Times New Roman" panose="02020603050405020304"/>
                          <a:cs typeface="Times New Roman" panose="02020603050405020304"/>
                        </a:rPr>
                        <a:t> </a:t>
                      </a:r>
                      <a:r>
                        <a:rPr sz="1350" spc="-110" dirty="0">
                          <a:latin typeface="Times New Roman" panose="02020603050405020304"/>
                          <a:cs typeface="Times New Roman" panose="02020603050405020304"/>
                        </a:rPr>
                        <a:t>―finger</a:t>
                      </a:r>
                      <a:r>
                        <a:rPr sz="1350" spc="-15" dirty="0">
                          <a:latin typeface="Times New Roman" panose="02020603050405020304"/>
                          <a:cs typeface="Times New Roman" panose="02020603050405020304"/>
                        </a:rPr>
                        <a:t> </a:t>
                      </a:r>
                      <a:r>
                        <a:rPr sz="1350" spc="25" dirty="0">
                          <a:latin typeface="Times New Roman" panose="02020603050405020304"/>
                          <a:cs typeface="Times New Roman" panose="02020603050405020304"/>
                        </a:rPr>
                        <a:t>groups‖</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that</a:t>
                      </a:r>
                      <a:r>
                        <a:rPr sz="1350" spc="-3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we</a:t>
                      </a:r>
                      <a:r>
                        <a:rPr sz="1350" spc="-3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need</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to</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keep</a:t>
                      </a:r>
                      <a:r>
                        <a:rPr sz="135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in mind</a:t>
                      </a:r>
                      <a:r>
                        <a:rPr sz="1350" spc="-1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during</a:t>
                      </a:r>
                      <a:r>
                        <a:rPr sz="1350" spc="15" dirty="0">
                          <a:latin typeface="Times New Roman" panose="02020603050405020304"/>
                          <a:cs typeface="Times New Roman" panose="02020603050405020304"/>
                        </a:rPr>
                        <a:t> </a:t>
                      </a:r>
                      <a:r>
                        <a:rPr sz="1350" spc="-10" dirty="0">
                          <a:latin typeface="Times New Roman" panose="02020603050405020304"/>
                          <a:cs typeface="Times New Roman" panose="02020603050405020304"/>
                        </a:rPr>
                        <a:t>controls</a:t>
                      </a:r>
                      <a:endParaRPr sz="1350">
                        <a:latin typeface="Times New Roman" panose="02020603050405020304"/>
                        <a:cs typeface="Times New Roman" panose="02020603050405020304"/>
                      </a:endParaRPr>
                    </a:p>
                  </a:txBody>
                  <a:tcPr marL="0" marR="0" marT="72390" marB="0"/>
                </a:tc>
              </a:tr>
              <a:tr h="194415">
                <a:tc>
                  <a:txBody>
                    <a:bodyPr/>
                    <a:lstStyle/>
                    <a:p>
                      <a:pPr marL="127000">
                        <a:lnSpc>
                          <a:spcPts val="1430"/>
                        </a:lnSpc>
                      </a:pPr>
                      <a:r>
                        <a:rPr sz="1350" spc="-5" dirty="0">
                          <a:latin typeface="Times New Roman" panose="02020603050405020304"/>
                          <a:cs typeface="Times New Roman" panose="02020603050405020304"/>
                        </a:rPr>
                        <a:t>design:</a:t>
                      </a:r>
                      <a:endParaRPr sz="1350">
                        <a:latin typeface="Times New Roman" panose="02020603050405020304"/>
                        <a:cs typeface="Times New Roman" panose="02020603050405020304"/>
                      </a:endParaRPr>
                    </a:p>
                  </a:txBody>
                  <a:tcPr marL="0" marR="0" marT="0" marB="0"/>
                </a:tc>
              </a:tr>
            </a:tbl>
          </a:graphicData>
        </a:graphic>
      </p:graphicFrame>
      <p:graphicFrame>
        <p:nvGraphicFramePr>
          <p:cNvPr id="12" name="object 12"/>
          <p:cNvGraphicFramePr>
            <a:graphicFrameLocks noGrp="1"/>
          </p:cNvGraphicFramePr>
          <p:nvPr/>
        </p:nvGraphicFramePr>
        <p:xfrm>
          <a:off x="477012" y="4664075"/>
          <a:ext cx="6195060" cy="1198880"/>
        </p:xfrm>
        <a:graphic>
          <a:graphicData uri="http://schemas.openxmlformats.org/drawingml/2006/table">
            <a:tbl>
              <a:tblPr firstRow="1" bandRow="1">
                <a:tableStyleId>{2D5ABB26-0587-4C30-8999-92F81FD0307C}</a:tableStyleId>
              </a:tblPr>
              <a:tblGrid>
                <a:gridCol w="422909"/>
                <a:gridCol w="5749925"/>
              </a:tblGrid>
              <a:tr h="195535">
                <a:tc rowSpan="5">
                  <a:txBody>
                    <a:bodyPr/>
                    <a:lstStyle/>
                    <a:p>
                      <a:pPr marL="53975" algn="ctr">
                        <a:lnSpc>
                          <a:spcPct val="100000"/>
                        </a:lnSpc>
                        <a:spcBef>
                          <a:spcPts val="260"/>
                        </a:spcBef>
                      </a:pPr>
                      <a:r>
                        <a:rPr sz="1000" dirty="0">
                          <a:latin typeface="Symbol" panose="05050102010706020507"/>
                          <a:cs typeface="Symbol" panose="05050102010706020507"/>
                        </a:rPr>
                        <a:t></a:t>
                      </a:r>
                      <a:endParaRPr sz="1000">
                        <a:latin typeface="Symbol" panose="05050102010706020507"/>
                        <a:cs typeface="Symbol" panose="05050102010706020507"/>
                      </a:endParaRPr>
                    </a:p>
                    <a:p>
                      <a:pPr>
                        <a:lnSpc>
                          <a:spcPct val="100000"/>
                        </a:lnSpc>
                        <a:spcBef>
                          <a:spcPts val="20"/>
                        </a:spcBef>
                      </a:pPr>
                      <a:endParaRPr sz="1650">
                        <a:latin typeface="Times New Roman" panose="02020603050405020304"/>
                        <a:cs typeface="Times New Roman" panose="02020603050405020304"/>
                      </a:endParaRPr>
                    </a:p>
                    <a:p>
                      <a:pPr marL="53975" algn="ctr">
                        <a:lnSpc>
                          <a:spcPct val="100000"/>
                        </a:lnSpc>
                      </a:pPr>
                      <a:r>
                        <a:rPr sz="1000" dirty="0">
                          <a:latin typeface="Symbol" panose="05050102010706020507"/>
                          <a:cs typeface="Symbol" panose="05050102010706020507"/>
                        </a:rPr>
                        <a:t></a:t>
                      </a:r>
                      <a:endParaRPr sz="1000">
                        <a:latin typeface="Symbol" panose="05050102010706020507"/>
                        <a:cs typeface="Symbol" panose="05050102010706020507"/>
                      </a:endParaRPr>
                    </a:p>
                    <a:p>
                      <a:pPr>
                        <a:lnSpc>
                          <a:spcPct val="100000"/>
                        </a:lnSpc>
                        <a:spcBef>
                          <a:spcPts val="25"/>
                        </a:spcBef>
                      </a:pPr>
                      <a:endParaRPr sz="1650">
                        <a:latin typeface="Times New Roman" panose="02020603050405020304"/>
                        <a:cs typeface="Times New Roman" panose="02020603050405020304"/>
                      </a:endParaRPr>
                    </a:p>
                    <a:p>
                      <a:pPr marL="53975" algn="ctr">
                        <a:lnSpc>
                          <a:spcPct val="100000"/>
                        </a:lnSpc>
                      </a:pPr>
                      <a:r>
                        <a:rPr sz="1000" dirty="0">
                          <a:latin typeface="Symbol" panose="05050102010706020507"/>
                          <a:cs typeface="Symbol" panose="05050102010706020507"/>
                        </a:rPr>
                        <a:t></a:t>
                      </a:r>
                      <a:endParaRPr sz="1000">
                        <a:latin typeface="Symbol" panose="05050102010706020507"/>
                        <a:cs typeface="Symbol" panose="05050102010706020507"/>
                      </a:endParaRPr>
                    </a:p>
                  </a:txBody>
                  <a:tcPr marL="0" marR="0" marT="33019" marB="0">
                    <a:lnL w="38100">
                      <a:solidFill>
                        <a:srgbClr val="000000"/>
                      </a:solidFill>
                      <a:prstDash val="solid"/>
                    </a:lnL>
                    <a:lnR w="3175">
                      <a:solidFill>
                        <a:srgbClr val="000000"/>
                      </a:solidFill>
                      <a:prstDash val="solid"/>
                    </a:lnR>
                    <a:lnT w="3175">
                      <a:solidFill>
                        <a:srgbClr val="000000"/>
                      </a:solidFill>
                      <a:prstDash val="solid"/>
                    </a:lnT>
                  </a:tcPr>
                </a:tc>
                <a:tc>
                  <a:txBody>
                    <a:bodyPr/>
                    <a:lstStyle/>
                    <a:p>
                      <a:pPr marL="17780">
                        <a:lnSpc>
                          <a:spcPts val="1445"/>
                        </a:lnSpc>
                      </a:pPr>
                      <a:r>
                        <a:rPr sz="1350" spc="-5" dirty="0">
                          <a:latin typeface="Times New Roman" panose="02020603050405020304"/>
                          <a:cs typeface="Times New Roman" panose="02020603050405020304"/>
                        </a:rPr>
                        <a:t>Primary</a:t>
                      </a:r>
                      <a:r>
                        <a:rPr sz="1350" spc="5"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control</a:t>
                      </a:r>
                      <a:r>
                        <a:rPr sz="1350" spc="-20" dirty="0">
                          <a:latin typeface="Times New Roman" panose="02020603050405020304"/>
                          <a:cs typeface="Times New Roman" panose="02020603050405020304"/>
                        </a:rPr>
                        <a:t> </a:t>
                      </a:r>
                      <a:r>
                        <a:rPr sz="1350" dirty="0">
                          <a:latin typeface="Times New Roman" panose="02020603050405020304"/>
                          <a:cs typeface="Times New Roman" panose="02020603050405020304"/>
                        </a:rPr>
                        <a:t>–</a:t>
                      </a:r>
                      <a:r>
                        <a:rPr sz="1350" spc="-5" dirty="0">
                          <a:latin typeface="Times New Roman" panose="02020603050405020304"/>
                          <a:cs typeface="Times New Roman" panose="02020603050405020304"/>
                        </a:rPr>
                        <a:t> </a:t>
                      </a:r>
                      <a:r>
                        <a:rPr lang="en-IN" sz="1350" spc="-5" dirty="0">
                          <a:latin typeface="Times New Roman" panose="02020603050405020304"/>
                          <a:cs typeface="Times New Roman" panose="02020603050405020304"/>
                        </a:rPr>
                        <a:t>Right/Left Index Finger</a:t>
                      </a:r>
                      <a:endParaRPr lang="en-IN" sz="1350" spc="-5" dirty="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tcPr>
                </a:tc>
              </a:tr>
              <a:tr h="193548">
                <a:tc vMerge="1">
                  <a:tcPr marL="0" marR="0" marT="33019" marB="0">
                    <a:lnL w="38100">
                      <a:solidFill>
                        <a:srgbClr val="000000"/>
                      </a:solidFill>
                      <a:prstDash val="solid"/>
                    </a:lnL>
                    <a:lnR w="3175">
                      <a:solidFill>
                        <a:srgbClr val="000000"/>
                      </a:solidFill>
                      <a:prstDash val="solid"/>
                    </a:lnR>
                    <a:lnT w="3175">
                      <a:solidFill>
                        <a:srgbClr val="000000"/>
                      </a:solidFill>
                      <a:prstDash val="solid"/>
                    </a:lnT>
                  </a:tcPr>
                </a:tc>
                <a:tc>
                  <a:txBody>
                    <a:bodyPr/>
                    <a:lstStyle/>
                    <a:p>
                      <a:pPr marL="17780">
                        <a:lnSpc>
                          <a:spcPts val="1435"/>
                        </a:lnSpc>
                      </a:pPr>
                      <a:endParaRPr sz="135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tcPr>
                </a:tc>
              </a:tr>
              <a:tr h="199643">
                <a:tc vMerge="1">
                  <a:tcPr marL="0" marR="0" marT="33019" marB="0">
                    <a:lnL w="38100">
                      <a:solidFill>
                        <a:srgbClr val="000000"/>
                      </a:solidFill>
                      <a:prstDash val="solid"/>
                    </a:lnL>
                    <a:lnR w="3175">
                      <a:solidFill>
                        <a:srgbClr val="000000"/>
                      </a:solidFill>
                      <a:prstDash val="solid"/>
                    </a:lnR>
                    <a:lnT w="3175">
                      <a:solidFill>
                        <a:srgbClr val="000000"/>
                      </a:solidFill>
                      <a:prstDash val="solid"/>
                    </a:lnT>
                  </a:tcPr>
                </a:tc>
                <a:tc>
                  <a:txBody>
                    <a:bodyPr/>
                    <a:lstStyle/>
                    <a:p>
                      <a:pPr marL="17780">
                        <a:lnSpc>
                          <a:spcPts val="1380"/>
                        </a:lnSpc>
                      </a:pPr>
                      <a:r>
                        <a:rPr sz="1350" spc="-5" dirty="0">
                          <a:latin typeface="Times New Roman" panose="02020603050405020304"/>
                          <a:cs typeface="Times New Roman" panose="02020603050405020304"/>
                        </a:rPr>
                        <a:t>Secondary</a:t>
                      </a:r>
                      <a:r>
                        <a:rPr sz="1350" spc="10" dirty="0">
                          <a:latin typeface="Times New Roman" panose="02020603050405020304"/>
                          <a:cs typeface="Times New Roman" panose="02020603050405020304"/>
                        </a:rPr>
                        <a:t> </a:t>
                      </a:r>
                      <a:r>
                        <a:rPr sz="1350" spc="-5" dirty="0">
                          <a:latin typeface="Times New Roman" panose="02020603050405020304"/>
                          <a:cs typeface="Times New Roman" panose="02020603050405020304"/>
                        </a:rPr>
                        <a:t>control</a:t>
                      </a:r>
                      <a:r>
                        <a:rPr sz="1350" spc="-10" dirty="0">
                          <a:latin typeface="Times New Roman" panose="02020603050405020304"/>
                          <a:cs typeface="Times New Roman" panose="02020603050405020304"/>
                        </a:rPr>
                        <a:t> </a:t>
                      </a:r>
                      <a:r>
                        <a:rPr sz="1350" dirty="0">
                          <a:latin typeface="Times New Roman" panose="02020603050405020304"/>
                          <a:cs typeface="Times New Roman" panose="02020603050405020304"/>
                        </a:rPr>
                        <a:t>–</a:t>
                      </a:r>
                      <a:r>
                        <a:rPr sz="1350" spc="5" dirty="0">
                          <a:latin typeface="Times New Roman" panose="02020603050405020304"/>
                          <a:cs typeface="Times New Roman" panose="02020603050405020304"/>
                        </a:rPr>
                        <a:t> </a:t>
                      </a:r>
                      <a:r>
                        <a:rPr lang="en-IN" sz="1350" spc="5" dirty="0">
                          <a:latin typeface="Times New Roman" panose="02020603050405020304"/>
                          <a:cs typeface="Times New Roman" panose="02020603050405020304"/>
                        </a:rPr>
                        <a:t>Right/Left Ring Finger</a:t>
                      </a:r>
                      <a:endParaRPr lang="en-IN" sz="1350" spc="5" dirty="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tcPr>
                </a:tc>
              </a:tr>
              <a:tr h="199644">
                <a:tc vMerge="1">
                  <a:tcPr marL="0" marR="0" marT="33019" marB="0">
                    <a:lnL w="38100">
                      <a:solidFill>
                        <a:srgbClr val="000000"/>
                      </a:solidFill>
                      <a:prstDash val="solid"/>
                    </a:lnL>
                    <a:lnR w="3175">
                      <a:solidFill>
                        <a:srgbClr val="000000"/>
                      </a:solidFill>
                      <a:prstDash val="solid"/>
                    </a:lnR>
                    <a:lnT w="3175">
                      <a:solidFill>
                        <a:srgbClr val="000000"/>
                      </a:solidFill>
                      <a:prstDash val="solid"/>
                    </a:lnT>
                  </a:tcPr>
                </a:tc>
                <a:tc>
                  <a:txBody>
                    <a:bodyPr/>
                    <a:lstStyle/>
                    <a:p>
                      <a:pPr marL="17780">
                        <a:lnSpc>
                          <a:spcPts val="1435"/>
                        </a:lnSpc>
                      </a:pPr>
                      <a:endParaRPr sz="135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6350">
                      <a:solidFill>
                        <a:srgbClr val="000000"/>
                      </a:solidFill>
                      <a:prstDash val="solid"/>
                    </a:lnT>
                    <a:lnB w="3175">
                      <a:solidFill>
                        <a:srgbClr val="000000"/>
                      </a:solidFill>
                      <a:prstDash val="solid"/>
                    </a:lnB>
                  </a:tcPr>
                </a:tc>
              </a:tr>
              <a:tr h="203752">
                <a:tc vMerge="1">
                  <a:tcPr marL="0" marR="0" marT="33019" marB="0">
                    <a:lnL w="38100">
                      <a:solidFill>
                        <a:srgbClr val="000000"/>
                      </a:solidFill>
                      <a:prstDash val="solid"/>
                    </a:lnL>
                    <a:lnR w="3175">
                      <a:solidFill>
                        <a:srgbClr val="000000"/>
                      </a:solidFill>
                      <a:prstDash val="solid"/>
                    </a:lnR>
                    <a:lnT w="3175">
                      <a:solidFill>
                        <a:srgbClr val="000000"/>
                      </a:solidFill>
                      <a:prstDash val="solid"/>
                    </a:lnT>
                  </a:tcPr>
                </a:tc>
                <a:tc>
                  <a:txBody>
                    <a:bodyPr/>
                    <a:lstStyle/>
                    <a:p>
                      <a:pPr marL="17780">
                        <a:lnSpc>
                          <a:spcPts val="1430"/>
                        </a:lnSpc>
                      </a:pPr>
                      <a:r>
                        <a:rPr sz="1350" spc="-5" dirty="0">
                          <a:latin typeface="Times New Roman" panose="02020603050405020304"/>
                          <a:cs typeface="Times New Roman" panose="02020603050405020304"/>
                        </a:rPr>
                        <a:t>Support</a:t>
                      </a:r>
                      <a:r>
                        <a:rPr sz="1350" spc="-25" dirty="0">
                          <a:latin typeface="Times New Roman" panose="02020603050405020304"/>
                          <a:cs typeface="Times New Roman" panose="02020603050405020304"/>
                        </a:rPr>
                        <a:t> </a:t>
                      </a:r>
                      <a:r>
                        <a:rPr sz="1350" dirty="0">
                          <a:latin typeface="Times New Roman" panose="02020603050405020304"/>
                          <a:cs typeface="Times New Roman" panose="02020603050405020304"/>
                        </a:rPr>
                        <a:t>–</a:t>
                      </a:r>
                      <a:r>
                        <a:rPr lang="en-IN" sz="1350" dirty="0">
                          <a:latin typeface="Times New Roman" panose="02020603050405020304"/>
                          <a:cs typeface="Times New Roman" panose="02020603050405020304"/>
                        </a:rPr>
                        <a:t> Currently Not Available</a:t>
                      </a:r>
                      <a:endParaRPr lang="en-IN" sz="1350" dirty="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6350">
                      <a:solidFill>
                        <a:srgbClr val="000000"/>
                      </a:solidFill>
                      <a:prstDash val="solid"/>
                    </a:lnB>
                  </a:tcPr>
                </a:tc>
              </a:tr>
              <a:tr h="202691">
                <a:tc>
                  <a:txBody>
                    <a:bodyPr/>
                    <a:lstStyle/>
                    <a:p>
                      <a:pPr>
                        <a:lnSpc>
                          <a:spcPct val="100000"/>
                        </a:lnSpc>
                      </a:pPr>
                      <a:endParaRPr sz="1200">
                        <a:latin typeface="Times New Roman" panose="02020603050405020304"/>
                        <a:cs typeface="Times New Roman" panose="02020603050405020304"/>
                      </a:endParaRPr>
                    </a:p>
                  </a:txBody>
                  <a:tcPr marL="0" marR="0" marT="0" marB="0">
                    <a:lnL w="38100">
                      <a:solidFill>
                        <a:srgbClr val="000000"/>
                      </a:solidFill>
                      <a:prstDash val="solid"/>
                    </a:lnL>
                    <a:lnR w="3175">
                      <a:solidFill>
                        <a:srgbClr val="000000"/>
                      </a:solidFill>
                      <a:prstDash val="solid"/>
                    </a:lnR>
                    <a:lnB w="3175">
                      <a:solidFill>
                        <a:srgbClr val="000000"/>
                      </a:solidFill>
                      <a:prstDash val="solid"/>
                    </a:lnB>
                  </a:tcPr>
                </a:tc>
                <a:tc>
                  <a:txBody>
                    <a:bodyPr/>
                    <a:lstStyle/>
                    <a:p>
                      <a:pPr marL="17780">
                        <a:lnSpc>
                          <a:spcPts val="1480"/>
                        </a:lnSpc>
                      </a:pPr>
                      <a:r>
                        <a:rPr sz="1350" spc="-5" dirty="0">
                          <a:latin typeface="Times New Roman" panose="02020603050405020304"/>
                          <a:cs typeface="Times New Roman" panose="02020603050405020304"/>
                        </a:rPr>
                        <a:t>.</a:t>
                      </a:r>
                      <a:endParaRPr sz="135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6350">
                      <a:solidFill>
                        <a:srgbClr val="000000"/>
                      </a:solidFill>
                      <a:prstDash val="solid"/>
                    </a:lnT>
                    <a:lnB w="6350">
                      <a:solidFill>
                        <a:srgbClr val="000000"/>
                      </a:solidFill>
                      <a:prstDash val="solid"/>
                    </a:lnB>
                  </a:tcPr>
                </a:tc>
              </a:tr>
            </a:tbl>
          </a:graphicData>
        </a:graphic>
      </p:graphicFrame>
      <p:sp>
        <p:nvSpPr>
          <p:cNvPr id="13" name="object 13"/>
          <p:cNvSpPr/>
          <p:nvPr/>
        </p:nvSpPr>
        <p:spPr>
          <a:xfrm>
            <a:off x="6546850" y="4667122"/>
            <a:ext cx="3175" cy="196850"/>
          </a:xfrm>
          <a:custGeom>
            <a:avLst/>
            <a:gdLst/>
            <a:ahLst/>
            <a:cxnLst/>
            <a:rect l="l" t="t" r="r" b="b"/>
            <a:pathLst>
              <a:path w="3175" h="196850">
                <a:moveTo>
                  <a:pt x="3047" y="0"/>
                </a:moveTo>
                <a:lnTo>
                  <a:pt x="0" y="0"/>
                </a:lnTo>
                <a:lnTo>
                  <a:pt x="0" y="196596"/>
                </a:lnTo>
                <a:lnTo>
                  <a:pt x="3047" y="196596"/>
                </a:lnTo>
                <a:lnTo>
                  <a:pt x="3047" y="0"/>
                </a:lnTo>
                <a:close/>
              </a:path>
            </a:pathLst>
          </a:custGeom>
          <a:solidFill>
            <a:srgbClr val="000000"/>
          </a:solidFill>
        </p:spPr>
        <p:txBody>
          <a:bodyPr wrap="square" lIns="0" tIns="0" rIns="0" bIns="0" rtlCol="0"/>
          <a:lstStyle/>
          <a:p/>
        </p:txBody>
      </p:sp>
      <p:sp>
        <p:nvSpPr>
          <p:cNvPr id="14" name="object 14"/>
          <p:cNvSpPr/>
          <p:nvPr/>
        </p:nvSpPr>
        <p:spPr>
          <a:xfrm>
            <a:off x="2743835" y="4869814"/>
            <a:ext cx="3175" cy="195580"/>
          </a:xfrm>
          <a:custGeom>
            <a:avLst/>
            <a:gdLst/>
            <a:ahLst/>
            <a:cxnLst/>
            <a:rect l="l" t="t" r="r" b="b"/>
            <a:pathLst>
              <a:path w="3175" h="195579">
                <a:moveTo>
                  <a:pt x="3047" y="0"/>
                </a:moveTo>
                <a:lnTo>
                  <a:pt x="0" y="0"/>
                </a:lnTo>
                <a:lnTo>
                  <a:pt x="0" y="195072"/>
                </a:lnTo>
                <a:lnTo>
                  <a:pt x="3047" y="195072"/>
                </a:lnTo>
                <a:lnTo>
                  <a:pt x="3047" y="0"/>
                </a:lnTo>
                <a:close/>
              </a:path>
            </a:pathLst>
          </a:custGeom>
          <a:solidFill>
            <a:srgbClr val="000000"/>
          </a:solidFill>
        </p:spPr>
        <p:txBody>
          <a:bodyPr wrap="square" lIns="0" tIns="0" rIns="0" bIns="0" rtlCol="0"/>
          <a:lstStyle/>
          <a:p/>
        </p:txBody>
      </p:sp>
      <p:sp>
        <p:nvSpPr>
          <p:cNvPr id="15" name="object 15"/>
          <p:cNvSpPr/>
          <p:nvPr/>
        </p:nvSpPr>
        <p:spPr>
          <a:xfrm>
            <a:off x="6546850" y="5069458"/>
            <a:ext cx="3175" cy="187960"/>
          </a:xfrm>
          <a:custGeom>
            <a:avLst/>
            <a:gdLst/>
            <a:ahLst/>
            <a:cxnLst/>
            <a:rect l="l" t="t" r="r" b="b"/>
            <a:pathLst>
              <a:path w="3175" h="187960">
                <a:moveTo>
                  <a:pt x="3047" y="0"/>
                </a:moveTo>
                <a:lnTo>
                  <a:pt x="0" y="0"/>
                </a:lnTo>
                <a:lnTo>
                  <a:pt x="0" y="187451"/>
                </a:lnTo>
                <a:lnTo>
                  <a:pt x="3047" y="187451"/>
                </a:lnTo>
                <a:lnTo>
                  <a:pt x="3047" y="0"/>
                </a:lnTo>
                <a:close/>
              </a:path>
            </a:pathLst>
          </a:custGeom>
          <a:solidFill>
            <a:srgbClr val="000000"/>
          </a:solidFill>
        </p:spPr>
        <p:txBody>
          <a:bodyPr wrap="square" lIns="0" tIns="0" rIns="0" bIns="0" rtlCol="0"/>
          <a:lstStyle/>
          <a:p/>
        </p:txBody>
      </p:sp>
      <p:sp>
        <p:nvSpPr>
          <p:cNvPr id="16" name="object 16"/>
          <p:cNvSpPr/>
          <p:nvPr/>
        </p:nvSpPr>
        <p:spPr>
          <a:xfrm>
            <a:off x="4342765" y="5263006"/>
            <a:ext cx="3175" cy="195580"/>
          </a:xfrm>
          <a:custGeom>
            <a:avLst/>
            <a:gdLst/>
            <a:ahLst/>
            <a:cxnLst/>
            <a:rect l="l" t="t" r="r" b="b"/>
            <a:pathLst>
              <a:path w="3175" h="195579">
                <a:moveTo>
                  <a:pt x="3048" y="0"/>
                </a:moveTo>
                <a:lnTo>
                  <a:pt x="0" y="0"/>
                </a:lnTo>
                <a:lnTo>
                  <a:pt x="0" y="195072"/>
                </a:lnTo>
                <a:lnTo>
                  <a:pt x="3048" y="195072"/>
                </a:lnTo>
                <a:lnTo>
                  <a:pt x="3048" y="0"/>
                </a:lnTo>
                <a:close/>
              </a:path>
            </a:pathLst>
          </a:custGeom>
          <a:solidFill>
            <a:srgbClr val="000000"/>
          </a:solidFill>
        </p:spPr>
        <p:txBody>
          <a:bodyPr wrap="square" lIns="0" tIns="0" rIns="0" bIns="0" rtlCol="0"/>
          <a:lstStyle/>
          <a:p/>
        </p:txBody>
      </p:sp>
      <p:sp>
        <p:nvSpPr>
          <p:cNvPr id="17" name="object 17"/>
          <p:cNvSpPr/>
          <p:nvPr/>
        </p:nvSpPr>
        <p:spPr>
          <a:xfrm>
            <a:off x="6159753" y="5462650"/>
            <a:ext cx="3175" cy="192405"/>
          </a:xfrm>
          <a:custGeom>
            <a:avLst/>
            <a:gdLst/>
            <a:ahLst/>
            <a:cxnLst/>
            <a:rect l="l" t="t" r="r" b="b"/>
            <a:pathLst>
              <a:path w="3175" h="192404">
                <a:moveTo>
                  <a:pt x="3048" y="0"/>
                </a:moveTo>
                <a:lnTo>
                  <a:pt x="0" y="0"/>
                </a:lnTo>
                <a:lnTo>
                  <a:pt x="0" y="192024"/>
                </a:lnTo>
                <a:lnTo>
                  <a:pt x="3048" y="192024"/>
                </a:lnTo>
                <a:lnTo>
                  <a:pt x="3048" y="0"/>
                </a:lnTo>
                <a:close/>
              </a:path>
            </a:pathLst>
          </a:custGeom>
          <a:solidFill>
            <a:srgbClr val="000000"/>
          </a:solidFill>
        </p:spPr>
        <p:txBody>
          <a:bodyPr wrap="square" lIns="0" tIns="0" rIns="0" bIns="0" rtlCol="0"/>
          <a:lstStyle/>
          <a:p/>
        </p:txBody>
      </p:sp>
      <p:sp>
        <p:nvSpPr>
          <p:cNvPr id="18" name="object 18"/>
          <p:cNvSpPr/>
          <p:nvPr/>
        </p:nvSpPr>
        <p:spPr>
          <a:xfrm>
            <a:off x="2185670" y="5660770"/>
            <a:ext cx="3175" cy="198120"/>
          </a:xfrm>
          <a:custGeom>
            <a:avLst/>
            <a:gdLst/>
            <a:ahLst/>
            <a:cxnLst/>
            <a:rect l="l" t="t" r="r" b="b"/>
            <a:pathLst>
              <a:path w="3175" h="198120">
                <a:moveTo>
                  <a:pt x="3047" y="0"/>
                </a:moveTo>
                <a:lnTo>
                  <a:pt x="0" y="0"/>
                </a:lnTo>
                <a:lnTo>
                  <a:pt x="0" y="198120"/>
                </a:lnTo>
                <a:lnTo>
                  <a:pt x="3047" y="198120"/>
                </a:lnTo>
                <a:lnTo>
                  <a:pt x="3047" y="0"/>
                </a:lnTo>
                <a:close/>
              </a:path>
            </a:pathLst>
          </a:custGeom>
          <a:solidFill>
            <a:srgbClr val="000000"/>
          </a:solidFill>
        </p:spPr>
        <p:txBody>
          <a:bodyPr wrap="square" lIns="0" tIns="0" rIns="0" bIns="0" rtlCol="0"/>
          <a:lstStyl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 Box 5"/>
          <p:cNvSpPr txBox="1"/>
          <p:nvPr/>
        </p:nvSpPr>
        <p:spPr>
          <a:xfrm>
            <a:off x="895350" y="325120"/>
            <a:ext cx="5771515" cy="953135"/>
          </a:xfrm>
          <a:prstGeom prst="rect">
            <a:avLst/>
          </a:prstGeom>
          <a:noFill/>
        </p:spPr>
        <p:txBody>
          <a:bodyPr wrap="square" rtlCol="0">
            <a:spAutoFit/>
          </a:bodyPr>
          <a:p>
            <a:r>
              <a:rPr sz="2800" spc="-5" dirty="0">
                <a:latin typeface="Times New Roman" panose="02020603050405020304"/>
                <a:cs typeface="Times New Roman" panose="02020603050405020304"/>
                <a:sym typeface="+mn-ea"/>
              </a:rPr>
              <a:t>Accessibility</a:t>
            </a:r>
            <a:r>
              <a:rPr sz="2800" spc="-45" dirty="0">
                <a:latin typeface="Times New Roman" panose="02020603050405020304"/>
                <a:cs typeface="Times New Roman" panose="02020603050405020304"/>
                <a:sym typeface="+mn-ea"/>
              </a:rPr>
              <a:t> </a:t>
            </a:r>
            <a:r>
              <a:rPr sz="2800" dirty="0">
                <a:latin typeface="Times New Roman" panose="02020603050405020304"/>
                <a:cs typeface="Times New Roman" panose="02020603050405020304"/>
                <a:sym typeface="+mn-ea"/>
              </a:rPr>
              <a:t>Tiers:</a:t>
            </a:r>
            <a:r>
              <a:rPr sz="2800" spc="5" dirty="0">
                <a:latin typeface="Times New Roman" panose="02020603050405020304"/>
                <a:cs typeface="Times New Roman" panose="02020603050405020304"/>
                <a:sym typeface="+mn-ea"/>
              </a:rPr>
              <a:t> </a:t>
            </a:r>
            <a:r>
              <a:rPr sz="2800" spc="-5" dirty="0">
                <a:latin typeface="Times New Roman" panose="02020603050405020304"/>
                <a:cs typeface="Times New Roman" panose="02020603050405020304"/>
                <a:sym typeface="+mn-ea"/>
              </a:rPr>
              <a:t>Keyboard</a:t>
            </a:r>
            <a:r>
              <a:rPr sz="2800" spc="5" dirty="0">
                <a:latin typeface="Times New Roman" panose="02020603050405020304"/>
                <a:cs typeface="Times New Roman" panose="02020603050405020304"/>
                <a:sym typeface="+mn-ea"/>
              </a:rPr>
              <a:t> </a:t>
            </a:r>
            <a:endParaRPr sz="2800">
              <a:latin typeface="Times New Roman" panose="02020603050405020304"/>
              <a:cs typeface="Times New Roman" panose="02020603050405020304"/>
            </a:endParaRPr>
          </a:p>
          <a:p>
            <a:endParaRPr lang="en-US" sz="2800" b="1">
              <a:latin typeface="Algerian" panose="04020705040A02060702" charset="0"/>
              <a:cs typeface="Algerian" panose="04020705040A02060702" charset="0"/>
            </a:endParaRPr>
          </a:p>
        </p:txBody>
      </p:sp>
      <p:sp>
        <p:nvSpPr>
          <p:cNvPr id="8" name="Text Box 7"/>
          <p:cNvSpPr txBox="1"/>
          <p:nvPr/>
        </p:nvSpPr>
        <p:spPr>
          <a:xfrm>
            <a:off x="965200" y="1096645"/>
            <a:ext cx="5816600" cy="9208770"/>
          </a:xfrm>
          <a:prstGeom prst="rect">
            <a:avLst/>
          </a:prstGeom>
          <a:noFill/>
        </p:spPr>
        <p:txBody>
          <a:bodyPr wrap="square" rtlCol="0">
            <a:noAutofit/>
          </a:bodyPr>
          <a:p>
            <a:r>
              <a:rPr lang="en-IN" altLang="en-US"/>
              <a:t>We have used Right and Left Arrow keys mainly for now as to direct the aricraft to avoid the buildings. While developing the game in its early stages the game looked something like this. </a:t>
            </a:r>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r>
              <a:rPr lang="en-IN" altLang="en-US"/>
              <a:t>The White Cylinder like object was our spaceship whose assests were later developed by us and used in the game. The White Cuboid like buildings were also just some objects with collidors ON. The final assessts were made using Blender, which is an tool for assest creation in Unity. After the making of assest we added the assest into the game. After which the game looked like this.  </a:t>
            </a:r>
            <a:endParaRPr lang="en-IN" altLang="en-US"/>
          </a:p>
        </p:txBody>
      </p:sp>
      <p:pic>
        <p:nvPicPr>
          <p:cNvPr id="9" name="Picture 8"/>
          <p:cNvPicPr>
            <a:picLocks noChangeAspect="1"/>
          </p:cNvPicPr>
          <p:nvPr/>
        </p:nvPicPr>
        <p:blipFill>
          <a:blip r:embed="rId1"/>
          <a:stretch>
            <a:fillRect/>
          </a:stretch>
        </p:blipFill>
        <p:spPr>
          <a:xfrm>
            <a:off x="1475105" y="2301875"/>
            <a:ext cx="4741545" cy="2346960"/>
          </a:xfrm>
          <a:prstGeom prst="rect">
            <a:avLst/>
          </a:prstGeom>
        </p:spPr>
      </p:pic>
      <p:pic>
        <p:nvPicPr>
          <p:cNvPr id="10" name="Picture 9"/>
          <p:cNvPicPr>
            <a:picLocks noChangeAspect="1"/>
          </p:cNvPicPr>
          <p:nvPr/>
        </p:nvPicPr>
        <p:blipFill>
          <a:blip r:embed="rId2"/>
          <a:stretch>
            <a:fillRect/>
          </a:stretch>
        </p:blipFill>
        <p:spPr>
          <a:xfrm>
            <a:off x="1475740" y="6873875"/>
            <a:ext cx="4740910" cy="26060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6" name="Text Box 5"/>
          <p:cNvSpPr txBox="1"/>
          <p:nvPr/>
        </p:nvSpPr>
        <p:spPr>
          <a:xfrm>
            <a:off x="320040" y="229235"/>
            <a:ext cx="7223760" cy="10071735"/>
          </a:xfrm>
          <a:prstGeom prst="rect">
            <a:avLst/>
          </a:prstGeom>
          <a:noFill/>
        </p:spPr>
        <p:txBody>
          <a:bodyPr wrap="square" rtlCol="0">
            <a:noAutofit/>
          </a:bodyPr>
          <a:p>
            <a:r>
              <a:rPr lang="en-IN" altLang="en-US"/>
              <a:t>Now that the Game was developed and some progress is made. We thought of adding extra items and points into the game like a Timer that clicks down from 3..2..1..GO, and Achievements and Stores Menu. We also added a darkmode in the game where lights were set off making it even harder for the user to navigate.  Aslo to add extra dimensions to the game we added the assest of Cloiuds inot the game. </a:t>
            </a:r>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a:p>
            <a:endParaRPr lang="en-IN" altLang="en-US"/>
          </a:p>
        </p:txBody>
      </p:sp>
      <p:sp>
        <p:nvSpPr>
          <p:cNvPr id="4" name="Content Placeholder 3"/>
          <p:cNvSpPr>
            <a:spLocks noGrp="1"/>
          </p:cNvSpPr>
          <p:nvPr>
            <p:ph sz="half" idx="3"/>
          </p:nvPr>
        </p:nvSpPr>
        <p:spPr/>
        <p:txBody>
          <a:bodyPr/>
          <a:p>
            <a:endParaRPr lang="en-US"/>
          </a:p>
        </p:txBody>
      </p:sp>
      <p:pic>
        <p:nvPicPr>
          <p:cNvPr id="7" name="Picture 6"/>
          <p:cNvPicPr>
            <a:picLocks noChangeAspect="1"/>
          </p:cNvPicPr>
          <p:nvPr/>
        </p:nvPicPr>
        <p:blipFill>
          <a:blip r:embed="rId1"/>
          <a:stretch>
            <a:fillRect/>
          </a:stretch>
        </p:blipFill>
        <p:spPr>
          <a:xfrm>
            <a:off x="320040" y="2225675"/>
            <a:ext cx="3286760" cy="1682750"/>
          </a:xfrm>
          <a:prstGeom prst="rect">
            <a:avLst/>
          </a:prstGeom>
        </p:spPr>
      </p:pic>
      <p:sp>
        <p:nvSpPr>
          <p:cNvPr id="9" name="Text Box 8"/>
          <p:cNvSpPr txBox="1"/>
          <p:nvPr/>
        </p:nvSpPr>
        <p:spPr>
          <a:xfrm>
            <a:off x="746760" y="4039235"/>
            <a:ext cx="6035040" cy="368300"/>
          </a:xfrm>
          <a:prstGeom prst="rect">
            <a:avLst/>
          </a:prstGeom>
          <a:noFill/>
        </p:spPr>
        <p:txBody>
          <a:bodyPr wrap="square" rtlCol="0">
            <a:spAutoFit/>
          </a:bodyPr>
          <a:p>
            <a:r>
              <a:rPr lang="en-IN" altLang="en-US"/>
              <a:t>The Two Modes- One with Lights on and One with Lights Off.</a:t>
            </a:r>
            <a:endParaRPr lang="en-IN" altLang="en-US"/>
          </a:p>
        </p:txBody>
      </p:sp>
      <p:pic>
        <p:nvPicPr>
          <p:cNvPr id="10" name="Picture 9"/>
          <p:cNvPicPr>
            <a:picLocks noChangeAspect="1"/>
          </p:cNvPicPr>
          <p:nvPr/>
        </p:nvPicPr>
        <p:blipFill>
          <a:blip r:embed="rId2"/>
          <a:stretch>
            <a:fillRect/>
          </a:stretch>
        </p:blipFill>
        <p:spPr>
          <a:xfrm>
            <a:off x="331470" y="4664075"/>
            <a:ext cx="3275330" cy="1662430"/>
          </a:xfrm>
          <a:prstGeom prst="rect">
            <a:avLst/>
          </a:prstGeom>
        </p:spPr>
      </p:pic>
      <p:pic>
        <p:nvPicPr>
          <p:cNvPr id="11" name="Picture 10"/>
          <p:cNvPicPr>
            <a:picLocks noChangeAspect="1"/>
          </p:cNvPicPr>
          <p:nvPr/>
        </p:nvPicPr>
        <p:blipFill>
          <a:blip r:embed="rId3"/>
          <a:stretch>
            <a:fillRect/>
          </a:stretch>
        </p:blipFill>
        <p:spPr>
          <a:xfrm>
            <a:off x="4191000" y="4664075"/>
            <a:ext cx="3225800" cy="1662430"/>
          </a:xfrm>
          <a:prstGeom prst="rect">
            <a:avLst/>
          </a:prstGeom>
        </p:spPr>
      </p:pic>
      <p:pic>
        <p:nvPicPr>
          <p:cNvPr id="12" name="Picture 11"/>
          <p:cNvPicPr>
            <a:picLocks noChangeAspect="1"/>
          </p:cNvPicPr>
          <p:nvPr/>
        </p:nvPicPr>
        <p:blipFill>
          <a:blip r:embed="rId4"/>
          <a:stretch>
            <a:fillRect/>
          </a:stretch>
        </p:blipFill>
        <p:spPr>
          <a:xfrm>
            <a:off x="331470" y="7407275"/>
            <a:ext cx="3275330" cy="1662430"/>
          </a:xfrm>
          <a:prstGeom prst="rect">
            <a:avLst/>
          </a:prstGeom>
        </p:spPr>
      </p:pic>
      <p:pic>
        <p:nvPicPr>
          <p:cNvPr id="13" name="Picture 12"/>
          <p:cNvPicPr>
            <a:picLocks noChangeAspect="1"/>
          </p:cNvPicPr>
          <p:nvPr/>
        </p:nvPicPr>
        <p:blipFill>
          <a:blip r:embed="rId5"/>
          <a:stretch>
            <a:fillRect/>
          </a:stretch>
        </p:blipFill>
        <p:spPr>
          <a:xfrm>
            <a:off x="4190365" y="7331075"/>
            <a:ext cx="3227070" cy="1714500"/>
          </a:xfrm>
          <a:prstGeom prst="rect">
            <a:avLst/>
          </a:prstGeom>
        </p:spPr>
      </p:pic>
      <p:sp>
        <p:nvSpPr>
          <p:cNvPr id="14" name="Text Box 13"/>
          <p:cNvSpPr txBox="1"/>
          <p:nvPr/>
        </p:nvSpPr>
        <p:spPr>
          <a:xfrm>
            <a:off x="701040" y="6614795"/>
            <a:ext cx="6233160" cy="368300"/>
          </a:xfrm>
          <a:prstGeom prst="rect">
            <a:avLst/>
          </a:prstGeom>
          <a:noFill/>
        </p:spPr>
        <p:txBody>
          <a:bodyPr wrap="square" rtlCol="0">
            <a:spAutoFit/>
          </a:bodyPr>
          <a:p>
            <a:r>
              <a:rPr lang="en-IN" altLang="en-US"/>
              <a:t>All the Assests that were used in making the game look good. </a:t>
            </a:r>
            <a:endParaRPr lang="en-IN" altLang="en-US"/>
          </a:p>
        </p:txBody>
      </p:sp>
      <p:pic>
        <p:nvPicPr>
          <p:cNvPr id="2" name="Content Placeholder 1" descr="Screenshot 2024-03-07 222247"/>
          <p:cNvPicPr>
            <a:picLocks noChangeAspect="1"/>
          </p:cNvPicPr>
          <p:nvPr>
            <p:ph sz="half" idx="2"/>
          </p:nvPr>
        </p:nvPicPr>
        <p:blipFill>
          <a:blip r:embed="rId6"/>
          <a:stretch>
            <a:fillRect/>
          </a:stretch>
        </p:blipFill>
        <p:spPr>
          <a:xfrm>
            <a:off x="4003040" y="2301875"/>
            <a:ext cx="3380740" cy="15932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3100" y="875791"/>
            <a:ext cx="5993130" cy="2921000"/>
          </a:xfrm>
          <a:prstGeom prst="rect">
            <a:avLst/>
          </a:prstGeom>
        </p:spPr>
        <p:txBody>
          <a:bodyPr vert="horz" wrap="square" lIns="0" tIns="12700" rIns="0" bIns="0" rtlCol="0">
            <a:spAutoFit/>
          </a:bodyPr>
          <a:lstStyle/>
          <a:p>
            <a:pPr marL="241300">
              <a:lnSpc>
                <a:spcPct val="100000"/>
              </a:lnSpc>
              <a:spcBef>
                <a:spcPts val="100"/>
              </a:spcBef>
            </a:pPr>
            <a:r>
              <a:rPr sz="1500" b="1" spc="-5" dirty="0">
                <a:solidFill>
                  <a:srgbClr val="111111"/>
                </a:solidFill>
                <a:latin typeface="Times New Roman" panose="02020603050405020304"/>
                <a:cs typeface="Times New Roman" panose="02020603050405020304"/>
              </a:rPr>
              <a:t>Non</a:t>
            </a:r>
            <a:r>
              <a:rPr sz="1500" b="1" spc="-2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Player</a:t>
            </a:r>
            <a:r>
              <a:rPr sz="1500" b="1" spc="-3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character</a:t>
            </a:r>
            <a:r>
              <a:rPr sz="1500" b="1" spc="-3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in</a:t>
            </a:r>
            <a:r>
              <a:rPr sz="1500" b="1" spc="-2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games</a:t>
            </a:r>
            <a:r>
              <a:rPr sz="1500" b="1" spc="-15"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a:t>
            </a:r>
            <a:endParaRPr sz="1500">
              <a:latin typeface="Times New Roman" panose="02020603050405020304"/>
              <a:cs typeface="Times New Roman" panose="02020603050405020304"/>
            </a:endParaRPr>
          </a:p>
          <a:p>
            <a:pPr>
              <a:lnSpc>
                <a:spcPct val="100000"/>
              </a:lnSpc>
            </a:pPr>
            <a:endParaRPr sz="1600">
              <a:latin typeface="Times New Roman" panose="02020603050405020304"/>
              <a:cs typeface="Times New Roman" panose="02020603050405020304"/>
            </a:endParaRPr>
          </a:p>
          <a:p>
            <a:pPr>
              <a:lnSpc>
                <a:spcPct val="100000"/>
              </a:lnSpc>
              <a:spcBef>
                <a:spcPts val="45"/>
              </a:spcBef>
            </a:pPr>
            <a:endParaRPr sz="1400">
              <a:latin typeface="Times New Roman" panose="02020603050405020304"/>
              <a:cs typeface="Times New Roman" panose="02020603050405020304"/>
            </a:endParaRPr>
          </a:p>
          <a:p>
            <a:pPr marL="241300" marR="27305" indent="-229235">
              <a:lnSpc>
                <a:spcPts val="1720"/>
              </a:lnSpc>
              <a:buSzPct val="67000"/>
              <a:buFont typeface="Symbol" panose="05050102010706020507"/>
              <a:buChar char=""/>
              <a:tabLst>
                <a:tab pos="241300" algn="l"/>
                <a:tab pos="241935" algn="l"/>
              </a:tabLst>
            </a:pPr>
            <a:r>
              <a:rPr sz="1500" b="1" spc="-5" dirty="0">
                <a:solidFill>
                  <a:srgbClr val="111111"/>
                </a:solidFill>
                <a:latin typeface="Times New Roman" panose="02020603050405020304"/>
                <a:cs typeface="Times New Roman" panose="02020603050405020304"/>
              </a:rPr>
              <a:t>The</a:t>
            </a:r>
            <a:r>
              <a:rPr sz="1500" b="1" spc="22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acronym</a:t>
            </a:r>
            <a:r>
              <a:rPr sz="1500" b="1" spc="19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"NPC"</a:t>
            </a:r>
            <a:r>
              <a:rPr sz="1500" b="1" spc="24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refers</a:t>
            </a:r>
            <a:r>
              <a:rPr sz="1500" b="1" spc="245"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to</a:t>
            </a:r>
            <a:r>
              <a:rPr sz="1500" b="1" spc="254"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non-player</a:t>
            </a:r>
            <a:r>
              <a:rPr sz="1500" b="1" spc="22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characters,</a:t>
            </a:r>
            <a:r>
              <a:rPr sz="1500" b="1" spc="25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an</a:t>
            </a:r>
            <a:r>
              <a:rPr sz="1500" b="1" spc="24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important </a:t>
            </a:r>
            <a:r>
              <a:rPr sz="1500" b="1" spc="-36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aspect</a:t>
            </a:r>
            <a:r>
              <a:rPr sz="1500" b="1"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of</a:t>
            </a:r>
            <a:r>
              <a:rPr sz="1500" b="1" spc="10" dirty="0">
                <a:solidFill>
                  <a:srgbClr val="111111"/>
                </a:solidFill>
                <a:latin typeface="Times New Roman" panose="02020603050405020304"/>
                <a:cs typeface="Times New Roman" panose="02020603050405020304"/>
              </a:rPr>
              <a:t> </a:t>
            </a:r>
            <a:r>
              <a:rPr sz="1500" b="1" spc="-10" dirty="0">
                <a:solidFill>
                  <a:srgbClr val="111111"/>
                </a:solidFill>
                <a:latin typeface="Times New Roman" panose="02020603050405020304"/>
                <a:cs typeface="Times New Roman" panose="02020603050405020304"/>
              </a:rPr>
              <a:t>most</a:t>
            </a:r>
            <a:r>
              <a:rPr sz="1500" b="1" spc="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video</a:t>
            </a:r>
            <a:r>
              <a:rPr sz="1500" b="1" dirty="0">
                <a:solidFill>
                  <a:srgbClr val="111111"/>
                </a:solidFill>
                <a:latin typeface="Times New Roman" panose="02020603050405020304"/>
                <a:cs typeface="Times New Roman" panose="02020603050405020304"/>
              </a:rPr>
              <a:t> </a:t>
            </a:r>
            <a:r>
              <a:rPr sz="1500" b="1" spc="-10" dirty="0">
                <a:solidFill>
                  <a:srgbClr val="111111"/>
                </a:solidFill>
                <a:latin typeface="Times New Roman" panose="02020603050405020304"/>
                <a:cs typeface="Times New Roman" panose="02020603050405020304"/>
              </a:rPr>
              <a:t>games.</a:t>
            </a:r>
            <a:endParaRPr sz="1500">
              <a:latin typeface="Times New Roman" panose="02020603050405020304"/>
              <a:cs typeface="Times New Roman" panose="02020603050405020304"/>
            </a:endParaRPr>
          </a:p>
          <a:p>
            <a:pPr marL="241300" marR="30480" indent="-229235">
              <a:lnSpc>
                <a:spcPts val="1720"/>
              </a:lnSpc>
              <a:spcBef>
                <a:spcPts val="20"/>
              </a:spcBef>
              <a:buSzPct val="67000"/>
              <a:buFont typeface="Symbol" panose="05050102010706020507"/>
              <a:buChar char=""/>
              <a:tabLst>
                <a:tab pos="241300" algn="l"/>
                <a:tab pos="241935" algn="l"/>
              </a:tabLst>
            </a:pPr>
            <a:r>
              <a:rPr sz="1500" b="1" spc="-5" dirty="0">
                <a:solidFill>
                  <a:srgbClr val="111111"/>
                </a:solidFill>
                <a:latin typeface="Times New Roman" panose="02020603050405020304"/>
                <a:cs typeface="Times New Roman" panose="02020603050405020304"/>
              </a:rPr>
              <a:t>An</a:t>
            </a:r>
            <a:r>
              <a:rPr sz="1500" b="1" spc="5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NPC</a:t>
            </a:r>
            <a:r>
              <a:rPr sz="1500" b="1" spc="2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is</a:t>
            </a:r>
            <a:r>
              <a:rPr sz="1500" b="1" spc="45"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any</a:t>
            </a:r>
            <a:r>
              <a:rPr sz="1500" b="1" spc="5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character</a:t>
            </a:r>
            <a:r>
              <a:rPr sz="1500" b="1" spc="4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not</a:t>
            </a:r>
            <a:r>
              <a:rPr sz="1500" b="1" spc="5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controlled</a:t>
            </a:r>
            <a:r>
              <a:rPr sz="1500" b="1" spc="5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by</a:t>
            </a:r>
            <a:r>
              <a:rPr sz="1500" b="1" spc="4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either</a:t>
            </a:r>
            <a:r>
              <a:rPr sz="1500" b="1" spc="3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the</a:t>
            </a:r>
            <a:r>
              <a:rPr sz="1500" b="1" spc="2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player</a:t>
            </a:r>
            <a:r>
              <a:rPr sz="1500" b="1" spc="3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or</a:t>
            </a:r>
            <a:r>
              <a:rPr sz="1500" b="1" spc="35"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an</a:t>
            </a:r>
            <a:r>
              <a:rPr sz="1500" b="1" spc="5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AI, </a:t>
            </a:r>
            <a:r>
              <a:rPr sz="1500" b="1" spc="-36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and</a:t>
            </a:r>
            <a:r>
              <a:rPr sz="1500" b="1" spc="-45" dirty="0">
                <a:solidFill>
                  <a:srgbClr val="111111"/>
                </a:solidFill>
                <a:latin typeface="Times New Roman" panose="02020603050405020304"/>
                <a:cs typeface="Times New Roman" panose="02020603050405020304"/>
              </a:rPr>
              <a:t> </a:t>
            </a:r>
            <a:r>
              <a:rPr sz="1500" b="1" spc="-10" dirty="0">
                <a:solidFill>
                  <a:srgbClr val="111111"/>
                </a:solidFill>
                <a:latin typeface="Times New Roman" panose="02020603050405020304"/>
                <a:cs typeface="Times New Roman" panose="02020603050405020304"/>
              </a:rPr>
              <a:t>can</a:t>
            </a:r>
            <a:r>
              <a:rPr sz="1500" b="1" spc="-5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be</a:t>
            </a:r>
            <a:r>
              <a:rPr sz="1500" b="1" spc="-60" dirty="0">
                <a:solidFill>
                  <a:srgbClr val="111111"/>
                </a:solidFill>
                <a:latin typeface="Times New Roman" panose="02020603050405020304"/>
                <a:cs typeface="Times New Roman" panose="02020603050405020304"/>
              </a:rPr>
              <a:t> </a:t>
            </a:r>
            <a:r>
              <a:rPr sz="1500" b="1" spc="-10" dirty="0">
                <a:solidFill>
                  <a:srgbClr val="111111"/>
                </a:solidFill>
                <a:latin typeface="Times New Roman" panose="02020603050405020304"/>
                <a:cs typeface="Times New Roman" panose="02020603050405020304"/>
              </a:rPr>
              <a:t>an</a:t>
            </a:r>
            <a:r>
              <a:rPr sz="1500" b="1" spc="-3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important</a:t>
            </a:r>
            <a:r>
              <a:rPr sz="1500" b="1" spc="-3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character,</a:t>
            </a:r>
            <a:r>
              <a:rPr sz="1500" b="1" spc="-4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or</a:t>
            </a:r>
            <a:r>
              <a:rPr sz="1500" b="1" spc="-6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simply</a:t>
            </a:r>
            <a:r>
              <a:rPr sz="1500" b="1" spc="-2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populate</a:t>
            </a:r>
            <a:r>
              <a:rPr sz="1500" b="1" spc="-5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a</a:t>
            </a:r>
            <a:r>
              <a:rPr sz="1500" b="1" spc="-4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game's</a:t>
            </a:r>
            <a:r>
              <a:rPr sz="1500" b="1" spc="-5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world.</a:t>
            </a:r>
            <a:endParaRPr sz="1500">
              <a:latin typeface="Times New Roman" panose="02020603050405020304"/>
              <a:cs typeface="Times New Roman" panose="02020603050405020304"/>
            </a:endParaRPr>
          </a:p>
          <a:p>
            <a:pPr marL="241300" indent="-229235">
              <a:lnSpc>
                <a:spcPts val="1645"/>
              </a:lnSpc>
              <a:buSzPct val="67000"/>
              <a:buFont typeface="Symbol" panose="05050102010706020507"/>
              <a:buChar char=""/>
              <a:tabLst>
                <a:tab pos="241300" algn="l"/>
                <a:tab pos="241935" algn="l"/>
              </a:tabLst>
            </a:pPr>
            <a:r>
              <a:rPr sz="1500" b="1" spc="-5" dirty="0">
                <a:solidFill>
                  <a:srgbClr val="111111"/>
                </a:solidFill>
                <a:latin typeface="Times New Roman" panose="02020603050405020304"/>
                <a:cs typeface="Times New Roman" panose="02020603050405020304"/>
              </a:rPr>
              <a:t>NPCs</a:t>
            </a:r>
            <a:r>
              <a:rPr sz="1500" b="1" spc="3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are</a:t>
            </a:r>
            <a:r>
              <a:rPr sz="1500" b="1" spc="1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different</a:t>
            </a:r>
            <a:r>
              <a:rPr sz="1500" b="1" spc="4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from </a:t>
            </a:r>
            <a:r>
              <a:rPr sz="1500" b="1" spc="-5" dirty="0">
                <a:solidFill>
                  <a:srgbClr val="111111"/>
                </a:solidFill>
                <a:latin typeface="Times New Roman" panose="02020603050405020304"/>
                <a:cs typeface="Times New Roman" panose="02020603050405020304"/>
              </a:rPr>
              <a:t>CPUs,</a:t>
            </a:r>
            <a:r>
              <a:rPr sz="1500" b="1" spc="3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which</a:t>
            </a:r>
            <a:r>
              <a:rPr sz="1500" b="1" spc="2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are</a:t>
            </a:r>
            <a:r>
              <a:rPr sz="1500" b="1" spc="2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computer</a:t>
            </a:r>
            <a:r>
              <a:rPr sz="1500" b="1" spc="30"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characters</a:t>
            </a:r>
            <a:r>
              <a:rPr sz="1500" b="1" spc="65" dirty="0">
                <a:solidFill>
                  <a:srgbClr val="111111"/>
                </a:solidFill>
                <a:latin typeface="Times New Roman" panose="02020603050405020304"/>
                <a:cs typeface="Times New Roman" panose="02020603050405020304"/>
              </a:rPr>
              <a:t> </a:t>
            </a:r>
            <a:r>
              <a:rPr sz="1500" b="1" spc="-5" dirty="0">
                <a:solidFill>
                  <a:srgbClr val="111111"/>
                </a:solidFill>
                <a:latin typeface="Times New Roman" panose="02020603050405020304"/>
                <a:cs typeface="Times New Roman" panose="02020603050405020304"/>
              </a:rPr>
              <a:t>meant</a:t>
            </a:r>
            <a:endParaRPr sz="1500">
              <a:latin typeface="Times New Roman" panose="02020603050405020304"/>
              <a:cs typeface="Times New Roman" panose="02020603050405020304"/>
            </a:endParaRPr>
          </a:p>
          <a:p>
            <a:pPr marL="241300">
              <a:lnSpc>
                <a:spcPts val="1710"/>
              </a:lnSpc>
            </a:pPr>
            <a:r>
              <a:rPr sz="1500" b="1" dirty="0">
                <a:solidFill>
                  <a:srgbClr val="111111"/>
                </a:solidFill>
                <a:latin typeface="Times New Roman" panose="02020603050405020304"/>
                <a:cs typeface="Times New Roman" panose="02020603050405020304"/>
              </a:rPr>
              <a:t>to</a:t>
            </a:r>
            <a:r>
              <a:rPr sz="1500" b="1" spc="-5"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act</a:t>
            </a:r>
            <a:r>
              <a:rPr sz="1500" b="1" spc="-10" dirty="0">
                <a:solidFill>
                  <a:srgbClr val="111111"/>
                </a:solidFill>
                <a:latin typeface="Times New Roman" panose="02020603050405020304"/>
                <a:cs typeface="Times New Roman" panose="02020603050405020304"/>
              </a:rPr>
              <a:t> like</a:t>
            </a:r>
            <a:r>
              <a:rPr sz="1500" b="1" spc="-3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a</a:t>
            </a:r>
            <a:r>
              <a:rPr sz="1500" b="1" spc="-10" dirty="0">
                <a:solidFill>
                  <a:srgbClr val="111111"/>
                </a:solidFill>
                <a:latin typeface="Times New Roman" panose="02020603050405020304"/>
                <a:cs typeface="Times New Roman" panose="02020603050405020304"/>
              </a:rPr>
              <a:t> </a:t>
            </a:r>
            <a:r>
              <a:rPr sz="1500" b="1" dirty="0">
                <a:solidFill>
                  <a:srgbClr val="111111"/>
                </a:solidFill>
                <a:latin typeface="Times New Roman" panose="02020603050405020304"/>
                <a:cs typeface="Times New Roman" panose="02020603050405020304"/>
              </a:rPr>
              <a:t>real</a:t>
            </a:r>
            <a:r>
              <a:rPr sz="1500" b="1" spc="-5" dirty="0">
                <a:solidFill>
                  <a:srgbClr val="111111"/>
                </a:solidFill>
                <a:latin typeface="Times New Roman" panose="02020603050405020304"/>
                <a:cs typeface="Times New Roman" panose="02020603050405020304"/>
              </a:rPr>
              <a:t> person.</a:t>
            </a:r>
            <a:endParaRPr sz="1500">
              <a:latin typeface="Times New Roman" panose="02020603050405020304"/>
              <a:cs typeface="Times New Roman" panose="02020603050405020304"/>
            </a:endParaRPr>
          </a:p>
          <a:p>
            <a:pPr marL="241300">
              <a:lnSpc>
                <a:spcPts val="1745"/>
              </a:lnSpc>
            </a:pPr>
            <a:endParaRPr lang="en-IN" sz="1500">
              <a:latin typeface="Times New Roman" panose="02020603050405020304"/>
              <a:cs typeface="Times New Roman" panose="02020603050405020304"/>
            </a:endParaRPr>
          </a:p>
          <a:p>
            <a:pPr marL="241300">
              <a:lnSpc>
                <a:spcPts val="1745"/>
              </a:lnSpc>
            </a:pPr>
            <a:r>
              <a:rPr lang="en-IN" sz="1500">
                <a:latin typeface="Times New Roman" panose="02020603050405020304"/>
                <a:cs typeface="Times New Roman" panose="02020603050405020304"/>
              </a:rPr>
              <a:t>Sadly we havent progressed enough into the game that we can add NPC into the game. Using NPC inlcudes ML for the game and that all can’t be inlcuded in the game we have designed.  </a:t>
            </a:r>
            <a:endParaRPr lang="en-IN" sz="150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3486150"/>
            <a:ext cx="3232785" cy="8890"/>
          </a:xfrm>
          <a:custGeom>
            <a:avLst/>
            <a:gdLst/>
            <a:ahLst/>
            <a:cxnLst/>
            <a:rect l="l" t="t" r="r" b="b"/>
            <a:pathLst>
              <a:path w="3232785" h="8889">
                <a:moveTo>
                  <a:pt x="3232785" y="0"/>
                </a:moveTo>
                <a:lnTo>
                  <a:pt x="0" y="0"/>
                </a:lnTo>
                <a:lnTo>
                  <a:pt x="0" y="8889"/>
                </a:lnTo>
                <a:lnTo>
                  <a:pt x="3232785" y="8889"/>
                </a:lnTo>
                <a:lnTo>
                  <a:pt x="3232785" y="0"/>
                </a:lnTo>
                <a:close/>
              </a:path>
            </a:pathLst>
          </a:custGeom>
          <a:solidFill>
            <a:srgbClr val="0000FF"/>
          </a:solidFill>
        </p:spPr>
        <p:txBody>
          <a:bodyPr wrap="square" lIns="0" tIns="0" rIns="0" bIns="0" rtlCol="0"/>
          <a:lstStyle/>
          <a:p/>
        </p:txBody>
      </p:sp>
      <p:sp>
        <p:nvSpPr>
          <p:cNvPr id="3" name="object 3"/>
          <p:cNvSpPr txBox="1"/>
          <p:nvPr/>
        </p:nvSpPr>
        <p:spPr>
          <a:xfrm>
            <a:off x="838504" y="898651"/>
            <a:ext cx="5889625" cy="2616835"/>
          </a:xfrm>
          <a:prstGeom prst="rect">
            <a:avLst/>
          </a:prstGeom>
        </p:spPr>
        <p:txBody>
          <a:bodyPr vert="horz" wrap="square" lIns="0" tIns="12700" rIns="0" bIns="0" rtlCol="0">
            <a:spAutoFit/>
          </a:bodyPr>
          <a:lstStyle/>
          <a:p>
            <a:pPr marL="76200" algn="just">
              <a:lnSpc>
                <a:spcPct val="100000"/>
              </a:lnSpc>
              <a:spcBef>
                <a:spcPts val="100"/>
              </a:spcBef>
            </a:pPr>
            <a:r>
              <a:rPr sz="1200" spc="-5" dirty="0">
                <a:solidFill>
                  <a:srgbClr val="111111"/>
                </a:solidFill>
                <a:latin typeface="Segoe UI" panose="020B0502040204020203"/>
                <a:cs typeface="Segoe UI" panose="020B0502040204020203"/>
              </a:rPr>
              <a:t>Building</a:t>
            </a:r>
            <a:r>
              <a:rPr sz="1200" spc="-3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UI</a:t>
            </a:r>
            <a:r>
              <a:rPr sz="1200" spc="-30"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Canvas</a:t>
            </a:r>
            <a:endParaRPr sz="1200">
              <a:latin typeface="Segoe UI" panose="020B0502040204020203"/>
              <a:cs typeface="Segoe UI" panose="020B0502040204020203"/>
            </a:endParaRPr>
          </a:p>
          <a:p>
            <a:pPr marL="76200" marR="68580" algn="just">
              <a:lnSpc>
                <a:spcPct val="111000"/>
              </a:lnSpc>
              <a:spcBef>
                <a:spcPts val="1385"/>
              </a:spcBef>
            </a:pPr>
            <a:r>
              <a:rPr sz="1200" dirty="0">
                <a:solidFill>
                  <a:srgbClr val="111111"/>
                </a:solidFill>
                <a:latin typeface="Segoe UI" panose="020B0502040204020203"/>
                <a:cs typeface="Segoe UI" panose="020B0502040204020203"/>
              </a:rPr>
              <a:t>A</a:t>
            </a:r>
            <a:r>
              <a:rPr sz="1200" spc="-35" dirty="0">
                <a:solidFill>
                  <a:srgbClr val="111111"/>
                </a:solidFill>
                <a:latin typeface="Segoe UI" panose="020B0502040204020203"/>
                <a:cs typeface="Segoe UI" panose="020B0502040204020203"/>
              </a:rPr>
              <a:t> </a:t>
            </a:r>
            <a:r>
              <a:rPr sz="1200" b="1" spc="-5" dirty="0">
                <a:solidFill>
                  <a:srgbClr val="111111"/>
                </a:solidFill>
                <a:latin typeface="Segoe UI" panose="020B0502040204020203"/>
                <a:cs typeface="Segoe UI" panose="020B0502040204020203"/>
              </a:rPr>
              <a:t>canvas</a:t>
            </a:r>
            <a:r>
              <a:rPr sz="1200" b="1" spc="40"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in</a:t>
            </a:r>
            <a:r>
              <a:rPr sz="1200" spc="-2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a</a:t>
            </a:r>
            <a:r>
              <a:rPr sz="1200" spc="-3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game</a:t>
            </a:r>
            <a:r>
              <a:rPr sz="1200" spc="-4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is</a:t>
            </a:r>
            <a:r>
              <a:rPr sz="1200" spc="-10"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a</a:t>
            </a:r>
            <a:r>
              <a:rPr sz="1200" spc="-3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graphical</a:t>
            </a:r>
            <a:r>
              <a:rPr sz="1200" spc="-40"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component</a:t>
            </a:r>
            <a:r>
              <a:rPr sz="1200" spc="-50"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that</a:t>
            </a:r>
            <a:r>
              <a:rPr sz="1200" spc="-2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is</a:t>
            </a:r>
            <a:r>
              <a:rPr sz="1200" spc="-4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used</a:t>
            </a:r>
            <a:r>
              <a:rPr sz="1200" spc="-30"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to</a:t>
            </a:r>
            <a:r>
              <a:rPr sz="1200" spc="-40"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render</a:t>
            </a:r>
            <a:r>
              <a:rPr sz="1200" spc="-1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2D</a:t>
            </a:r>
            <a:r>
              <a:rPr sz="1200" spc="-4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or</a:t>
            </a:r>
            <a:r>
              <a:rPr sz="1200" spc="-40"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3D</a:t>
            </a:r>
            <a:r>
              <a:rPr sz="1200" spc="-40"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graphics </a:t>
            </a:r>
            <a:r>
              <a:rPr sz="1200" spc="-31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on</a:t>
            </a:r>
            <a:r>
              <a:rPr sz="1200" spc="-2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the</a:t>
            </a:r>
            <a:r>
              <a:rPr sz="1200" spc="-3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screen.</a:t>
            </a:r>
            <a:r>
              <a:rPr sz="1200" spc="-1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It</a:t>
            </a:r>
            <a:r>
              <a:rPr sz="1200" spc="-2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is</a:t>
            </a:r>
            <a:r>
              <a:rPr sz="1200" spc="-3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a</a:t>
            </a:r>
            <a:r>
              <a:rPr sz="1200" spc="-20"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container</a:t>
            </a:r>
            <a:r>
              <a:rPr sz="1200" spc="-1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that</a:t>
            </a:r>
            <a:r>
              <a:rPr sz="1200" spc="-2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holds</a:t>
            </a:r>
            <a:r>
              <a:rPr sz="1200" spc="-3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all</a:t>
            </a:r>
            <a:r>
              <a:rPr sz="1200" spc="-3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the</a:t>
            </a:r>
            <a:r>
              <a:rPr sz="1200" spc="-30"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graphical</a:t>
            </a:r>
            <a:r>
              <a:rPr sz="1200" spc="-30"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elements</a:t>
            </a:r>
            <a:r>
              <a:rPr sz="1200" spc="-20"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of</a:t>
            </a:r>
            <a:r>
              <a:rPr sz="1200" spc="-3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a</a:t>
            </a:r>
            <a:r>
              <a:rPr sz="1200" spc="-2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game,</a:t>
            </a:r>
            <a:r>
              <a:rPr sz="1200" spc="-10"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such</a:t>
            </a:r>
            <a:r>
              <a:rPr sz="1200" spc="-2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as </a:t>
            </a:r>
            <a:r>
              <a:rPr sz="1200" spc="-31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images, </a:t>
            </a:r>
            <a:r>
              <a:rPr sz="1200" dirty="0">
                <a:solidFill>
                  <a:srgbClr val="111111"/>
                </a:solidFill>
                <a:latin typeface="Segoe UI" panose="020B0502040204020203"/>
                <a:cs typeface="Segoe UI" panose="020B0502040204020203"/>
              </a:rPr>
              <a:t>text, and </a:t>
            </a:r>
            <a:r>
              <a:rPr sz="1200" spc="-5" dirty="0">
                <a:solidFill>
                  <a:srgbClr val="111111"/>
                </a:solidFill>
                <a:latin typeface="Segoe UI" panose="020B0502040204020203"/>
                <a:cs typeface="Segoe UI" panose="020B0502040204020203"/>
              </a:rPr>
              <a:t>buttons. The </a:t>
            </a:r>
            <a:r>
              <a:rPr sz="1200" dirty="0">
                <a:solidFill>
                  <a:srgbClr val="111111"/>
                </a:solidFill>
                <a:latin typeface="Segoe UI" panose="020B0502040204020203"/>
                <a:cs typeface="Segoe UI" panose="020B0502040204020203"/>
              </a:rPr>
              <a:t>canvas </a:t>
            </a:r>
            <a:r>
              <a:rPr sz="1200" spc="-5" dirty="0">
                <a:solidFill>
                  <a:srgbClr val="111111"/>
                </a:solidFill>
                <a:latin typeface="Segoe UI" panose="020B0502040204020203"/>
                <a:cs typeface="Segoe UI" panose="020B0502040204020203"/>
              </a:rPr>
              <a:t>is responsible </a:t>
            </a:r>
            <a:r>
              <a:rPr sz="1200" dirty="0">
                <a:solidFill>
                  <a:srgbClr val="111111"/>
                </a:solidFill>
                <a:latin typeface="Segoe UI" panose="020B0502040204020203"/>
                <a:cs typeface="Segoe UI" panose="020B0502040204020203"/>
              </a:rPr>
              <a:t>for rendering </a:t>
            </a:r>
            <a:r>
              <a:rPr sz="1200" spc="-5" dirty="0">
                <a:solidFill>
                  <a:srgbClr val="111111"/>
                </a:solidFill>
                <a:latin typeface="Segoe UI" panose="020B0502040204020203"/>
                <a:cs typeface="Segoe UI" panose="020B0502040204020203"/>
              </a:rPr>
              <a:t>these elements in </a:t>
            </a:r>
            <a:r>
              <a:rPr sz="1200" dirty="0">
                <a:solidFill>
                  <a:srgbClr val="111111"/>
                </a:solidFill>
                <a:latin typeface="Segoe UI" panose="020B0502040204020203"/>
                <a:cs typeface="Segoe UI" panose="020B0502040204020203"/>
              </a:rPr>
              <a:t> the correct </a:t>
            </a:r>
            <a:r>
              <a:rPr sz="1200" spc="-5" dirty="0">
                <a:solidFill>
                  <a:srgbClr val="111111"/>
                </a:solidFill>
                <a:latin typeface="Segoe UI" panose="020B0502040204020203"/>
                <a:cs typeface="Segoe UI" panose="020B0502040204020203"/>
              </a:rPr>
              <a:t>order </a:t>
            </a:r>
            <a:r>
              <a:rPr sz="1200" dirty="0">
                <a:solidFill>
                  <a:srgbClr val="111111"/>
                </a:solidFill>
                <a:latin typeface="Segoe UI" panose="020B0502040204020203"/>
                <a:cs typeface="Segoe UI" panose="020B0502040204020203"/>
              </a:rPr>
              <a:t>and </a:t>
            </a:r>
            <a:r>
              <a:rPr sz="1200" spc="-5" dirty="0">
                <a:solidFill>
                  <a:srgbClr val="111111"/>
                </a:solidFill>
                <a:latin typeface="Segoe UI" panose="020B0502040204020203"/>
                <a:cs typeface="Segoe UI" panose="020B0502040204020203"/>
              </a:rPr>
              <a:t>position </a:t>
            </a:r>
            <a:r>
              <a:rPr sz="1200" dirty="0">
                <a:solidFill>
                  <a:srgbClr val="111111"/>
                </a:solidFill>
                <a:latin typeface="Segoe UI" panose="020B0502040204020203"/>
                <a:cs typeface="Segoe UI" panose="020B0502040204020203"/>
              </a:rPr>
              <a:t>on the </a:t>
            </a:r>
            <a:r>
              <a:rPr sz="1200" spc="-5" dirty="0">
                <a:solidFill>
                  <a:srgbClr val="111111"/>
                </a:solidFill>
                <a:latin typeface="Segoe UI" panose="020B0502040204020203"/>
                <a:cs typeface="Segoe UI" panose="020B0502040204020203"/>
              </a:rPr>
              <a:t>screen. </a:t>
            </a:r>
            <a:r>
              <a:rPr sz="1200" u="sng" dirty="0">
                <a:solidFill>
                  <a:srgbClr val="0000FF"/>
                </a:solidFill>
                <a:uFill>
                  <a:solidFill>
                    <a:srgbClr val="0000FF"/>
                  </a:solidFill>
                </a:uFill>
                <a:latin typeface="Segoe UI" panose="020B0502040204020203"/>
                <a:cs typeface="Segoe UI" panose="020B0502040204020203"/>
                <a:hlinkClick r:id="rId1"/>
              </a:rPr>
              <a:t>It </a:t>
            </a:r>
            <a:r>
              <a:rPr sz="1200" u="sng" spc="-5" dirty="0">
                <a:solidFill>
                  <a:srgbClr val="0000FF"/>
                </a:solidFill>
                <a:uFill>
                  <a:solidFill>
                    <a:srgbClr val="0000FF"/>
                  </a:solidFill>
                </a:uFill>
                <a:latin typeface="Segoe UI" panose="020B0502040204020203"/>
                <a:cs typeface="Segoe UI" panose="020B0502040204020203"/>
                <a:hlinkClick r:id="rId1"/>
              </a:rPr>
              <a:t>is also responsible </a:t>
            </a:r>
            <a:r>
              <a:rPr sz="1200" u="sng" dirty="0">
                <a:solidFill>
                  <a:srgbClr val="0000FF"/>
                </a:solidFill>
                <a:uFill>
                  <a:solidFill>
                    <a:srgbClr val="0000FF"/>
                  </a:solidFill>
                </a:uFill>
                <a:latin typeface="Segoe UI" panose="020B0502040204020203"/>
                <a:cs typeface="Segoe UI" panose="020B0502040204020203"/>
                <a:hlinkClick r:id="rId1"/>
              </a:rPr>
              <a:t>for handling </a:t>
            </a:r>
            <a:r>
              <a:rPr sz="1200" u="sng" spc="-5" dirty="0">
                <a:solidFill>
                  <a:srgbClr val="0000FF"/>
                </a:solidFill>
                <a:uFill>
                  <a:solidFill>
                    <a:srgbClr val="0000FF"/>
                  </a:solidFill>
                </a:uFill>
                <a:latin typeface="Segoe UI" panose="020B0502040204020203"/>
                <a:cs typeface="Segoe UI" panose="020B0502040204020203"/>
                <a:hlinkClick r:id="rId1"/>
              </a:rPr>
              <a:t>user </a:t>
            </a:r>
            <a:r>
              <a:rPr sz="1200" dirty="0">
                <a:solidFill>
                  <a:srgbClr val="0000FF"/>
                </a:solidFill>
                <a:latin typeface="Segoe UI" panose="020B0502040204020203"/>
                <a:cs typeface="Segoe UI" panose="020B0502040204020203"/>
              </a:rPr>
              <a:t> </a:t>
            </a:r>
            <a:r>
              <a:rPr sz="1200" dirty="0">
                <a:solidFill>
                  <a:srgbClr val="0000FF"/>
                </a:solidFill>
                <a:latin typeface="Segoe UI" panose="020B0502040204020203"/>
                <a:cs typeface="Segoe UI" panose="020B0502040204020203"/>
                <a:hlinkClick r:id="rId1"/>
              </a:rPr>
              <a:t>input</a:t>
            </a:r>
            <a:r>
              <a:rPr sz="1200" spc="-10" dirty="0">
                <a:solidFill>
                  <a:srgbClr val="0000FF"/>
                </a:solidFill>
                <a:latin typeface="Segoe UI" panose="020B0502040204020203"/>
                <a:cs typeface="Segoe UI" panose="020B0502040204020203"/>
                <a:hlinkClick r:id="rId1"/>
              </a:rPr>
              <a:t> </a:t>
            </a:r>
            <a:r>
              <a:rPr sz="1200" spc="-5" dirty="0">
                <a:solidFill>
                  <a:srgbClr val="0000FF"/>
                </a:solidFill>
                <a:latin typeface="Segoe UI" panose="020B0502040204020203"/>
                <a:cs typeface="Segoe UI" panose="020B0502040204020203"/>
                <a:hlinkClick r:id="rId1"/>
              </a:rPr>
              <a:t>events</a:t>
            </a:r>
            <a:r>
              <a:rPr sz="1200" spc="-25" dirty="0">
                <a:solidFill>
                  <a:srgbClr val="0000FF"/>
                </a:solidFill>
                <a:latin typeface="Segoe UI" panose="020B0502040204020203"/>
                <a:cs typeface="Segoe UI" panose="020B0502040204020203"/>
                <a:hlinkClick r:id="rId1"/>
              </a:rPr>
              <a:t> </a:t>
            </a:r>
            <a:r>
              <a:rPr sz="1200" spc="-5" dirty="0">
                <a:solidFill>
                  <a:srgbClr val="0000FF"/>
                </a:solidFill>
                <a:latin typeface="Segoe UI" panose="020B0502040204020203"/>
                <a:cs typeface="Segoe UI" panose="020B0502040204020203"/>
                <a:hlinkClick r:id="rId1"/>
              </a:rPr>
              <a:t>such</a:t>
            </a:r>
            <a:r>
              <a:rPr sz="1200" dirty="0">
                <a:solidFill>
                  <a:srgbClr val="0000FF"/>
                </a:solidFill>
                <a:latin typeface="Segoe UI" panose="020B0502040204020203"/>
                <a:cs typeface="Segoe UI" panose="020B0502040204020203"/>
                <a:hlinkClick r:id="rId1"/>
              </a:rPr>
              <a:t> as</a:t>
            </a:r>
            <a:r>
              <a:rPr sz="1200" spc="-25" dirty="0">
                <a:solidFill>
                  <a:srgbClr val="0000FF"/>
                </a:solidFill>
                <a:latin typeface="Segoe UI" panose="020B0502040204020203"/>
                <a:cs typeface="Segoe UI" panose="020B0502040204020203"/>
                <a:hlinkClick r:id="rId1"/>
              </a:rPr>
              <a:t> </a:t>
            </a:r>
            <a:r>
              <a:rPr sz="1200" spc="-5" dirty="0">
                <a:solidFill>
                  <a:srgbClr val="0000FF"/>
                </a:solidFill>
                <a:latin typeface="Segoe UI" panose="020B0502040204020203"/>
                <a:cs typeface="Segoe UI" panose="020B0502040204020203"/>
                <a:hlinkClick r:id="rId1"/>
              </a:rPr>
              <a:t>mouse</a:t>
            </a:r>
            <a:r>
              <a:rPr sz="1200" spc="-15" dirty="0">
                <a:solidFill>
                  <a:srgbClr val="0000FF"/>
                </a:solidFill>
                <a:latin typeface="Segoe UI" panose="020B0502040204020203"/>
                <a:cs typeface="Segoe UI" panose="020B0502040204020203"/>
                <a:hlinkClick r:id="rId1"/>
              </a:rPr>
              <a:t> </a:t>
            </a:r>
            <a:r>
              <a:rPr sz="1200" spc="-5" dirty="0">
                <a:solidFill>
                  <a:srgbClr val="0000FF"/>
                </a:solidFill>
                <a:latin typeface="Segoe UI" panose="020B0502040204020203"/>
                <a:cs typeface="Segoe UI" panose="020B0502040204020203"/>
                <a:hlinkClick r:id="rId1"/>
              </a:rPr>
              <a:t>clicks</a:t>
            </a:r>
            <a:r>
              <a:rPr sz="1200" spc="-10" dirty="0">
                <a:solidFill>
                  <a:srgbClr val="0000FF"/>
                </a:solidFill>
                <a:latin typeface="Segoe UI" panose="020B0502040204020203"/>
                <a:cs typeface="Segoe UI" panose="020B0502040204020203"/>
                <a:hlinkClick r:id="rId1"/>
              </a:rPr>
              <a:t> </a:t>
            </a:r>
            <a:r>
              <a:rPr sz="1200" dirty="0">
                <a:solidFill>
                  <a:srgbClr val="0000FF"/>
                </a:solidFill>
                <a:latin typeface="Segoe UI" panose="020B0502040204020203"/>
                <a:cs typeface="Segoe UI" panose="020B0502040204020203"/>
                <a:hlinkClick r:id="rId1"/>
              </a:rPr>
              <a:t>and</a:t>
            </a:r>
            <a:r>
              <a:rPr sz="1200" spc="-5" dirty="0">
                <a:solidFill>
                  <a:srgbClr val="0000FF"/>
                </a:solidFill>
                <a:latin typeface="Segoe UI" panose="020B0502040204020203"/>
                <a:cs typeface="Segoe UI" panose="020B0502040204020203"/>
                <a:hlinkClick r:id="rId1"/>
              </a:rPr>
              <a:t> </a:t>
            </a:r>
            <a:r>
              <a:rPr sz="1200" dirty="0">
                <a:solidFill>
                  <a:srgbClr val="0000FF"/>
                </a:solidFill>
                <a:latin typeface="Segoe UI" panose="020B0502040204020203"/>
                <a:cs typeface="Segoe UI" panose="020B0502040204020203"/>
                <a:hlinkClick r:id="rId1"/>
              </a:rPr>
              <a:t>touch events</a:t>
            </a:r>
            <a:r>
              <a:rPr sz="1200" spc="-5" dirty="0">
                <a:solidFill>
                  <a:srgbClr val="0000FF"/>
                </a:solidFill>
                <a:latin typeface="Segoe UI" panose="020B0502040204020203"/>
                <a:cs typeface="Segoe UI" panose="020B0502040204020203"/>
                <a:hlinkClick r:id="rId1"/>
              </a:rPr>
              <a:t> </a:t>
            </a:r>
            <a:r>
              <a:rPr sz="1200" spc="-7" baseline="31000" dirty="0">
                <a:solidFill>
                  <a:srgbClr val="0000FF"/>
                </a:solidFill>
                <a:latin typeface="Segoe UI" panose="020B0502040204020203"/>
                <a:cs typeface="Segoe UI" panose="020B0502040204020203"/>
                <a:hlinkClick r:id="rId1"/>
              </a:rPr>
              <a:t>1</a:t>
            </a:r>
            <a:r>
              <a:rPr sz="1200" spc="-5" dirty="0">
                <a:solidFill>
                  <a:srgbClr val="111111"/>
                </a:solidFill>
                <a:latin typeface="Segoe UI" panose="020B0502040204020203"/>
                <a:cs typeface="Segoe UI" panose="020B0502040204020203"/>
                <a:hlinkClick r:id="rId1"/>
              </a:rPr>
              <a:t>.</a:t>
            </a:r>
            <a:endParaRPr sz="1200">
              <a:latin typeface="Segoe UI" panose="020B0502040204020203"/>
              <a:cs typeface="Segoe UI" panose="020B0502040204020203"/>
            </a:endParaRPr>
          </a:p>
          <a:p>
            <a:pPr marL="76200" marR="77470" algn="just">
              <a:lnSpc>
                <a:spcPts val="1580"/>
              </a:lnSpc>
              <a:spcBef>
                <a:spcPts val="70"/>
              </a:spcBef>
            </a:pPr>
            <a:r>
              <a:rPr sz="1200" dirty="0">
                <a:solidFill>
                  <a:srgbClr val="111111"/>
                </a:solidFill>
                <a:latin typeface="Segoe UI" panose="020B0502040204020203"/>
                <a:cs typeface="Segoe UI" panose="020B0502040204020203"/>
              </a:rPr>
              <a:t>In </a:t>
            </a:r>
            <a:r>
              <a:rPr sz="1200" spc="-5" dirty="0">
                <a:solidFill>
                  <a:srgbClr val="111111"/>
                </a:solidFill>
                <a:latin typeface="Segoe UI" panose="020B0502040204020203"/>
                <a:cs typeface="Segoe UI" panose="020B0502040204020203"/>
              </a:rPr>
              <a:t>Unity, </a:t>
            </a:r>
            <a:r>
              <a:rPr sz="1200" dirty="0">
                <a:solidFill>
                  <a:srgbClr val="111111"/>
                </a:solidFill>
                <a:latin typeface="Segoe UI" panose="020B0502040204020203"/>
                <a:cs typeface="Segoe UI" panose="020B0502040204020203"/>
              </a:rPr>
              <a:t>a </a:t>
            </a:r>
            <a:r>
              <a:rPr sz="1200" spc="-5" dirty="0">
                <a:solidFill>
                  <a:srgbClr val="111111"/>
                </a:solidFill>
                <a:latin typeface="Segoe UI" panose="020B0502040204020203"/>
                <a:cs typeface="Segoe UI" panose="020B0502040204020203"/>
              </a:rPr>
              <a:t>canvas is </a:t>
            </a:r>
            <a:r>
              <a:rPr sz="1200" dirty="0">
                <a:solidFill>
                  <a:srgbClr val="111111"/>
                </a:solidFill>
                <a:latin typeface="Segoe UI" panose="020B0502040204020203"/>
                <a:cs typeface="Segoe UI" panose="020B0502040204020203"/>
              </a:rPr>
              <a:t>a </a:t>
            </a:r>
            <a:r>
              <a:rPr sz="1200" spc="-5" dirty="0">
                <a:solidFill>
                  <a:srgbClr val="111111"/>
                </a:solidFill>
                <a:latin typeface="Segoe UI" panose="020B0502040204020203"/>
                <a:cs typeface="Segoe UI" panose="020B0502040204020203"/>
              </a:rPr>
              <a:t>component that is used </a:t>
            </a:r>
            <a:r>
              <a:rPr sz="1200" dirty="0">
                <a:solidFill>
                  <a:srgbClr val="111111"/>
                </a:solidFill>
                <a:latin typeface="Segoe UI" panose="020B0502040204020203"/>
                <a:cs typeface="Segoe UI" panose="020B0502040204020203"/>
              </a:rPr>
              <a:t>to render UI </a:t>
            </a:r>
            <a:r>
              <a:rPr sz="1200" spc="-5" dirty="0">
                <a:solidFill>
                  <a:srgbClr val="111111"/>
                </a:solidFill>
                <a:latin typeface="Segoe UI" panose="020B0502040204020203"/>
                <a:cs typeface="Segoe UI" panose="020B0502040204020203"/>
              </a:rPr>
              <a:t>elements such </a:t>
            </a:r>
            <a:r>
              <a:rPr sz="1200" dirty="0">
                <a:solidFill>
                  <a:srgbClr val="111111"/>
                </a:solidFill>
                <a:latin typeface="Segoe UI" panose="020B0502040204020203"/>
                <a:cs typeface="Segoe UI" panose="020B0502040204020203"/>
              </a:rPr>
              <a:t>as buttons, </a:t>
            </a:r>
            <a:r>
              <a:rPr sz="1200" spc="5"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text, and </a:t>
            </a:r>
            <a:r>
              <a:rPr sz="1200" spc="-5" dirty="0">
                <a:solidFill>
                  <a:srgbClr val="111111"/>
                </a:solidFill>
                <a:latin typeface="Segoe UI" panose="020B0502040204020203"/>
                <a:cs typeface="Segoe UI" panose="020B0502040204020203"/>
              </a:rPr>
              <a:t>images. </a:t>
            </a:r>
            <a:r>
              <a:rPr sz="1200" u="sng" dirty="0">
                <a:solidFill>
                  <a:srgbClr val="0000FF"/>
                </a:solidFill>
                <a:uFill>
                  <a:solidFill>
                    <a:srgbClr val="0000FF"/>
                  </a:solidFill>
                </a:uFill>
                <a:latin typeface="Segoe UI" panose="020B0502040204020203"/>
                <a:cs typeface="Segoe UI" panose="020B0502040204020203"/>
                <a:hlinkClick r:id="rId1"/>
              </a:rPr>
              <a:t>It is a fundamental part of the </a:t>
            </a:r>
            <a:r>
              <a:rPr sz="1200" u="sng" spc="-5" dirty="0">
                <a:solidFill>
                  <a:srgbClr val="0000FF"/>
                </a:solidFill>
                <a:uFill>
                  <a:solidFill>
                    <a:srgbClr val="0000FF"/>
                  </a:solidFill>
                </a:uFill>
                <a:latin typeface="Segoe UI" panose="020B0502040204020203"/>
                <a:cs typeface="Segoe UI" panose="020B0502040204020203"/>
                <a:hlinkClick r:id="rId1"/>
              </a:rPr>
              <a:t>Unity </a:t>
            </a:r>
            <a:r>
              <a:rPr sz="1200" u="sng" dirty="0">
                <a:solidFill>
                  <a:srgbClr val="0000FF"/>
                </a:solidFill>
                <a:uFill>
                  <a:solidFill>
                    <a:srgbClr val="0000FF"/>
                  </a:solidFill>
                </a:uFill>
                <a:latin typeface="Segoe UI" panose="020B0502040204020203"/>
                <a:cs typeface="Segoe UI" panose="020B0502040204020203"/>
                <a:hlinkClick r:id="rId1"/>
              </a:rPr>
              <a:t>UI </a:t>
            </a:r>
            <a:r>
              <a:rPr sz="1200" u="sng" spc="-5" dirty="0">
                <a:solidFill>
                  <a:srgbClr val="0000FF"/>
                </a:solidFill>
                <a:uFill>
                  <a:solidFill>
                    <a:srgbClr val="0000FF"/>
                  </a:solidFill>
                </a:uFill>
                <a:latin typeface="Segoe UI" panose="020B0502040204020203"/>
                <a:cs typeface="Segoe UI" panose="020B0502040204020203"/>
                <a:hlinkClick r:id="rId1"/>
              </a:rPr>
              <a:t>system </a:t>
            </a:r>
            <a:r>
              <a:rPr sz="1200" u="sng" dirty="0">
                <a:solidFill>
                  <a:srgbClr val="0000FF"/>
                </a:solidFill>
                <a:uFill>
                  <a:solidFill>
                    <a:srgbClr val="0000FF"/>
                  </a:solidFill>
                </a:uFill>
                <a:latin typeface="Segoe UI" panose="020B0502040204020203"/>
                <a:cs typeface="Segoe UI" panose="020B0502040204020203"/>
                <a:hlinkClick r:id="rId1"/>
              </a:rPr>
              <a:t>and </a:t>
            </a:r>
            <a:r>
              <a:rPr sz="1200" u="sng" spc="-5" dirty="0">
                <a:solidFill>
                  <a:srgbClr val="0000FF"/>
                </a:solidFill>
                <a:uFill>
                  <a:solidFill>
                    <a:srgbClr val="0000FF"/>
                  </a:solidFill>
                </a:uFill>
                <a:latin typeface="Segoe UI" panose="020B0502040204020203"/>
                <a:cs typeface="Segoe UI" panose="020B0502040204020203"/>
                <a:hlinkClick r:id="rId1"/>
              </a:rPr>
              <a:t>is used </a:t>
            </a:r>
            <a:r>
              <a:rPr sz="1200" u="sng" dirty="0">
                <a:solidFill>
                  <a:srgbClr val="0000FF"/>
                </a:solidFill>
                <a:uFill>
                  <a:solidFill>
                    <a:srgbClr val="0000FF"/>
                  </a:solidFill>
                </a:uFill>
                <a:latin typeface="Segoe UI" panose="020B0502040204020203"/>
                <a:cs typeface="Segoe UI" panose="020B0502040204020203"/>
                <a:hlinkClick r:id="rId1"/>
              </a:rPr>
              <a:t>to </a:t>
            </a:r>
            <a:r>
              <a:rPr sz="1200" u="sng" spc="-5" dirty="0">
                <a:solidFill>
                  <a:srgbClr val="0000FF"/>
                </a:solidFill>
                <a:uFill>
                  <a:solidFill>
                    <a:srgbClr val="0000FF"/>
                  </a:solidFill>
                </a:uFill>
                <a:latin typeface="Segoe UI" panose="020B0502040204020203"/>
                <a:cs typeface="Segoe UI" panose="020B0502040204020203"/>
                <a:hlinkClick r:id="rId1"/>
              </a:rPr>
              <a:t>create </a:t>
            </a:r>
            <a:r>
              <a:rPr sz="1200" spc="-315" dirty="0">
                <a:solidFill>
                  <a:srgbClr val="0000FF"/>
                </a:solidFill>
                <a:latin typeface="Segoe UI" panose="020B0502040204020203"/>
                <a:cs typeface="Segoe UI" panose="020B0502040204020203"/>
              </a:rPr>
              <a:t> </a:t>
            </a:r>
            <a:r>
              <a:rPr sz="1200" spc="-5" dirty="0">
                <a:solidFill>
                  <a:srgbClr val="0000FF"/>
                </a:solidFill>
                <a:latin typeface="Segoe UI" panose="020B0502040204020203"/>
                <a:cs typeface="Segoe UI" panose="020B0502040204020203"/>
                <a:hlinkClick r:id="rId1"/>
              </a:rPr>
              <a:t>user interfaces </a:t>
            </a:r>
            <a:r>
              <a:rPr sz="1200" dirty="0">
                <a:solidFill>
                  <a:srgbClr val="0000FF"/>
                </a:solidFill>
                <a:latin typeface="Segoe UI" panose="020B0502040204020203"/>
                <a:cs typeface="Segoe UI" panose="020B0502040204020203"/>
                <a:hlinkClick r:id="rId1"/>
              </a:rPr>
              <a:t>for games</a:t>
            </a:r>
            <a:r>
              <a:rPr sz="1200" spc="-25" dirty="0">
                <a:solidFill>
                  <a:srgbClr val="0000FF"/>
                </a:solidFill>
                <a:latin typeface="Segoe UI" panose="020B0502040204020203"/>
                <a:cs typeface="Segoe UI" panose="020B0502040204020203"/>
                <a:hlinkClick r:id="rId1"/>
              </a:rPr>
              <a:t> </a:t>
            </a:r>
            <a:r>
              <a:rPr sz="1200" dirty="0">
                <a:solidFill>
                  <a:srgbClr val="0000FF"/>
                </a:solidFill>
                <a:latin typeface="Segoe UI" panose="020B0502040204020203"/>
                <a:cs typeface="Segoe UI" panose="020B0502040204020203"/>
                <a:hlinkClick r:id="rId1"/>
              </a:rPr>
              <a:t>and</a:t>
            </a:r>
            <a:r>
              <a:rPr sz="1200" spc="-5" dirty="0">
                <a:solidFill>
                  <a:srgbClr val="0000FF"/>
                </a:solidFill>
                <a:latin typeface="Segoe UI" panose="020B0502040204020203"/>
                <a:cs typeface="Segoe UI" panose="020B0502040204020203"/>
                <a:hlinkClick r:id="rId1"/>
              </a:rPr>
              <a:t> applications</a:t>
            </a:r>
            <a:r>
              <a:rPr sz="1200" spc="-10" dirty="0">
                <a:solidFill>
                  <a:srgbClr val="0000FF"/>
                </a:solidFill>
                <a:latin typeface="Segoe UI" panose="020B0502040204020203"/>
                <a:cs typeface="Segoe UI" panose="020B0502040204020203"/>
                <a:hlinkClick r:id="rId1"/>
              </a:rPr>
              <a:t> </a:t>
            </a:r>
            <a:r>
              <a:rPr sz="1200" spc="-7" baseline="31000" dirty="0">
                <a:solidFill>
                  <a:srgbClr val="0000FF"/>
                </a:solidFill>
                <a:latin typeface="Segoe UI" panose="020B0502040204020203"/>
                <a:cs typeface="Segoe UI" panose="020B0502040204020203"/>
                <a:hlinkClick r:id="rId1"/>
              </a:rPr>
              <a:t>1</a:t>
            </a:r>
            <a:r>
              <a:rPr sz="1200" spc="-5" dirty="0">
                <a:solidFill>
                  <a:srgbClr val="111111"/>
                </a:solidFill>
                <a:latin typeface="Segoe UI" panose="020B0502040204020203"/>
                <a:cs typeface="Segoe UI" panose="020B0502040204020203"/>
                <a:hlinkClick r:id="rId1"/>
              </a:rPr>
              <a:t>.</a:t>
            </a:r>
            <a:endParaRPr sz="1200">
              <a:latin typeface="Segoe UI" panose="020B0502040204020203"/>
              <a:cs typeface="Segoe UI" panose="020B0502040204020203"/>
            </a:endParaRPr>
          </a:p>
          <a:p>
            <a:pPr marL="76200" marR="70485" algn="just">
              <a:lnSpc>
                <a:spcPts val="1600"/>
              </a:lnSpc>
              <a:spcBef>
                <a:spcPts val="30"/>
              </a:spcBef>
            </a:pPr>
            <a:r>
              <a:rPr sz="1200" spc="-5" dirty="0">
                <a:solidFill>
                  <a:srgbClr val="111111"/>
                </a:solidFill>
                <a:latin typeface="Segoe UI" panose="020B0502040204020203"/>
                <a:cs typeface="Segoe UI" panose="020B0502040204020203"/>
              </a:rPr>
              <a:t>The </a:t>
            </a:r>
            <a:r>
              <a:rPr sz="1200" dirty="0">
                <a:solidFill>
                  <a:srgbClr val="111111"/>
                </a:solidFill>
                <a:latin typeface="Segoe UI" panose="020B0502040204020203"/>
                <a:cs typeface="Segoe UI" panose="020B0502040204020203"/>
              </a:rPr>
              <a:t>canvas component </a:t>
            </a:r>
            <a:r>
              <a:rPr sz="1200" spc="-5" dirty="0">
                <a:solidFill>
                  <a:srgbClr val="111111"/>
                </a:solidFill>
                <a:latin typeface="Segoe UI" panose="020B0502040204020203"/>
                <a:cs typeface="Segoe UI" panose="020B0502040204020203"/>
              </a:rPr>
              <a:t>in</a:t>
            </a:r>
            <a:r>
              <a:rPr sz="1200"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Thunkable is </a:t>
            </a:r>
            <a:r>
              <a:rPr sz="1200" dirty="0">
                <a:solidFill>
                  <a:srgbClr val="111111"/>
                </a:solidFill>
                <a:latin typeface="Segoe UI" panose="020B0502040204020203"/>
                <a:cs typeface="Segoe UI" panose="020B0502040204020203"/>
              </a:rPr>
              <a:t>a</a:t>
            </a:r>
            <a:r>
              <a:rPr sz="1200" spc="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touch-sensitive </a:t>
            </a:r>
            <a:r>
              <a:rPr sz="1200" dirty="0">
                <a:solidFill>
                  <a:srgbClr val="111111"/>
                </a:solidFill>
                <a:latin typeface="Segoe UI" panose="020B0502040204020203"/>
                <a:cs typeface="Segoe UI" panose="020B0502040204020203"/>
              </a:rPr>
              <a:t>panel that </a:t>
            </a:r>
            <a:r>
              <a:rPr sz="1200" spc="-5" dirty="0">
                <a:solidFill>
                  <a:srgbClr val="111111"/>
                </a:solidFill>
                <a:latin typeface="Segoe UI" panose="020B0502040204020203"/>
                <a:cs typeface="Segoe UI" panose="020B0502040204020203"/>
              </a:rPr>
              <a:t>enables </a:t>
            </a:r>
            <a:r>
              <a:rPr sz="1200" dirty="0">
                <a:solidFill>
                  <a:srgbClr val="111111"/>
                </a:solidFill>
                <a:latin typeface="Segoe UI" panose="020B0502040204020203"/>
                <a:cs typeface="Segoe UI" panose="020B0502040204020203"/>
              </a:rPr>
              <a:t>the </a:t>
            </a:r>
            <a:r>
              <a:rPr sz="1200" spc="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movement</a:t>
            </a:r>
            <a:r>
              <a:rPr sz="1200" spc="30" dirty="0">
                <a:solidFill>
                  <a:srgbClr val="111111"/>
                </a:solidFill>
                <a:latin typeface="Segoe UI" panose="020B0502040204020203"/>
                <a:cs typeface="Segoe UI" panose="020B0502040204020203"/>
              </a:rPr>
              <a:t> </a:t>
            </a:r>
            <a:r>
              <a:rPr sz="1200" dirty="0">
                <a:solidFill>
                  <a:srgbClr val="111111"/>
                </a:solidFill>
                <a:latin typeface="Segoe UI" panose="020B0502040204020203"/>
                <a:cs typeface="Segoe UI" panose="020B0502040204020203"/>
              </a:rPr>
              <a:t>of</a:t>
            </a:r>
            <a:r>
              <a:rPr sz="1200" spc="25"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items.</a:t>
            </a:r>
            <a:r>
              <a:rPr sz="1200" spc="45" dirty="0">
                <a:solidFill>
                  <a:srgbClr val="111111"/>
                </a:solidFill>
                <a:latin typeface="Segoe UI" panose="020B0502040204020203"/>
                <a:cs typeface="Segoe UI" panose="020B0502040204020203"/>
              </a:rPr>
              <a:t> </a:t>
            </a:r>
            <a:r>
              <a:rPr sz="1200" u="sng" dirty="0">
                <a:solidFill>
                  <a:srgbClr val="0000FF"/>
                </a:solidFill>
                <a:uFill>
                  <a:solidFill>
                    <a:srgbClr val="0000FF"/>
                  </a:solidFill>
                </a:uFill>
                <a:latin typeface="Segoe UI" panose="020B0502040204020203"/>
                <a:cs typeface="Segoe UI" panose="020B0502040204020203"/>
                <a:hlinkClick r:id="rId2"/>
              </a:rPr>
              <a:t>It</a:t>
            </a:r>
            <a:r>
              <a:rPr sz="1200" u="sng" spc="40" dirty="0">
                <a:solidFill>
                  <a:srgbClr val="0000FF"/>
                </a:solidFill>
                <a:uFill>
                  <a:solidFill>
                    <a:srgbClr val="0000FF"/>
                  </a:solidFill>
                </a:uFill>
                <a:latin typeface="Segoe UI" panose="020B0502040204020203"/>
                <a:cs typeface="Segoe UI" panose="020B0502040204020203"/>
                <a:hlinkClick r:id="rId2"/>
              </a:rPr>
              <a:t> </a:t>
            </a:r>
            <a:r>
              <a:rPr sz="1200" u="sng" dirty="0">
                <a:solidFill>
                  <a:srgbClr val="0000FF"/>
                </a:solidFill>
                <a:uFill>
                  <a:solidFill>
                    <a:srgbClr val="0000FF"/>
                  </a:solidFill>
                </a:uFill>
                <a:latin typeface="Segoe UI" panose="020B0502040204020203"/>
                <a:cs typeface="Segoe UI" panose="020B0502040204020203"/>
                <a:hlinkClick r:id="rId2"/>
              </a:rPr>
              <a:t>can</a:t>
            </a:r>
            <a:r>
              <a:rPr sz="1200" u="sng" spc="30" dirty="0">
                <a:solidFill>
                  <a:srgbClr val="0000FF"/>
                </a:solidFill>
                <a:uFill>
                  <a:solidFill>
                    <a:srgbClr val="0000FF"/>
                  </a:solidFill>
                </a:uFill>
                <a:latin typeface="Segoe UI" panose="020B0502040204020203"/>
                <a:cs typeface="Segoe UI" panose="020B0502040204020203"/>
                <a:hlinkClick r:id="rId2"/>
              </a:rPr>
              <a:t> </a:t>
            </a:r>
            <a:r>
              <a:rPr sz="1200" u="sng" dirty="0">
                <a:solidFill>
                  <a:srgbClr val="0000FF"/>
                </a:solidFill>
                <a:uFill>
                  <a:solidFill>
                    <a:srgbClr val="0000FF"/>
                  </a:solidFill>
                </a:uFill>
                <a:latin typeface="Segoe UI" panose="020B0502040204020203"/>
                <a:cs typeface="Segoe UI" panose="020B0502040204020203"/>
                <a:hlinkClick r:id="rId2"/>
              </a:rPr>
              <a:t>be</a:t>
            </a:r>
            <a:r>
              <a:rPr sz="1200" u="sng" spc="30" dirty="0">
                <a:solidFill>
                  <a:srgbClr val="0000FF"/>
                </a:solidFill>
                <a:uFill>
                  <a:solidFill>
                    <a:srgbClr val="0000FF"/>
                  </a:solidFill>
                </a:uFill>
                <a:latin typeface="Segoe UI" panose="020B0502040204020203"/>
                <a:cs typeface="Segoe UI" panose="020B0502040204020203"/>
                <a:hlinkClick r:id="rId2"/>
              </a:rPr>
              <a:t> </a:t>
            </a:r>
            <a:r>
              <a:rPr sz="1200" u="sng" spc="-5" dirty="0">
                <a:solidFill>
                  <a:srgbClr val="0000FF"/>
                </a:solidFill>
                <a:uFill>
                  <a:solidFill>
                    <a:srgbClr val="0000FF"/>
                  </a:solidFill>
                </a:uFill>
                <a:latin typeface="Segoe UI" panose="020B0502040204020203"/>
                <a:cs typeface="Segoe UI" panose="020B0502040204020203"/>
                <a:hlinkClick r:id="rId2"/>
              </a:rPr>
              <a:t>used</a:t>
            </a:r>
            <a:r>
              <a:rPr sz="1200" u="sng" spc="30" dirty="0">
                <a:solidFill>
                  <a:srgbClr val="0000FF"/>
                </a:solidFill>
                <a:uFill>
                  <a:solidFill>
                    <a:srgbClr val="0000FF"/>
                  </a:solidFill>
                </a:uFill>
                <a:latin typeface="Segoe UI" panose="020B0502040204020203"/>
                <a:cs typeface="Segoe UI" panose="020B0502040204020203"/>
                <a:hlinkClick r:id="rId2"/>
              </a:rPr>
              <a:t> </a:t>
            </a:r>
            <a:r>
              <a:rPr sz="1200" u="sng" dirty="0">
                <a:solidFill>
                  <a:srgbClr val="0000FF"/>
                </a:solidFill>
                <a:uFill>
                  <a:solidFill>
                    <a:srgbClr val="0000FF"/>
                  </a:solidFill>
                </a:uFill>
                <a:latin typeface="Segoe UI" panose="020B0502040204020203"/>
                <a:cs typeface="Segoe UI" panose="020B0502040204020203"/>
                <a:hlinkClick r:id="rId2"/>
              </a:rPr>
              <a:t>to</a:t>
            </a:r>
            <a:r>
              <a:rPr sz="1200" u="sng" spc="50" dirty="0">
                <a:solidFill>
                  <a:srgbClr val="0000FF"/>
                </a:solidFill>
                <a:uFill>
                  <a:solidFill>
                    <a:srgbClr val="0000FF"/>
                  </a:solidFill>
                </a:uFill>
                <a:latin typeface="Segoe UI" panose="020B0502040204020203"/>
                <a:cs typeface="Segoe UI" panose="020B0502040204020203"/>
                <a:hlinkClick r:id="rId2"/>
              </a:rPr>
              <a:t> </a:t>
            </a:r>
            <a:r>
              <a:rPr sz="1200" u="sng" spc="-5" dirty="0">
                <a:solidFill>
                  <a:srgbClr val="0000FF"/>
                </a:solidFill>
                <a:uFill>
                  <a:solidFill>
                    <a:srgbClr val="0000FF"/>
                  </a:solidFill>
                </a:uFill>
                <a:latin typeface="Segoe UI" panose="020B0502040204020203"/>
                <a:cs typeface="Segoe UI" panose="020B0502040204020203"/>
                <a:hlinkClick r:id="rId2"/>
              </a:rPr>
              <a:t>create</a:t>
            </a:r>
            <a:r>
              <a:rPr sz="1200" u="sng" spc="40" dirty="0">
                <a:solidFill>
                  <a:srgbClr val="0000FF"/>
                </a:solidFill>
                <a:uFill>
                  <a:solidFill>
                    <a:srgbClr val="0000FF"/>
                  </a:solidFill>
                </a:uFill>
                <a:latin typeface="Segoe UI" panose="020B0502040204020203"/>
                <a:cs typeface="Segoe UI" panose="020B0502040204020203"/>
                <a:hlinkClick r:id="rId2"/>
              </a:rPr>
              <a:t> </a:t>
            </a:r>
            <a:r>
              <a:rPr sz="1200" u="sng" dirty="0">
                <a:solidFill>
                  <a:srgbClr val="0000FF"/>
                </a:solidFill>
                <a:uFill>
                  <a:solidFill>
                    <a:srgbClr val="0000FF"/>
                  </a:solidFill>
                </a:uFill>
                <a:latin typeface="Segoe UI" panose="020B0502040204020203"/>
                <a:cs typeface="Segoe UI" panose="020B0502040204020203"/>
                <a:hlinkClick r:id="rId2"/>
              </a:rPr>
              <a:t>a</a:t>
            </a:r>
            <a:r>
              <a:rPr sz="1200" u="sng" spc="30" dirty="0">
                <a:solidFill>
                  <a:srgbClr val="0000FF"/>
                </a:solidFill>
                <a:uFill>
                  <a:solidFill>
                    <a:srgbClr val="0000FF"/>
                  </a:solidFill>
                </a:uFill>
                <a:latin typeface="Segoe UI" panose="020B0502040204020203"/>
                <a:cs typeface="Segoe UI" panose="020B0502040204020203"/>
                <a:hlinkClick r:id="rId2"/>
              </a:rPr>
              <a:t> </a:t>
            </a:r>
            <a:r>
              <a:rPr sz="1200" u="sng" spc="-5" dirty="0">
                <a:solidFill>
                  <a:srgbClr val="0000FF"/>
                </a:solidFill>
                <a:uFill>
                  <a:solidFill>
                    <a:srgbClr val="0000FF"/>
                  </a:solidFill>
                </a:uFill>
                <a:latin typeface="Segoe UI" panose="020B0502040204020203"/>
                <a:cs typeface="Segoe UI" panose="020B0502040204020203"/>
                <a:hlinkClick r:id="rId2"/>
              </a:rPr>
              <a:t>variety</a:t>
            </a:r>
            <a:r>
              <a:rPr sz="1200" u="sng" spc="30" dirty="0">
                <a:solidFill>
                  <a:srgbClr val="0000FF"/>
                </a:solidFill>
                <a:uFill>
                  <a:solidFill>
                    <a:srgbClr val="0000FF"/>
                  </a:solidFill>
                </a:uFill>
                <a:latin typeface="Segoe UI" panose="020B0502040204020203"/>
                <a:cs typeface="Segoe UI" panose="020B0502040204020203"/>
                <a:hlinkClick r:id="rId2"/>
              </a:rPr>
              <a:t> </a:t>
            </a:r>
            <a:r>
              <a:rPr sz="1200" u="sng" dirty="0">
                <a:solidFill>
                  <a:srgbClr val="0000FF"/>
                </a:solidFill>
                <a:uFill>
                  <a:solidFill>
                    <a:srgbClr val="0000FF"/>
                  </a:solidFill>
                </a:uFill>
                <a:latin typeface="Segoe UI" panose="020B0502040204020203"/>
                <a:cs typeface="Segoe UI" panose="020B0502040204020203"/>
                <a:hlinkClick r:id="rId2"/>
              </a:rPr>
              <a:t>of</a:t>
            </a:r>
            <a:r>
              <a:rPr sz="1200" u="sng" spc="35" dirty="0">
                <a:solidFill>
                  <a:srgbClr val="0000FF"/>
                </a:solidFill>
                <a:uFill>
                  <a:solidFill>
                    <a:srgbClr val="0000FF"/>
                  </a:solidFill>
                </a:uFill>
                <a:latin typeface="Segoe UI" panose="020B0502040204020203"/>
                <a:cs typeface="Segoe UI" panose="020B0502040204020203"/>
                <a:hlinkClick r:id="rId2"/>
              </a:rPr>
              <a:t> </a:t>
            </a:r>
            <a:r>
              <a:rPr sz="1200" u="sng" dirty="0">
                <a:solidFill>
                  <a:srgbClr val="0000FF"/>
                </a:solidFill>
                <a:uFill>
                  <a:solidFill>
                    <a:srgbClr val="0000FF"/>
                  </a:solidFill>
                </a:uFill>
                <a:latin typeface="Segoe UI" panose="020B0502040204020203"/>
                <a:cs typeface="Segoe UI" panose="020B0502040204020203"/>
                <a:hlinkClick r:id="rId2"/>
              </a:rPr>
              <a:t>games</a:t>
            </a:r>
            <a:r>
              <a:rPr sz="1200" u="sng" spc="35" dirty="0">
                <a:solidFill>
                  <a:srgbClr val="0000FF"/>
                </a:solidFill>
                <a:uFill>
                  <a:solidFill>
                    <a:srgbClr val="0000FF"/>
                  </a:solidFill>
                </a:uFill>
                <a:latin typeface="Segoe UI" panose="020B0502040204020203"/>
                <a:cs typeface="Segoe UI" panose="020B0502040204020203"/>
                <a:hlinkClick r:id="rId2"/>
              </a:rPr>
              <a:t> </a:t>
            </a:r>
            <a:r>
              <a:rPr sz="1200" u="sng" dirty="0">
                <a:solidFill>
                  <a:srgbClr val="0000FF"/>
                </a:solidFill>
                <a:uFill>
                  <a:solidFill>
                    <a:srgbClr val="0000FF"/>
                  </a:solidFill>
                </a:uFill>
                <a:latin typeface="Segoe UI" panose="020B0502040204020203"/>
                <a:cs typeface="Segoe UI" panose="020B0502040204020203"/>
                <a:hlinkClick r:id="rId2"/>
              </a:rPr>
              <a:t>and</a:t>
            </a:r>
            <a:r>
              <a:rPr sz="1200" u="sng" spc="30" dirty="0">
                <a:solidFill>
                  <a:srgbClr val="0000FF"/>
                </a:solidFill>
                <a:uFill>
                  <a:solidFill>
                    <a:srgbClr val="0000FF"/>
                  </a:solidFill>
                </a:uFill>
                <a:latin typeface="Segoe UI" panose="020B0502040204020203"/>
                <a:cs typeface="Segoe UI" panose="020B0502040204020203"/>
                <a:hlinkClick r:id="rId2"/>
              </a:rPr>
              <a:t> </a:t>
            </a:r>
            <a:r>
              <a:rPr sz="1200" u="sng" spc="-5" dirty="0">
                <a:solidFill>
                  <a:srgbClr val="0000FF"/>
                </a:solidFill>
                <a:uFill>
                  <a:solidFill>
                    <a:srgbClr val="0000FF"/>
                  </a:solidFill>
                </a:uFill>
                <a:latin typeface="Segoe UI" panose="020B0502040204020203"/>
                <a:cs typeface="Segoe UI" panose="020B0502040204020203"/>
                <a:hlinkClick r:id="rId2"/>
              </a:rPr>
              <a:t>experiences</a:t>
            </a:r>
            <a:r>
              <a:rPr sz="1200" u="sng" spc="20" dirty="0">
                <a:solidFill>
                  <a:srgbClr val="0000FF"/>
                </a:solidFill>
                <a:uFill>
                  <a:solidFill>
                    <a:srgbClr val="0000FF"/>
                  </a:solidFill>
                </a:uFill>
                <a:latin typeface="Segoe UI" panose="020B0502040204020203"/>
                <a:cs typeface="Segoe UI" panose="020B0502040204020203"/>
                <a:hlinkClick r:id="rId2"/>
              </a:rPr>
              <a:t> </a:t>
            </a:r>
            <a:r>
              <a:rPr sz="1200" u="sng" dirty="0">
                <a:solidFill>
                  <a:srgbClr val="0000FF"/>
                </a:solidFill>
                <a:uFill>
                  <a:solidFill>
                    <a:srgbClr val="0000FF"/>
                  </a:solidFill>
                </a:uFill>
                <a:latin typeface="Segoe UI" panose="020B0502040204020203"/>
                <a:cs typeface="Segoe UI" panose="020B0502040204020203"/>
                <a:hlinkClick r:id="rId2"/>
              </a:rPr>
              <a:t>that</a:t>
            </a:r>
            <a:endParaRPr sz="1200">
              <a:latin typeface="Segoe UI" panose="020B0502040204020203"/>
              <a:cs typeface="Segoe UI" panose="020B0502040204020203"/>
            </a:endParaRPr>
          </a:p>
          <a:p>
            <a:pPr marL="76200" algn="just">
              <a:lnSpc>
                <a:spcPct val="100000"/>
              </a:lnSpc>
              <a:spcBef>
                <a:spcPts val="85"/>
              </a:spcBef>
            </a:pPr>
            <a:r>
              <a:rPr sz="1200" spc="-5" dirty="0">
                <a:solidFill>
                  <a:srgbClr val="0000FF"/>
                </a:solidFill>
                <a:latin typeface="Segoe UI" panose="020B0502040204020203"/>
                <a:cs typeface="Segoe UI" panose="020B0502040204020203"/>
                <a:hlinkClick r:id="rId2"/>
              </a:rPr>
              <a:t>involve</a:t>
            </a:r>
            <a:r>
              <a:rPr sz="1200" spc="-25" dirty="0">
                <a:solidFill>
                  <a:srgbClr val="0000FF"/>
                </a:solidFill>
                <a:latin typeface="Segoe UI" panose="020B0502040204020203"/>
                <a:cs typeface="Segoe UI" panose="020B0502040204020203"/>
                <a:hlinkClick r:id="rId2"/>
              </a:rPr>
              <a:t> </a:t>
            </a:r>
            <a:r>
              <a:rPr sz="1200" spc="-5" dirty="0">
                <a:solidFill>
                  <a:srgbClr val="0000FF"/>
                </a:solidFill>
                <a:latin typeface="Segoe UI" panose="020B0502040204020203"/>
                <a:cs typeface="Segoe UI" panose="020B0502040204020203"/>
                <a:hlinkClick r:id="rId2"/>
              </a:rPr>
              <a:t>different </a:t>
            </a:r>
            <a:r>
              <a:rPr sz="1200" dirty="0">
                <a:solidFill>
                  <a:srgbClr val="0000FF"/>
                </a:solidFill>
                <a:latin typeface="Segoe UI" panose="020B0502040204020203"/>
                <a:cs typeface="Segoe UI" panose="020B0502040204020203"/>
                <a:hlinkClick r:id="rId2"/>
              </a:rPr>
              <a:t>methods</a:t>
            </a:r>
            <a:r>
              <a:rPr sz="1200" spc="-20" dirty="0">
                <a:solidFill>
                  <a:srgbClr val="0000FF"/>
                </a:solidFill>
                <a:latin typeface="Segoe UI" panose="020B0502040204020203"/>
                <a:cs typeface="Segoe UI" panose="020B0502040204020203"/>
                <a:hlinkClick r:id="rId2"/>
              </a:rPr>
              <a:t> </a:t>
            </a:r>
            <a:r>
              <a:rPr sz="1200" dirty="0">
                <a:solidFill>
                  <a:srgbClr val="0000FF"/>
                </a:solidFill>
                <a:latin typeface="Segoe UI" panose="020B0502040204020203"/>
                <a:cs typeface="Segoe UI" panose="020B0502040204020203"/>
                <a:hlinkClick r:id="rId2"/>
              </a:rPr>
              <a:t>of</a:t>
            </a:r>
            <a:r>
              <a:rPr sz="1200" spc="-30" dirty="0">
                <a:solidFill>
                  <a:srgbClr val="0000FF"/>
                </a:solidFill>
                <a:latin typeface="Segoe UI" panose="020B0502040204020203"/>
                <a:cs typeface="Segoe UI" panose="020B0502040204020203"/>
                <a:hlinkClick r:id="rId2"/>
              </a:rPr>
              <a:t> </a:t>
            </a:r>
            <a:r>
              <a:rPr sz="1200" dirty="0">
                <a:solidFill>
                  <a:srgbClr val="0000FF"/>
                </a:solidFill>
                <a:latin typeface="Segoe UI" panose="020B0502040204020203"/>
                <a:cs typeface="Segoe UI" panose="020B0502040204020203"/>
                <a:hlinkClick r:id="rId2"/>
              </a:rPr>
              <a:t>touching</a:t>
            </a:r>
            <a:r>
              <a:rPr sz="1200" spc="-5" dirty="0">
                <a:solidFill>
                  <a:srgbClr val="0000FF"/>
                </a:solidFill>
                <a:latin typeface="Segoe UI" panose="020B0502040204020203"/>
                <a:cs typeface="Segoe UI" panose="020B0502040204020203"/>
                <a:hlinkClick r:id="rId2"/>
              </a:rPr>
              <a:t> </a:t>
            </a:r>
            <a:r>
              <a:rPr sz="1200" dirty="0">
                <a:solidFill>
                  <a:srgbClr val="0000FF"/>
                </a:solidFill>
                <a:latin typeface="Segoe UI" panose="020B0502040204020203"/>
                <a:cs typeface="Segoe UI" panose="020B0502040204020203"/>
                <a:hlinkClick r:id="rId2"/>
              </a:rPr>
              <a:t>a</a:t>
            </a:r>
            <a:r>
              <a:rPr sz="1200" spc="-20" dirty="0">
                <a:solidFill>
                  <a:srgbClr val="0000FF"/>
                </a:solidFill>
                <a:latin typeface="Segoe UI" panose="020B0502040204020203"/>
                <a:cs typeface="Segoe UI" panose="020B0502040204020203"/>
                <a:hlinkClick r:id="rId2"/>
              </a:rPr>
              <a:t> </a:t>
            </a:r>
            <a:r>
              <a:rPr sz="1200" spc="-5" dirty="0">
                <a:solidFill>
                  <a:srgbClr val="0000FF"/>
                </a:solidFill>
                <a:latin typeface="Segoe UI" panose="020B0502040204020203"/>
                <a:cs typeface="Segoe UI" panose="020B0502040204020203"/>
                <a:hlinkClick r:id="rId2"/>
              </a:rPr>
              <a:t>screen</a:t>
            </a:r>
            <a:r>
              <a:rPr sz="1200" dirty="0">
                <a:solidFill>
                  <a:srgbClr val="0000FF"/>
                </a:solidFill>
                <a:latin typeface="Segoe UI" panose="020B0502040204020203"/>
                <a:cs typeface="Segoe UI" panose="020B0502040204020203"/>
                <a:hlinkClick r:id="rId2"/>
              </a:rPr>
              <a:t> </a:t>
            </a:r>
            <a:r>
              <a:rPr sz="1200" spc="-7" baseline="31000" dirty="0">
                <a:solidFill>
                  <a:srgbClr val="0000FF"/>
                </a:solidFill>
                <a:latin typeface="Segoe UI" panose="020B0502040204020203"/>
                <a:cs typeface="Segoe UI" panose="020B0502040204020203"/>
                <a:hlinkClick r:id="rId2"/>
              </a:rPr>
              <a:t>2</a:t>
            </a:r>
            <a:r>
              <a:rPr sz="1200" spc="-5" dirty="0">
                <a:solidFill>
                  <a:srgbClr val="111111"/>
                </a:solidFill>
                <a:latin typeface="Segoe UI" panose="020B0502040204020203"/>
                <a:cs typeface="Segoe UI" panose="020B0502040204020203"/>
                <a:hlinkClick r:id="rId2"/>
              </a:rPr>
              <a:t>.</a:t>
            </a:r>
            <a:endParaRPr sz="1200">
              <a:latin typeface="Segoe UI" panose="020B0502040204020203"/>
              <a:cs typeface="Segoe UI" panose="020B0502040204020203"/>
            </a:endParaRPr>
          </a:p>
        </p:txBody>
      </p:sp>
      <p:sp>
        <p:nvSpPr>
          <p:cNvPr id="4" name="object 4"/>
          <p:cNvSpPr/>
          <p:nvPr/>
        </p:nvSpPr>
        <p:spPr>
          <a:xfrm>
            <a:off x="914400" y="2271394"/>
            <a:ext cx="3543935" cy="8890"/>
          </a:xfrm>
          <a:custGeom>
            <a:avLst/>
            <a:gdLst/>
            <a:ahLst/>
            <a:cxnLst/>
            <a:rect l="l" t="t" r="r" b="b"/>
            <a:pathLst>
              <a:path w="3543935" h="8889">
                <a:moveTo>
                  <a:pt x="3543935" y="0"/>
                </a:moveTo>
                <a:lnTo>
                  <a:pt x="0" y="0"/>
                </a:lnTo>
                <a:lnTo>
                  <a:pt x="0" y="8890"/>
                </a:lnTo>
                <a:lnTo>
                  <a:pt x="3543935" y="8890"/>
                </a:lnTo>
                <a:lnTo>
                  <a:pt x="3543935" y="0"/>
                </a:lnTo>
                <a:close/>
              </a:path>
            </a:pathLst>
          </a:custGeom>
          <a:solidFill>
            <a:srgbClr val="0000FF"/>
          </a:solidFill>
        </p:spPr>
        <p:txBody>
          <a:bodyPr wrap="square" lIns="0" tIns="0" rIns="0" bIns="0" rtlCol="0"/>
          <a:lstStyle/>
          <a:p/>
        </p:txBody>
      </p:sp>
      <p:sp>
        <p:nvSpPr>
          <p:cNvPr id="5" name="object 5"/>
          <p:cNvSpPr/>
          <p:nvPr/>
        </p:nvSpPr>
        <p:spPr>
          <a:xfrm>
            <a:off x="914400" y="2879089"/>
            <a:ext cx="2929890" cy="8890"/>
          </a:xfrm>
          <a:custGeom>
            <a:avLst/>
            <a:gdLst/>
            <a:ahLst/>
            <a:cxnLst/>
            <a:rect l="l" t="t" r="r" b="b"/>
            <a:pathLst>
              <a:path w="2929890" h="8889">
                <a:moveTo>
                  <a:pt x="2929890" y="0"/>
                </a:moveTo>
                <a:lnTo>
                  <a:pt x="0" y="0"/>
                </a:lnTo>
                <a:lnTo>
                  <a:pt x="0" y="8890"/>
                </a:lnTo>
                <a:lnTo>
                  <a:pt x="2929890" y="8890"/>
                </a:lnTo>
                <a:lnTo>
                  <a:pt x="2929890" y="0"/>
                </a:lnTo>
                <a:close/>
              </a:path>
            </a:pathLst>
          </a:custGeom>
          <a:solidFill>
            <a:srgbClr val="0000FF"/>
          </a:solidFill>
        </p:spPr>
        <p:txBody>
          <a:bodyPr wrap="square" lIns="0" tIns="0" rIns="0" bIns="0" rtlCol="0"/>
          <a:lstStyl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97127"/>
            <a:ext cx="5761990" cy="404495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111111"/>
                </a:solidFill>
                <a:latin typeface="Segoe UI" panose="020B0502040204020203"/>
                <a:cs typeface="Segoe UI" panose="020B0502040204020203"/>
              </a:rPr>
              <a:t>User</a:t>
            </a:r>
            <a:r>
              <a:rPr sz="1200" spc="-40" dirty="0">
                <a:solidFill>
                  <a:srgbClr val="111111"/>
                </a:solidFill>
                <a:latin typeface="Segoe UI" panose="020B0502040204020203"/>
                <a:cs typeface="Segoe UI" panose="020B0502040204020203"/>
              </a:rPr>
              <a:t> </a:t>
            </a:r>
            <a:r>
              <a:rPr sz="1200" spc="-5" dirty="0">
                <a:solidFill>
                  <a:srgbClr val="111111"/>
                </a:solidFill>
                <a:latin typeface="Segoe UI" panose="020B0502040204020203"/>
                <a:cs typeface="Segoe UI" panose="020B0502040204020203"/>
              </a:rPr>
              <a:t>Interface</a:t>
            </a:r>
            <a:endParaRPr sz="1200">
              <a:latin typeface="Segoe UI" panose="020B0502040204020203"/>
              <a:cs typeface="Segoe UI" panose="020B0502040204020203"/>
            </a:endParaRPr>
          </a:p>
          <a:p>
            <a:pPr marL="12700">
              <a:lnSpc>
                <a:spcPct val="100000"/>
              </a:lnSpc>
              <a:spcBef>
                <a:spcPts val="925"/>
              </a:spcBef>
            </a:pPr>
            <a:r>
              <a:rPr sz="1200" spc="-75" dirty="0">
                <a:latin typeface="Consolas" panose="020B0609020204030204"/>
                <a:cs typeface="Consolas" panose="020B0609020204030204"/>
              </a:rPr>
              <a:t>Understa</a:t>
            </a:r>
            <a:r>
              <a:rPr sz="1200" spc="-65" dirty="0">
                <a:latin typeface="Consolas" panose="020B0609020204030204"/>
                <a:cs typeface="Consolas" panose="020B0609020204030204"/>
              </a:rPr>
              <a:t>n</a:t>
            </a:r>
            <a:r>
              <a:rPr sz="1200" spc="-75" dirty="0">
                <a:latin typeface="Consolas" panose="020B0609020204030204"/>
                <a:cs typeface="Consolas" panose="020B0609020204030204"/>
              </a:rPr>
              <a:t>din</a:t>
            </a:r>
            <a:r>
              <a:rPr sz="1200" dirty="0">
                <a:latin typeface="Consolas" panose="020B0609020204030204"/>
                <a:cs typeface="Consolas" panose="020B0609020204030204"/>
              </a:rPr>
              <a:t>g</a:t>
            </a:r>
            <a:r>
              <a:rPr sz="1200" spc="-229" dirty="0">
                <a:latin typeface="Consolas" panose="020B0609020204030204"/>
                <a:cs typeface="Consolas" panose="020B0609020204030204"/>
              </a:rPr>
              <a:t> </a:t>
            </a:r>
            <a:r>
              <a:rPr sz="1200" spc="-60" dirty="0">
                <a:latin typeface="Consolas" panose="020B0609020204030204"/>
                <a:cs typeface="Consolas" panose="020B0609020204030204"/>
              </a:rPr>
              <a:t>int</a:t>
            </a:r>
            <a:r>
              <a:rPr sz="1200" spc="-75" dirty="0">
                <a:latin typeface="Consolas" panose="020B0609020204030204"/>
                <a:cs typeface="Consolas" panose="020B0609020204030204"/>
              </a:rPr>
              <a:t>e</a:t>
            </a:r>
            <a:r>
              <a:rPr sz="1200" spc="-60" dirty="0">
                <a:latin typeface="Consolas" panose="020B0609020204030204"/>
                <a:cs typeface="Consolas" panose="020B0609020204030204"/>
              </a:rPr>
              <a:t>r</a:t>
            </a:r>
            <a:r>
              <a:rPr sz="1200" spc="-75" dirty="0">
                <a:latin typeface="Consolas" panose="020B0609020204030204"/>
                <a:cs typeface="Consolas" panose="020B0609020204030204"/>
              </a:rPr>
              <a:t>f</a:t>
            </a:r>
            <a:r>
              <a:rPr sz="1200" spc="-60" dirty="0">
                <a:latin typeface="Consolas" panose="020B0609020204030204"/>
                <a:cs typeface="Consolas" panose="020B0609020204030204"/>
              </a:rPr>
              <a:t>ac</a:t>
            </a:r>
            <a:r>
              <a:rPr sz="1200" dirty="0">
                <a:latin typeface="Consolas" panose="020B0609020204030204"/>
                <a:cs typeface="Consolas" panose="020B0609020204030204"/>
              </a:rPr>
              <a:t>e</a:t>
            </a:r>
            <a:r>
              <a:rPr sz="1200" spc="-204" dirty="0">
                <a:latin typeface="Consolas" panose="020B0609020204030204"/>
                <a:cs typeface="Consolas" panose="020B0609020204030204"/>
              </a:rPr>
              <a:t> </a:t>
            </a:r>
            <a:r>
              <a:rPr sz="1200" spc="-75" dirty="0">
                <a:latin typeface="Consolas" panose="020B0609020204030204"/>
                <a:cs typeface="Consolas" panose="020B0609020204030204"/>
              </a:rPr>
              <a:t>c</a:t>
            </a:r>
            <a:r>
              <a:rPr sz="1200" spc="-60" dirty="0">
                <a:latin typeface="Consolas" panose="020B0609020204030204"/>
                <a:cs typeface="Consolas" panose="020B0609020204030204"/>
              </a:rPr>
              <a:t>o</a:t>
            </a:r>
            <a:r>
              <a:rPr sz="1200" spc="-75" dirty="0">
                <a:latin typeface="Consolas" panose="020B0609020204030204"/>
                <a:cs typeface="Consolas" panose="020B0609020204030204"/>
              </a:rPr>
              <a:t>m</a:t>
            </a:r>
            <a:r>
              <a:rPr sz="1200" spc="-60" dirty="0">
                <a:latin typeface="Consolas" panose="020B0609020204030204"/>
                <a:cs typeface="Consolas" panose="020B0609020204030204"/>
              </a:rPr>
              <a:t>p</a:t>
            </a:r>
            <a:r>
              <a:rPr sz="1200" spc="-75" dirty="0">
                <a:latin typeface="Consolas" panose="020B0609020204030204"/>
                <a:cs typeface="Consolas" panose="020B0609020204030204"/>
              </a:rPr>
              <a:t>o</a:t>
            </a:r>
            <a:r>
              <a:rPr sz="1200" spc="-60" dirty="0">
                <a:latin typeface="Consolas" panose="020B0609020204030204"/>
                <a:cs typeface="Consolas" panose="020B0609020204030204"/>
              </a:rPr>
              <a:t>ne</a:t>
            </a:r>
            <a:r>
              <a:rPr sz="1200" spc="-75" dirty="0">
                <a:latin typeface="Consolas" panose="020B0609020204030204"/>
                <a:cs typeface="Consolas" panose="020B0609020204030204"/>
              </a:rPr>
              <a:t>n</a:t>
            </a:r>
            <a:r>
              <a:rPr sz="1200" spc="-60" dirty="0">
                <a:latin typeface="Consolas" panose="020B0609020204030204"/>
                <a:cs typeface="Consolas" panose="020B0609020204030204"/>
              </a:rPr>
              <a:t>t</a:t>
            </a:r>
            <a:r>
              <a:rPr sz="1200" dirty="0">
                <a:latin typeface="Consolas" panose="020B0609020204030204"/>
                <a:cs typeface="Consolas" panose="020B0609020204030204"/>
              </a:rPr>
              <a:t>s</a:t>
            </a:r>
            <a:r>
              <a:rPr sz="1200" spc="-229" dirty="0">
                <a:latin typeface="Consolas" panose="020B0609020204030204"/>
                <a:cs typeface="Consolas" panose="020B0609020204030204"/>
              </a:rPr>
              <a:t> </a:t>
            </a:r>
            <a:r>
              <a:rPr sz="1200" spc="-60" dirty="0">
                <a:latin typeface="Consolas" panose="020B0609020204030204"/>
                <a:cs typeface="Consolas" panose="020B0609020204030204"/>
              </a:rPr>
              <a:t>i</a:t>
            </a:r>
            <a:r>
              <a:rPr sz="1200" dirty="0">
                <a:latin typeface="Consolas" panose="020B0609020204030204"/>
                <a:cs typeface="Consolas" panose="020B0609020204030204"/>
              </a:rPr>
              <a:t>n</a:t>
            </a:r>
            <a:r>
              <a:rPr sz="1200" spc="-220" dirty="0">
                <a:latin typeface="Consolas" panose="020B0609020204030204"/>
                <a:cs typeface="Consolas" panose="020B0609020204030204"/>
              </a:rPr>
              <a:t> </a:t>
            </a:r>
            <a:r>
              <a:rPr sz="1200" spc="-75" dirty="0">
                <a:latin typeface="Consolas" panose="020B0609020204030204"/>
                <a:cs typeface="Consolas" panose="020B0609020204030204"/>
              </a:rPr>
              <a:t>g</a:t>
            </a:r>
            <a:r>
              <a:rPr sz="1200" spc="-60" dirty="0">
                <a:latin typeface="Consolas" panose="020B0609020204030204"/>
                <a:cs typeface="Consolas" panose="020B0609020204030204"/>
              </a:rPr>
              <a:t>a</a:t>
            </a:r>
            <a:r>
              <a:rPr sz="1200" spc="-75" dirty="0">
                <a:latin typeface="Consolas" panose="020B0609020204030204"/>
                <a:cs typeface="Consolas" panose="020B0609020204030204"/>
              </a:rPr>
              <a:t>m</a:t>
            </a:r>
            <a:r>
              <a:rPr sz="1200" dirty="0">
                <a:latin typeface="Consolas" panose="020B0609020204030204"/>
                <a:cs typeface="Consolas" panose="020B0609020204030204"/>
              </a:rPr>
              <a:t>e</a:t>
            </a:r>
            <a:r>
              <a:rPr sz="1200" spc="-220" dirty="0">
                <a:latin typeface="Consolas" panose="020B0609020204030204"/>
                <a:cs typeface="Consolas" panose="020B0609020204030204"/>
              </a:rPr>
              <a:t> </a:t>
            </a:r>
            <a:r>
              <a:rPr sz="1200" spc="-60" dirty="0">
                <a:latin typeface="Consolas" panose="020B0609020204030204"/>
                <a:cs typeface="Consolas" panose="020B0609020204030204"/>
              </a:rPr>
              <a:t>U</a:t>
            </a:r>
            <a:r>
              <a:rPr sz="1200" dirty="0">
                <a:latin typeface="Consolas" panose="020B0609020204030204"/>
                <a:cs typeface="Consolas" panose="020B0609020204030204"/>
              </a:rPr>
              <a:t>I</a:t>
            </a:r>
            <a:r>
              <a:rPr sz="1200" spc="-204" dirty="0">
                <a:latin typeface="Consolas" panose="020B0609020204030204"/>
                <a:cs typeface="Consolas" panose="020B0609020204030204"/>
              </a:rPr>
              <a:t> </a:t>
            </a:r>
            <a:r>
              <a:rPr sz="1200" spc="-75" dirty="0">
                <a:latin typeface="Consolas" panose="020B0609020204030204"/>
                <a:cs typeface="Consolas" panose="020B0609020204030204"/>
              </a:rPr>
              <a:t>d</a:t>
            </a:r>
            <a:r>
              <a:rPr sz="1200" spc="-60" dirty="0">
                <a:latin typeface="Consolas" panose="020B0609020204030204"/>
                <a:cs typeface="Consolas" panose="020B0609020204030204"/>
              </a:rPr>
              <a:t>e</a:t>
            </a:r>
            <a:r>
              <a:rPr sz="1200" spc="-75" dirty="0">
                <a:latin typeface="Consolas" panose="020B0609020204030204"/>
                <a:cs typeface="Consolas" panose="020B0609020204030204"/>
              </a:rPr>
              <a:t>s</a:t>
            </a:r>
            <a:r>
              <a:rPr sz="1200" spc="-60" dirty="0">
                <a:latin typeface="Consolas" panose="020B0609020204030204"/>
                <a:cs typeface="Consolas" panose="020B0609020204030204"/>
              </a:rPr>
              <a:t>ig</a:t>
            </a:r>
            <a:r>
              <a:rPr sz="1200" dirty="0">
                <a:latin typeface="Consolas" panose="020B0609020204030204"/>
                <a:cs typeface="Consolas" panose="020B0609020204030204"/>
              </a:rPr>
              <a:t>n</a:t>
            </a:r>
            <a:endParaRPr sz="1200">
              <a:latin typeface="Consolas" panose="020B0609020204030204"/>
              <a:cs typeface="Consolas" panose="020B0609020204030204"/>
            </a:endParaRPr>
          </a:p>
          <a:p>
            <a:pPr>
              <a:lnSpc>
                <a:spcPct val="100000"/>
              </a:lnSpc>
              <a:spcBef>
                <a:spcPts val="50"/>
              </a:spcBef>
            </a:pPr>
            <a:endParaRPr sz="1300">
              <a:latin typeface="Consolas" panose="020B0609020204030204"/>
              <a:cs typeface="Consolas" panose="020B0609020204030204"/>
            </a:endParaRPr>
          </a:p>
          <a:p>
            <a:pPr marL="12700" marR="8890" algn="just">
              <a:lnSpc>
                <a:spcPts val="1380"/>
              </a:lnSpc>
            </a:pPr>
            <a:r>
              <a:rPr sz="1200" dirty="0">
                <a:latin typeface="Microsoft Sans Serif" panose="020B0604020202020204"/>
                <a:cs typeface="Microsoft Sans Serif" panose="020B0604020202020204"/>
              </a:rPr>
              <a:t>When </a:t>
            </a:r>
            <a:r>
              <a:rPr sz="1200" spc="-5" dirty="0">
                <a:latin typeface="Microsoft Sans Serif" panose="020B0604020202020204"/>
                <a:cs typeface="Microsoft Sans Serif" panose="020B0604020202020204"/>
              </a:rPr>
              <a:t>it comes </a:t>
            </a:r>
            <a:r>
              <a:rPr sz="1200" dirty="0">
                <a:latin typeface="Microsoft Sans Serif" panose="020B0604020202020204"/>
                <a:cs typeface="Microsoft Sans Serif" panose="020B0604020202020204"/>
              </a:rPr>
              <a:t>to </a:t>
            </a:r>
            <a:r>
              <a:rPr sz="1200" spc="-5" dirty="0">
                <a:latin typeface="Microsoft Sans Serif" panose="020B0604020202020204"/>
                <a:cs typeface="Microsoft Sans Serif" panose="020B0604020202020204"/>
              </a:rPr>
              <a:t>game </a:t>
            </a:r>
            <a:r>
              <a:rPr sz="1200" dirty="0">
                <a:latin typeface="Microsoft Sans Serif" panose="020B0604020202020204"/>
                <a:cs typeface="Microsoft Sans Serif" panose="020B0604020202020204"/>
              </a:rPr>
              <a:t>UI </a:t>
            </a:r>
            <a:r>
              <a:rPr sz="1200" spc="-5" dirty="0">
                <a:latin typeface="Microsoft Sans Serif" panose="020B0604020202020204"/>
                <a:cs typeface="Microsoft Sans Serif" panose="020B0604020202020204"/>
              </a:rPr>
              <a:t>design, there are </a:t>
            </a:r>
            <a:r>
              <a:rPr sz="1200" dirty="0">
                <a:latin typeface="Microsoft Sans Serif" panose="020B0604020202020204"/>
                <a:cs typeface="Microsoft Sans Serif" panose="020B0604020202020204"/>
              </a:rPr>
              <a:t>four </a:t>
            </a:r>
            <a:r>
              <a:rPr sz="1200" spc="-5" dirty="0">
                <a:latin typeface="Microsoft Sans Serif" panose="020B0604020202020204"/>
                <a:cs typeface="Microsoft Sans Serif" panose="020B0604020202020204"/>
              </a:rPr>
              <a:t>types of visual representation: </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diegetic, non-diegetic, spatial and meta. </a:t>
            </a:r>
            <a:r>
              <a:rPr sz="1200" dirty="0">
                <a:latin typeface="Microsoft Sans Serif" panose="020B0604020202020204"/>
                <a:cs typeface="Microsoft Sans Serif" panose="020B0604020202020204"/>
              </a:rPr>
              <a:t>To </a:t>
            </a:r>
            <a:r>
              <a:rPr sz="1200" spc="-5" dirty="0">
                <a:latin typeface="Microsoft Sans Serif" panose="020B0604020202020204"/>
                <a:cs typeface="Microsoft Sans Serif" panose="020B0604020202020204"/>
              </a:rPr>
              <a:t>become a great game </a:t>
            </a:r>
            <a:r>
              <a:rPr sz="1200" dirty="0">
                <a:latin typeface="Microsoft Sans Serif" panose="020B0604020202020204"/>
                <a:cs typeface="Microsoft Sans Serif" panose="020B0604020202020204"/>
              </a:rPr>
              <a:t>UI </a:t>
            </a:r>
            <a:r>
              <a:rPr sz="1200" spc="-5" dirty="0">
                <a:latin typeface="Microsoft Sans Serif" panose="020B0604020202020204"/>
                <a:cs typeface="Microsoft Sans Serif" panose="020B0604020202020204"/>
              </a:rPr>
              <a:t>designer, </a:t>
            </a:r>
            <a:r>
              <a:rPr sz="1200" spc="-10" dirty="0">
                <a:latin typeface="Microsoft Sans Serif" panose="020B0604020202020204"/>
                <a:cs typeface="Microsoft Sans Serif" panose="020B0604020202020204"/>
              </a:rPr>
              <a:t>you </a:t>
            </a:r>
            <a:r>
              <a:rPr sz="1200" spc="-5" dirty="0">
                <a:latin typeface="Microsoft Sans Serif" panose="020B0604020202020204"/>
                <a:cs typeface="Microsoft Sans Serif" panose="020B0604020202020204"/>
              </a:rPr>
              <a:t> first </a:t>
            </a:r>
            <a:r>
              <a:rPr sz="1200" spc="-10" dirty="0">
                <a:latin typeface="Microsoft Sans Serif" panose="020B0604020202020204"/>
                <a:cs typeface="Microsoft Sans Serif" panose="020B0604020202020204"/>
              </a:rPr>
              <a:t>have </a:t>
            </a:r>
            <a:r>
              <a:rPr sz="1200" dirty="0">
                <a:latin typeface="Microsoft Sans Serif" panose="020B0604020202020204"/>
                <a:cs typeface="Microsoft Sans Serif" panose="020B0604020202020204"/>
              </a:rPr>
              <a:t>to </a:t>
            </a:r>
            <a:r>
              <a:rPr sz="1200" spc="-5" dirty="0">
                <a:latin typeface="Microsoft Sans Serif" panose="020B0604020202020204"/>
                <a:cs typeface="Microsoft Sans Serif" panose="020B0604020202020204"/>
              </a:rPr>
              <a:t>understand what </a:t>
            </a:r>
            <a:r>
              <a:rPr sz="1200" dirty="0">
                <a:latin typeface="Microsoft Sans Serif" panose="020B0604020202020204"/>
                <a:cs typeface="Microsoft Sans Serif" panose="020B0604020202020204"/>
              </a:rPr>
              <a:t>these </a:t>
            </a:r>
            <a:r>
              <a:rPr sz="1200" spc="-5" dirty="0">
                <a:latin typeface="Microsoft Sans Serif" panose="020B0604020202020204"/>
                <a:cs typeface="Microsoft Sans Serif" panose="020B0604020202020204"/>
              </a:rPr>
              <a:t>mean and how </a:t>
            </a:r>
            <a:r>
              <a:rPr sz="1200" spc="-10" dirty="0">
                <a:latin typeface="Microsoft Sans Serif" panose="020B0604020202020204"/>
                <a:cs typeface="Microsoft Sans Serif" panose="020B0604020202020204"/>
              </a:rPr>
              <a:t>you </a:t>
            </a:r>
            <a:r>
              <a:rPr sz="1200" spc="-5" dirty="0">
                <a:latin typeface="Microsoft Sans Serif" panose="020B0604020202020204"/>
                <a:cs typeface="Microsoft Sans Serif" panose="020B0604020202020204"/>
              </a:rPr>
              <a:t>can use them effectively. </a:t>
            </a:r>
            <a:r>
              <a:rPr sz="1200" dirty="0">
                <a:latin typeface="Microsoft Sans Serif" panose="020B0604020202020204"/>
                <a:cs typeface="Microsoft Sans Serif" panose="020B0604020202020204"/>
              </a:rPr>
              <a:t>Let’s </a:t>
            </a:r>
            <a:r>
              <a:rPr sz="1200" spc="-30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break</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them</a:t>
            </a:r>
            <a:r>
              <a:rPr sz="1200" spc="25" dirty="0">
                <a:latin typeface="Microsoft Sans Serif" panose="020B0604020202020204"/>
                <a:cs typeface="Microsoft Sans Serif" panose="020B0604020202020204"/>
              </a:rPr>
              <a:t> </a:t>
            </a:r>
            <a:r>
              <a:rPr sz="1200" spc="-10" dirty="0">
                <a:latin typeface="Microsoft Sans Serif" panose="020B0604020202020204"/>
                <a:cs typeface="Microsoft Sans Serif" panose="020B0604020202020204"/>
              </a:rPr>
              <a:t>down.</a:t>
            </a:r>
            <a:endParaRPr sz="1200">
              <a:latin typeface="Microsoft Sans Serif" panose="020B0604020202020204"/>
              <a:cs typeface="Microsoft Sans Serif" panose="020B0604020202020204"/>
            </a:endParaRPr>
          </a:p>
          <a:p>
            <a:pPr>
              <a:lnSpc>
                <a:spcPct val="100000"/>
              </a:lnSpc>
              <a:spcBef>
                <a:spcPts val="40"/>
              </a:spcBef>
            </a:pPr>
            <a:endParaRPr sz="1200">
              <a:latin typeface="Microsoft Sans Serif" panose="020B0604020202020204"/>
              <a:cs typeface="Microsoft Sans Serif" panose="020B0604020202020204"/>
            </a:endParaRPr>
          </a:p>
          <a:p>
            <a:pPr marL="12700" marR="12065" algn="just">
              <a:lnSpc>
                <a:spcPts val="1370"/>
              </a:lnSpc>
            </a:pPr>
            <a:r>
              <a:rPr sz="1200" b="1" spc="-5" dirty="0">
                <a:latin typeface="Times New Roman" panose="02020603050405020304"/>
                <a:cs typeface="Times New Roman" panose="02020603050405020304"/>
              </a:rPr>
              <a:t>Diegetic: </a:t>
            </a:r>
            <a:r>
              <a:rPr sz="1200" dirty="0">
                <a:latin typeface="Microsoft Sans Serif" panose="020B0604020202020204"/>
                <a:cs typeface="Microsoft Sans Serif" panose="020B0604020202020204"/>
              </a:rPr>
              <a:t>UI </a:t>
            </a:r>
            <a:r>
              <a:rPr sz="1200" spc="-5" dirty="0">
                <a:latin typeface="Microsoft Sans Serif" panose="020B0604020202020204"/>
                <a:cs typeface="Microsoft Sans Serif" panose="020B0604020202020204"/>
              </a:rPr>
              <a:t>elements </a:t>
            </a:r>
            <a:r>
              <a:rPr sz="1200" dirty="0">
                <a:latin typeface="Microsoft Sans Serif" panose="020B0604020202020204"/>
                <a:cs typeface="Microsoft Sans Serif" panose="020B0604020202020204"/>
              </a:rPr>
              <a:t>that </a:t>
            </a:r>
            <a:r>
              <a:rPr sz="1200" spc="-5" dirty="0">
                <a:latin typeface="Microsoft Sans Serif" panose="020B0604020202020204"/>
                <a:cs typeface="Microsoft Sans Serif" panose="020B0604020202020204"/>
              </a:rPr>
              <a:t>can </a:t>
            </a:r>
            <a:r>
              <a:rPr sz="1200" spc="-10" dirty="0">
                <a:latin typeface="Microsoft Sans Serif" panose="020B0604020202020204"/>
                <a:cs typeface="Microsoft Sans Serif" panose="020B0604020202020204"/>
              </a:rPr>
              <a:t>be </a:t>
            </a:r>
            <a:r>
              <a:rPr sz="1200" spc="-5" dirty="0">
                <a:latin typeface="Microsoft Sans Serif" panose="020B0604020202020204"/>
                <a:cs typeface="Microsoft Sans Serif" panose="020B0604020202020204"/>
              </a:rPr>
              <a:t>seen or heard by </a:t>
            </a:r>
            <a:r>
              <a:rPr sz="1200" dirty="0">
                <a:latin typeface="Microsoft Sans Serif" panose="020B0604020202020204"/>
                <a:cs typeface="Microsoft Sans Serif" panose="020B0604020202020204"/>
              </a:rPr>
              <a:t>the </a:t>
            </a:r>
            <a:r>
              <a:rPr sz="1200" spc="-5" dirty="0">
                <a:latin typeface="Microsoft Sans Serif" panose="020B0604020202020204"/>
                <a:cs typeface="Microsoft Sans Serif" panose="020B0604020202020204"/>
              </a:rPr>
              <a:t>character and </a:t>
            </a:r>
            <a:r>
              <a:rPr sz="1200" dirty="0">
                <a:latin typeface="Microsoft Sans Serif" panose="020B0604020202020204"/>
                <a:cs typeface="Microsoft Sans Serif" panose="020B0604020202020204"/>
              </a:rPr>
              <a:t>fit </a:t>
            </a:r>
            <a:r>
              <a:rPr sz="1200" spc="-5" dirty="0">
                <a:latin typeface="Microsoft Sans Serif" panose="020B0604020202020204"/>
                <a:cs typeface="Microsoft Sans Serif" panose="020B0604020202020204"/>
              </a:rPr>
              <a:t>within </a:t>
            </a:r>
            <a:r>
              <a:rPr sz="1200" spc="-10" dirty="0">
                <a:latin typeface="Microsoft Sans Serif" panose="020B0604020202020204"/>
                <a:cs typeface="Microsoft Sans Serif" panose="020B0604020202020204"/>
              </a:rPr>
              <a:t>the </a:t>
            </a:r>
            <a:r>
              <a:rPr sz="1200" spc="-5" dirty="0">
                <a:latin typeface="Microsoft Sans Serif" panose="020B0604020202020204"/>
                <a:cs typeface="Microsoft Sans Serif" panose="020B0604020202020204"/>
              </a:rPr>
              <a:t> story’s</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context.</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Examples:</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a</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phone</a:t>
            </a:r>
            <a:r>
              <a:rPr sz="1200" dirty="0">
                <a:latin typeface="Microsoft Sans Serif" panose="020B0604020202020204"/>
                <a:cs typeface="Microsoft Sans Serif" panose="020B0604020202020204"/>
              </a:rPr>
              <a:t> </a:t>
            </a:r>
            <a:r>
              <a:rPr sz="1200" spc="-10" dirty="0">
                <a:latin typeface="Microsoft Sans Serif" panose="020B0604020202020204"/>
                <a:cs typeface="Microsoft Sans Serif" panose="020B0604020202020204"/>
              </a:rPr>
              <a:t>with</a:t>
            </a:r>
            <a:r>
              <a:rPr sz="1200" spc="-5" dirty="0">
                <a:latin typeface="Microsoft Sans Serif" panose="020B0604020202020204"/>
                <a:cs typeface="Microsoft Sans Serif" panose="020B0604020202020204"/>
              </a:rPr>
              <a:t> a</a:t>
            </a:r>
            <a:r>
              <a:rPr sz="1200" dirty="0">
                <a:latin typeface="Microsoft Sans Serif" panose="020B0604020202020204"/>
                <a:cs typeface="Microsoft Sans Serif" panose="020B0604020202020204"/>
              </a:rPr>
              <a:t> </a:t>
            </a:r>
            <a:r>
              <a:rPr sz="1200" spc="-10" dirty="0">
                <a:latin typeface="Microsoft Sans Serif" panose="020B0604020202020204"/>
                <a:cs typeface="Microsoft Sans Serif" panose="020B0604020202020204"/>
              </a:rPr>
              <a:t>visible</a:t>
            </a:r>
            <a:r>
              <a:rPr sz="1200" spc="-5" dirty="0">
                <a:latin typeface="Microsoft Sans Serif" panose="020B0604020202020204"/>
                <a:cs typeface="Microsoft Sans Serif" panose="020B0604020202020204"/>
              </a:rPr>
              <a:t> screen,</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holograms,</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and</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other </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futuristic</a:t>
            </a:r>
            <a:r>
              <a:rPr sz="1200" spc="1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gadgets.</a:t>
            </a:r>
            <a:endParaRPr sz="1200">
              <a:latin typeface="Microsoft Sans Serif" panose="020B0604020202020204"/>
              <a:cs typeface="Microsoft Sans Serif" panose="020B0604020202020204"/>
            </a:endParaRPr>
          </a:p>
          <a:p>
            <a:pPr>
              <a:lnSpc>
                <a:spcPct val="100000"/>
              </a:lnSpc>
              <a:spcBef>
                <a:spcPts val="20"/>
              </a:spcBef>
            </a:pPr>
            <a:endParaRPr sz="1250">
              <a:latin typeface="Microsoft Sans Serif" panose="020B0604020202020204"/>
              <a:cs typeface="Microsoft Sans Serif" panose="020B0604020202020204"/>
            </a:endParaRPr>
          </a:p>
          <a:p>
            <a:pPr marL="12700" marR="13335" algn="just">
              <a:lnSpc>
                <a:spcPts val="1370"/>
              </a:lnSpc>
            </a:pPr>
            <a:r>
              <a:rPr sz="1200" b="1" spc="-5" dirty="0">
                <a:latin typeface="Times New Roman" panose="02020603050405020304"/>
                <a:cs typeface="Times New Roman" panose="02020603050405020304"/>
              </a:rPr>
              <a:t>Non-diegetic: </a:t>
            </a:r>
            <a:r>
              <a:rPr sz="1200" dirty="0">
                <a:latin typeface="Microsoft Sans Serif" panose="020B0604020202020204"/>
                <a:cs typeface="Microsoft Sans Serif" panose="020B0604020202020204"/>
              </a:rPr>
              <a:t>UI </a:t>
            </a:r>
            <a:r>
              <a:rPr sz="1200" spc="-5" dirty="0">
                <a:latin typeface="Microsoft Sans Serif" panose="020B0604020202020204"/>
                <a:cs typeface="Microsoft Sans Serif" panose="020B0604020202020204"/>
              </a:rPr>
              <a:t>elements that exist outside of the game or </a:t>
            </a:r>
            <a:r>
              <a:rPr sz="1200" dirty="0">
                <a:latin typeface="Microsoft Sans Serif" panose="020B0604020202020204"/>
                <a:cs typeface="Microsoft Sans Serif" panose="020B0604020202020204"/>
              </a:rPr>
              <a:t>story </a:t>
            </a:r>
            <a:r>
              <a:rPr sz="1200" spc="-5" dirty="0">
                <a:latin typeface="Microsoft Sans Serif" panose="020B0604020202020204"/>
                <a:cs typeface="Microsoft Sans Serif" panose="020B0604020202020204"/>
              </a:rPr>
              <a:t>and that only </a:t>
            </a:r>
            <a:r>
              <a:rPr sz="1200" dirty="0">
                <a:latin typeface="Microsoft Sans Serif" panose="020B0604020202020204"/>
                <a:cs typeface="Microsoft Sans Serif" panose="020B0604020202020204"/>
              </a:rPr>
              <a:t>the </a:t>
            </a:r>
            <a:r>
              <a:rPr sz="1200" spc="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player</a:t>
            </a:r>
            <a:r>
              <a:rPr sz="1200" spc="15" dirty="0">
                <a:latin typeface="Microsoft Sans Serif" panose="020B0604020202020204"/>
                <a:cs typeface="Microsoft Sans Serif" panose="020B0604020202020204"/>
              </a:rPr>
              <a:t> </a:t>
            </a:r>
            <a:r>
              <a:rPr sz="1200" dirty="0">
                <a:latin typeface="Microsoft Sans Serif" panose="020B0604020202020204"/>
                <a:cs typeface="Microsoft Sans Serif" panose="020B0604020202020204"/>
              </a:rPr>
              <a:t>sees.</a:t>
            </a:r>
            <a:r>
              <a:rPr sz="1200" spc="1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Examples:</a:t>
            </a:r>
            <a:r>
              <a:rPr sz="1200" spc="1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menu</a:t>
            </a:r>
            <a:r>
              <a:rPr sz="1200" spc="2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screens,</a:t>
            </a:r>
            <a:r>
              <a:rPr sz="1200" spc="1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quest</a:t>
            </a:r>
            <a:r>
              <a:rPr sz="1200" spc="-1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windows,</a:t>
            </a:r>
            <a:r>
              <a:rPr sz="1200" spc="1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and</a:t>
            </a:r>
            <a:r>
              <a:rPr sz="1200" spc="1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health</a:t>
            </a:r>
            <a:r>
              <a:rPr sz="1200" spc="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bars.</a:t>
            </a:r>
            <a:endParaRPr sz="1200">
              <a:latin typeface="Microsoft Sans Serif" panose="020B0604020202020204"/>
              <a:cs typeface="Microsoft Sans Serif" panose="020B0604020202020204"/>
            </a:endParaRPr>
          </a:p>
          <a:p>
            <a:pPr>
              <a:lnSpc>
                <a:spcPct val="100000"/>
              </a:lnSpc>
              <a:spcBef>
                <a:spcPts val="5"/>
              </a:spcBef>
            </a:pPr>
            <a:endParaRPr sz="1250">
              <a:latin typeface="Microsoft Sans Serif" panose="020B0604020202020204"/>
              <a:cs typeface="Microsoft Sans Serif" panose="020B0604020202020204"/>
            </a:endParaRPr>
          </a:p>
          <a:p>
            <a:pPr marL="12700" marR="5715" algn="just">
              <a:lnSpc>
                <a:spcPts val="1380"/>
              </a:lnSpc>
            </a:pPr>
            <a:r>
              <a:rPr sz="1200" b="1" spc="-5" dirty="0">
                <a:latin typeface="Times New Roman" panose="02020603050405020304"/>
                <a:cs typeface="Times New Roman" panose="02020603050405020304"/>
              </a:rPr>
              <a:t>Spatial: </a:t>
            </a:r>
            <a:r>
              <a:rPr sz="1200" dirty="0">
                <a:latin typeface="Microsoft Sans Serif" panose="020B0604020202020204"/>
                <a:cs typeface="Microsoft Sans Serif" panose="020B0604020202020204"/>
              </a:rPr>
              <a:t>UI </a:t>
            </a:r>
            <a:r>
              <a:rPr sz="1200" spc="-5" dirty="0">
                <a:latin typeface="Microsoft Sans Serif" panose="020B0604020202020204"/>
                <a:cs typeface="Microsoft Sans Serif" panose="020B0604020202020204"/>
              </a:rPr>
              <a:t>elements that </a:t>
            </a:r>
            <a:r>
              <a:rPr sz="1200" dirty="0">
                <a:latin typeface="Microsoft Sans Serif" panose="020B0604020202020204"/>
                <a:cs typeface="Microsoft Sans Serif" panose="020B0604020202020204"/>
              </a:rPr>
              <a:t>are </a:t>
            </a:r>
            <a:r>
              <a:rPr sz="1200" spc="-5" dirty="0">
                <a:latin typeface="Microsoft Sans Serif" panose="020B0604020202020204"/>
                <a:cs typeface="Microsoft Sans Serif" panose="020B0604020202020204"/>
              </a:rPr>
              <a:t>represented </a:t>
            </a:r>
            <a:r>
              <a:rPr sz="1200" spc="-10" dirty="0">
                <a:latin typeface="Microsoft Sans Serif" panose="020B0604020202020204"/>
                <a:cs typeface="Microsoft Sans Serif" panose="020B0604020202020204"/>
              </a:rPr>
              <a:t>within </a:t>
            </a:r>
            <a:r>
              <a:rPr sz="1200" dirty="0">
                <a:latin typeface="Microsoft Sans Serif" panose="020B0604020202020204"/>
                <a:cs typeface="Microsoft Sans Serif" panose="020B0604020202020204"/>
              </a:rPr>
              <a:t>the </a:t>
            </a:r>
            <a:r>
              <a:rPr sz="1200" spc="-5" dirty="0">
                <a:latin typeface="Microsoft Sans Serif" panose="020B0604020202020204"/>
                <a:cs typeface="Microsoft Sans Serif" panose="020B0604020202020204"/>
              </a:rPr>
              <a:t>game space but aren’t </a:t>
            </a:r>
            <a:r>
              <a:rPr sz="1200" spc="-10" dirty="0">
                <a:latin typeface="Microsoft Sans Serif" panose="020B0604020202020204"/>
                <a:cs typeface="Microsoft Sans Serif" panose="020B0604020202020204"/>
              </a:rPr>
              <a:t>visible </a:t>
            </a:r>
            <a:r>
              <a:rPr sz="1200" dirty="0">
                <a:latin typeface="Microsoft Sans Serif" panose="020B0604020202020204"/>
                <a:cs typeface="Microsoft Sans Serif" panose="020B0604020202020204"/>
              </a:rPr>
              <a:t>to </a:t>
            </a:r>
            <a:r>
              <a:rPr sz="1200" spc="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the</a:t>
            </a:r>
            <a:r>
              <a:rPr sz="1200" spc="-45" dirty="0">
                <a:latin typeface="Microsoft Sans Serif" panose="020B0604020202020204"/>
                <a:cs typeface="Microsoft Sans Serif" panose="020B0604020202020204"/>
              </a:rPr>
              <a:t> </a:t>
            </a:r>
            <a:r>
              <a:rPr sz="1200" spc="-10" dirty="0">
                <a:latin typeface="Microsoft Sans Serif" panose="020B0604020202020204"/>
                <a:cs typeface="Microsoft Sans Serif" panose="020B0604020202020204"/>
              </a:rPr>
              <a:t>characters.</a:t>
            </a:r>
            <a:r>
              <a:rPr sz="1200" spc="-4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Examples:</a:t>
            </a:r>
            <a:r>
              <a:rPr sz="1200" spc="-2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character</a:t>
            </a:r>
            <a:r>
              <a:rPr sz="1200" spc="-4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outlines</a:t>
            </a:r>
            <a:r>
              <a:rPr sz="1200" spc="-3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indicating</a:t>
            </a:r>
            <a:r>
              <a:rPr sz="1200" spc="-55" dirty="0">
                <a:latin typeface="Microsoft Sans Serif" panose="020B0604020202020204"/>
                <a:cs typeface="Microsoft Sans Serif" panose="020B0604020202020204"/>
              </a:rPr>
              <a:t> </a:t>
            </a:r>
            <a:r>
              <a:rPr sz="1200" spc="-10" dirty="0">
                <a:latin typeface="Microsoft Sans Serif" panose="020B0604020202020204"/>
                <a:cs typeface="Microsoft Sans Serif" panose="020B0604020202020204"/>
              </a:rPr>
              <a:t>who</a:t>
            </a:r>
            <a:r>
              <a:rPr sz="1200" spc="-30" dirty="0">
                <a:latin typeface="Microsoft Sans Serif" panose="020B0604020202020204"/>
                <a:cs typeface="Microsoft Sans Serif" panose="020B0604020202020204"/>
              </a:rPr>
              <a:t> </a:t>
            </a:r>
            <a:r>
              <a:rPr sz="1200" dirty="0">
                <a:latin typeface="Microsoft Sans Serif" panose="020B0604020202020204"/>
                <a:cs typeface="Microsoft Sans Serif" panose="020B0604020202020204"/>
              </a:rPr>
              <a:t>the</a:t>
            </a:r>
            <a:r>
              <a:rPr sz="1200" spc="-4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enemies</a:t>
            </a:r>
            <a:r>
              <a:rPr sz="1200" spc="-3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are,</a:t>
            </a:r>
            <a:r>
              <a:rPr sz="1200" spc="-4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an</a:t>
            </a:r>
            <a:r>
              <a:rPr sz="1200" spc="-4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arrow </a:t>
            </a:r>
            <a:r>
              <a:rPr sz="1200" spc="-30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showing</a:t>
            </a:r>
            <a:r>
              <a:rPr sz="1200" spc="2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where</a:t>
            </a:r>
            <a:r>
              <a:rPr sz="1200" spc="1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a</a:t>
            </a:r>
            <a:r>
              <a:rPr sz="1200" spc="2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thrown</a:t>
            </a:r>
            <a:r>
              <a:rPr sz="1200" spc="1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object</a:t>
            </a:r>
            <a:r>
              <a:rPr sz="1200" spc="35" dirty="0">
                <a:latin typeface="Microsoft Sans Serif" panose="020B0604020202020204"/>
                <a:cs typeface="Microsoft Sans Serif" panose="020B0604020202020204"/>
              </a:rPr>
              <a:t> </a:t>
            </a:r>
            <a:r>
              <a:rPr sz="1200" spc="-15" dirty="0">
                <a:latin typeface="Microsoft Sans Serif" panose="020B0604020202020204"/>
                <a:cs typeface="Microsoft Sans Serif" panose="020B0604020202020204"/>
              </a:rPr>
              <a:t>will</a:t>
            </a:r>
            <a:r>
              <a:rPr sz="1200" spc="1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land,</a:t>
            </a:r>
            <a:r>
              <a:rPr sz="1200" spc="1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and</a:t>
            </a:r>
            <a:r>
              <a:rPr sz="1200" spc="15" dirty="0">
                <a:latin typeface="Microsoft Sans Serif" panose="020B0604020202020204"/>
                <a:cs typeface="Microsoft Sans Serif" panose="020B0604020202020204"/>
              </a:rPr>
              <a:t> </a:t>
            </a:r>
            <a:r>
              <a:rPr sz="1200" spc="-10" dirty="0">
                <a:latin typeface="Microsoft Sans Serif" panose="020B0604020202020204"/>
                <a:cs typeface="Microsoft Sans Serif" panose="020B0604020202020204"/>
              </a:rPr>
              <a:t>text</a:t>
            </a:r>
            <a:r>
              <a:rPr sz="1200" spc="1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labels.</a:t>
            </a:r>
            <a:endParaRPr sz="1200">
              <a:latin typeface="Microsoft Sans Serif" panose="020B0604020202020204"/>
              <a:cs typeface="Microsoft Sans Serif" panose="020B0604020202020204"/>
            </a:endParaRPr>
          </a:p>
          <a:p>
            <a:pPr>
              <a:lnSpc>
                <a:spcPct val="100000"/>
              </a:lnSpc>
              <a:spcBef>
                <a:spcPts val="45"/>
              </a:spcBef>
            </a:pPr>
            <a:endParaRPr sz="1200">
              <a:latin typeface="Microsoft Sans Serif" panose="020B0604020202020204"/>
              <a:cs typeface="Microsoft Sans Serif" panose="020B0604020202020204"/>
            </a:endParaRPr>
          </a:p>
          <a:p>
            <a:pPr marL="12700" marR="5080" algn="just">
              <a:lnSpc>
                <a:spcPts val="1380"/>
              </a:lnSpc>
            </a:pPr>
            <a:r>
              <a:rPr sz="1200" b="1" spc="-5" dirty="0">
                <a:latin typeface="Times New Roman" panose="02020603050405020304"/>
                <a:cs typeface="Times New Roman" panose="02020603050405020304"/>
              </a:rPr>
              <a:t>Meta: </a:t>
            </a:r>
            <a:r>
              <a:rPr sz="1200" spc="-5" dirty="0">
                <a:latin typeface="Microsoft Sans Serif" panose="020B0604020202020204"/>
                <a:cs typeface="Microsoft Sans Serif" panose="020B0604020202020204"/>
              </a:rPr>
              <a:t>UI elements that </a:t>
            </a:r>
            <a:r>
              <a:rPr sz="1200" dirty="0">
                <a:latin typeface="Microsoft Sans Serif" panose="020B0604020202020204"/>
                <a:cs typeface="Microsoft Sans Serif" panose="020B0604020202020204"/>
              </a:rPr>
              <a:t>are </a:t>
            </a:r>
            <a:r>
              <a:rPr sz="1200" spc="-5" dirty="0">
                <a:latin typeface="Microsoft Sans Serif" panose="020B0604020202020204"/>
                <a:cs typeface="Microsoft Sans Serif" panose="020B0604020202020204"/>
              </a:rPr>
              <a:t>contextual </a:t>
            </a:r>
            <a:r>
              <a:rPr sz="1200" dirty="0">
                <a:latin typeface="Microsoft Sans Serif" panose="020B0604020202020204"/>
                <a:cs typeface="Microsoft Sans Serif" panose="020B0604020202020204"/>
              </a:rPr>
              <a:t>to </a:t>
            </a:r>
            <a:r>
              <a:rPr sz="1200" spc="-5" dirty="0">
                <a:latin typeface="Microsoft Sans Serif" panose="020B0604020202020204"/>
                <a:cs typeface="Microsoft Sans Serif" panose="020B0604020202020204"/>
              </a:rPr>
              <a:t>the game but aren’t represented </a:t>
            </a:r>
            <a:r>
              <a:rPr sz="1200" spc="-10" dirty="0">
                <a:latin typeface="Microsoft Sans Serif" panose="020B0604020202020204"/>
                <a:cs typeface="Microsoft Sans Serif" panose="020B0604020202020204"/>
              </a:rPr>
              <a:t>within </a:t>
            </a:r>
            <a:r>
              <a:rPr sz="1200" spc="-5" dirty="0">
                <a:latin typeface="Microsoft Sans Serif" panose="020B0604020202020204"/>
                <a:cs typeface="Microsoft Sans Serif" panose="020B0604020202020204"/>
              </a:rPr>
              <a:t>the </a:t>
            </a:r>
            <a:r>
              <a:rPr sz="120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game space. Examples: scrolling text or colored </a:t>
            </a:r>
            <a:r>
              <a:rPr sz="1200" spc="-10" dirty="0">
                <a:latin typeface="Microsoft Sans Serif" panose="020B0604020202020204"/>
                <a:cs typeface="Microsoft Sans Serif" panose="020B0604020202020204"/>
              </a:rPr>
              <a:t>overlays </a:t>
            </a:r>
            <a:r>
              <a:rPr sz="1200" dirty="0">
                <a:latin typeface="Microsoft Sans Serif" panose="020B0604020202020204"/>
                <a:cs typeface="Microsoft Sans Serif" panose="020B0604020202020204"/>
              </a:rPr>
              <a:t>that </a:t>
            </a:r>
            <a:r>
              <a:rPr sz="1200" spc="-5" dirty="0">
                <a:latin typeface="Microsoft Sans Serif" panose="020B0604020202020204"/>
                <a:cs typeface="Microsoft Sans Serif" panose="020B0604020202020204"/>
              </a:rPr>
              <a:t>indicate a change </a:t>
            </a:r>
            <a:r>
              <a:rPr sz="1200" spc="-10" dirty="0">
                <a:latin typeface="Microsoft Sans Serif" panose="020B0604020202020204"/>
                <a:cs typeface="Microsoft Sans Serif" panose="020B0604020202020204"/>
              </a:rPr>
              <a:t>in </a:t>
            </a:r>
            <a:r>
              <a:rPr sz="1200" dirty="0">
                <a:latin typeface="Microsoft Sans Serif" panose="020B0604020202020204"/>
                <a:cs typeface="Microsoft Sans Serif" panose="020B0604020202020204"/>
              </a:rPr>
              <a:t>the </a:t>
            </a:r>
            <a:r>
              <a:rPr sz="1200" spc="-30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player’s</a:t>
            </a:r>
            <a:r>
              <a:rPr sz="1200" spc="10"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health</a:t>
            </a:r>
            <a:r>
              <a:rPr sz="1200" spc="15" dirty="0">
                <a:latin typeface="Microsoft Sans Serif" panose="020B0604020202020204"/>
                <a:cs typeface="Microsoft Sans Serif" panose="020B0604020202020204"/>
              </a:rPr>
              <a:t> </a:t>
            </a:r>
            <a:r>
              <a:rPr sz="1200" spc="-5" dirty="0">
                <a:latin typeface="Microsoft Sans Serif" panose="020B0604020202020204"/>
                <a:cs typeface="Microsoft Sans Serif" panose="020B0604020202020204"/>
              </a:rPr>
              <a:t>status.</a:t>
            </a:r>
            <a:endParaRPr sz="1200">
              <a:latin typeface="Microsoft Sans Serif" panose="020B0604020202020204"/>
              <a:cs typeface="Microsoft Sans Serif" panose="020B0604020202020204"/>
            </a:endParaRPr>
          </a:p>
        </p:txBody>
      </p:sp>
      <p:pic>
        <p:nvPicPr>
          <p:cNvPr id="3" name="object 3"/>
          <p:cNvPicPr/>
          <p:nvPr/>
        </p:nvPicPr>
        <p:blipFill>
          <a:blip r:embed="rId1" cstate="print"/>
          <a:stretch>
            <a:fillRect/>
          </a:stretch>
        </p:blipFill>
        <p:spPr>
          <a:xfrm>
            <a:off x="914400" y="5110492"/>
            <a:ext cx="6646164" cy="44180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8599</Words>
  <Application>WPS Presentation</Application>
  <PresentationFormat>On-screen Show (4:3)</PresentationFormat>
  <Paragraphs>228</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Times New Roman</vt:lpstr>
      <vt:lpstr>Microsoft Sans Serif</vt:lpstr>
      <vt:lpstr>Symbol</vt:lpstr>
      <vt:lpstr>Algerian</vt:lpstr>
      <vt:lpstr>Segoe UI</vt:lpstr>
      <vt:lpstr>Consolas</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Shrey sharma</cp:lastModifiedBy>
  <cp:revision>7</cp:revision>
  <dcterms:created xsi:type="dcterms:W3CDTF">2024-03-06T16:43:00Z</dcterms:created>
  <dcterms:modified xsi:type="dcterms:W3CDTF">2024-03-07T17:03:05Z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2024-03-06T22:00:00Z</vt:filetime>
  </property>
  <property fmtid="{D5CDD505-2E9C-101B-9397-08002B2CF9AE}" pid="3" name="ICV">
    <vt:lpwstr>D7D3BBA36ABF4DC199AA63A9DB10AE1A_12</vt:lpwstr>
  </property>
  <property fmtid="{D5CDD505-2E9C-101B-9397-08002B2CF9AE}" pid="4" name="KSOProductBuildVer">
    <vt:lpwstr>1033-12.2.0.13489</vt:lpwstr>
  </property>
</Properties>
</file>