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8" r:id="rId5"/>
    <p:sldId id="349" r:id="rId6"/>
    <p:sldId id="333" r:id="rId7"/>
    <p:sldId id="265" r:id="rId8"/>
    <p:sldId id="342" r:id="rId9"/>
    <p:sldId id="263" r:id="rId10"/>
    <p:sldId id="264" r:id="rId11"/>
    <p:sldId id="343" r:id="rId12"/>
    <p:sldId id="344" r:id="rId13"/>
    <p:sldId id="268" r:id="rId14"/>
    <p:sldId id="345" r:id="rId15"/>
    <p:sldId id="269" r:id="rId16"/>
    <p:sldId id="34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4" autoAdjust="0"/>
  </p:normalViewPr>
  <p:slideViewPr>
    <p:cSldViewPr snapToGrid="0">
      <p:cViewPr>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sv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hyperlink" Target="https://www.linkedin.com/in/shreyans-jain-9255351a7/" TargetMode="External"/><Relationship Id="rId6" Type="http://schemas.openxmlformats.org/officeDocument/2006/relationships/image" Target="../media/image14.svg"/><Relationship Id="rId4"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hyperlink" Target="https://www.linkedin.com/in/shreyans-jain-9255351a7/" TargetMode="External"/><Relationship Id="rId7"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4"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venn3" loCatId="icon" qsTypeId="urn:microsoft.com/office/officeart/2005/8/quickstyle/simple1" qsCatId="simple" csTypeId="urn:microsoft.com/office/officeart/2005/8/colors/colorful1" csCatId="colorful" phldr="1"/>
      <dgm:spPr/>
      <dgm:t>
        <a:bodyPr/>
        <a:lstStyle/>
        <a:p>
          <a:endParaRPr lang="en-US"/>
        </a:p>
      </dgm:t>
    </dgm:pt>
    <dgm:pt modelId="{52BAA77B-C6FA-CB4B-838B-9FFE5D282065}" type="pres">
      <dgm:prSet presAssocID="{64F98948-3320-4B7F-80FB-AB1137B5078B}" presName="Name0" presStyleCnt="0">
        <dgm:presLayoutVars>
          <dgm:dir/>
          <dgm:resizeHandles val="exact"/>
        </dgm:presLayoutVars>
      </dgm:prSet>
      <dgm:spPr/>
      <dgm:t>
        <a:bodyPr/>
        <a:lstStyle/>
        <a:p>
          <a:endParaRPr lang="en-US"/>
        </a:p>
      </dgm:t>
    </dgm:pt>
  </dgm:ptLst>
  <dgm:cxnLst>
    <dgm:cxn modelId="{71045C35-E4CA-7248-A1BF-29A64ED88ABA}" type="presOf" srcId="{64F98948-3320-4B7F-80FB-AB1137B5078B}" destId="{52BAA77B-C6FA-CB4B-838B-9FFE5D282065}" srcOrd="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05/8/layout/hProcess11" loCatId="icon" qsTypeId="urn:microsoft.com/office/officeart/2005/8/quickstyle/simple1" qsCatId="simple" csTypeId="urn:microsoft.com/office/officeart/2005/8/colors/colorful1" csCatId="colorful" phldr="1"/>
      <dgm:spPr/>
      <dgm:t>
        <a:bodyPr/>
        <a:lstStyle/>
        <a:p>
          <a:endParaRPr lang="en-US"/>
        </a:p>
      </dgm:t>
    </dgm:pt>
    <dgm:pt modelId="{AACEAFD5-63CF-4AFC-B46F-BE086C5D447C}">
      <dgm:prSet phldrT="[Text]" custT="1"/>
      <dgm:spPr/>
      <dgm:t>
        <a:bodyPr/>
        <a:lstStyle/>
        <a:p>
          <a:pPr>
            <a:lnSpc>
              <a:spcPct val="100000"/>
            </a:lnSpc>
          </a:pPr>
          <a:r>
            <a:rPr lang="en-US" sz="1400" b="1" dirty="0" smtClean="0">
              <a:solidFill>
                <a:schemeClr val="tx1">
                  <a:lumMod val="75000"/>
                  <a:lumOff val="25000"/>
                </a:schemeClr>
              </a:solidFill>
              <a:effectLst/>
              <a:latin typeface="+mj-lt"/>
            </a:rPr>
            <a:t>SOURCE : DATABASE</a:t>
          </a:r>
          <a:endParaRPr lang="en-US" sz="1400" b="1" dirty="0">
            <a:solidFill>
              <a:schemeClr val="tx1">
                <a:lumMod val="75000"/>
                <a:lumOff val="25000"/>
              </a:schemeClr>
            </a:solidFill>
            <a:effectLst/>
            <a:latin typeface="+mj-lt"/>
          </a:endParaRPr>
        </a:p>
      </dgm:t>
    </dgm:pt>
    <dgm:pt modelId="{7A0BD8EC-BB4A-4912-A54E-6F39B681264E}" type="par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7A8D4B4D-06E9-4958-810D-A6226B6AC588}" type="sibTrans" cxnId="{AE101ABC-7EA3-4444-A576-8AB15A371C84}">
      <dgm:prSet/>
      <dgm:spPr/>
      <dgm:t>
        <a:bodyPr/>
        <a:lstStyle/>
        <a:p>
          <a:pPr>
            <a:lnSpc>
              <a:spcPct val="100000"/>
            </a:lnSpc>
          </a:pPr>
          <a:endParaRPr lang="en-US" sz="1800" b="0">
            <a:solidFill>
              <a:schemeClr val="tx1">
                <a:lumMod val="75000"/>
                <a:lumOff val="25000"/>
              </a:schemeClr>
            </a:solidFill>
            <a:effectLst/>
          </a:endParaRPr>
        </a:p>
      </dgm:t>
    </dgm:pt>
    <dgm:pt modelId="{D71FC021-6A65-44D1-95B9-0E6C89079866}">
      <dgm:prSet phldrT="[Text]" custT="1"/>
      <dgm:spPr/>
      <dgm:t>
        <a:bodyPr/>
        <a:lstStyle/>
        <a:p>
          <a:pPr marL="17463" indent="0">
            <a:lnSpc>
              <a:spcPct val="100000"/>
            </a:lnSpc>
            <a:buNone/>
            <a:tabLst/>
          </a:pPr>
          <a:r>
            <a:rPr lang="en-US" sz="1400" b="1" dirty="0" smtClean="0">
              <a:solidFill>
                <a:schemeClr val="tx1">
                  <a:lumMod val="75000"/>
                  <a:lumOff val="25000"/>
                </a:schemeClr>
              </a:solidFill>
              <a:effectLst/>
              <a:latin typeface="+mj-lt"/>
            </a:rPr>
            <a:t>TRANSFORM:</a:t>
          </a:r>
        </a:p>
        <a:p>
          <a:pPr marL="17463" indent="0">
            <a:lnSpc>
              <a:spcPct val="100000"/>
            </a:lnSpc>
            <a:buNone/>
            <a:tabLst/>
          </a:pPr>
          <a:r>
            <a:rPr lang="en-US" sz="1400" b="1" dirty="0" smtClean="0">
              <a:solidFill>
                <a:schemeClr val="tx1">
                  <a:lumMod val="75000"/>
                  <a:lumOff val="25000"/>
                </a:schemeClr>
              </a:solidFill>
              <a:effectLst/>
              <a:latin typeface="+mj-lt"/>
            </a:rPr>
            <a:t>DATABRICKS &amp; SYNAPSE</a:t>
          </a:r>
          <a:endParaRPr lang="en-US" sz="1400" b="1" dirty="0">
            <a:solidFill>
              <a:schemeClr val="tx1">
                <a:lumMod val="75000"/>
                <a:lumOff val="25000"/>
              </a:schemeClr>
            </a:solidFill>
            <a:effectLst/>
            <a:latin typeface="+mj-lt"/>
          </a:endParaRPr>
        </a:p>
      </dgm:t>
    </dgm:pt>
    <dgm:pt modelId="{862AAE39-3AAD-40E3-BA20-90187BD73242}" type="par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9B090D9D-470E-46E2-AABB-0368A52481AA}" type="sibTrans" cxnId="{53239C96-427C-420B-95DC-546F3B30ED65}">
      <dgm:prSet/>
      <dgm:spPr/>
      <dgm:t>
        <a:bodyPr/>
        <a:lstStyle/>
        <a:p>
          <a:pPr>
            <a:lnSpc>
              <a:spcPct val="100000"/>
            </a:lnSpc>
          </a:pPr>
          <a:endParaRPr lang="en-US" sz="1800" b="0">
            <a:solidFill>
              <a:schemeClr val="tx1">
                <a:lumMod val="75000"/>
                <a:lumOff val="25000"/>
              </a:schemeClr>
            </a:solidFill>
            <a:effectLst/>
          </a:endParaRPr>
        </a:p>
      </dgm:t>
    </dgm:pt>
    <dgm:pt modelId="{D07AD3FD-84FF-467E-9693-752776549C61}">
      <dgm:prSet phldrT="[Text]" custT="1"/>
      <dgm:spPr/>
      <dgm:t>
        <a:bodyPr/>
        <a:lstStyle/>
        <a:p>
          <a:pPr marL="17463" indent="-17463">
            <a:lnSpc>
              <a:spcPct val="100000"/>
            </a:lnSpc>
            <a:buNone/>
            <a:tabLst/>
          </a:pPr>
          <a:r>
            <a:rPr lang="en-US" sz="1400" b="1" dirty="0" smtClean="0">
              <a:solidFill>
                <a:schemeClr val="tx1">
                  <a:lumMod val="75000"/>
                  <a:lumOff val="25000"/>
                </a:schemeClr>
              </a:solidFill>
              <a:effectLst/>
              <a:latin typeface="+mj-lt"/>
            </a:rPr>
            <a:t>STORAGE:</a:t>
          </a:r>
        </a:p>
        <a:p>
          <a:pPr marL="17463" indent="-17463">
            <a:lnSpc>
              <a:spcPct val="100000"/>
            </a:lnSpc>
            <a:buNone/>
            <a:tabLst/>
          </a:pPr>
          <a:r>
            <a:rPr lang="en-US" sz="1400" b="1" dirty="0" smtClean="0">
              <a:solidFill>
                <a:schemeClr val="tx1">
                  <a:lumMod val="75000"/>
                  <a:lumOff val="25000"/>
                </a:schemeClr>
              </a:solidFill>
              <a:effectLst/>
              <a:latin typeface="+mj-lt"/>
            </a:rPr>
            <a:t>DATA LAKE</a:t>
          </a:r>
          <a:endParaRPr lang="en-US" sz="1400" b="1" dirty="0">
            <a:solidFill>
              <a:schemeClr val="tx1">
                <a:lumMod val="75000"/>
                <a:lumOff val="25000"/>
              </a:schemeClr>
            </a:solidFill>
            <a:effectLst/>
            <a:latin typeface="+mj-lt"/>
          </a:endParaRPr>
        </a:p>
      </dgm:t>
    </dgm:pt>
    <dgm:pt modelId="{A8C9B7A9-BC2A-4753-B7F0-F2E361D95520}" type="sib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7B691773-F524-4FAD-A272-BDF0B0C4370A}" type="parTrans" cxnId="{55492768-9A5E-4F74-AC7C-959C5C24EFD3}">
      <dgm:prSet/>
      <dgm:spPr/>
      <dgm:t>
        <a:bodyPr/>
        <a:lstStyle/>
        <a:p>
          <a:pPr>
            <a:lnSpc>
              <a:spcPct val="100000"/>
            </a:lnSpc>
          </a:pPr>
          <a:endParaRPr lang="en-US" sz="1800" b="0">
            <a:solidFill>
              <a:schemeClr val="tx1">
                <a:lumMod val="75000"/>
                <a:lumOff val="25000"/>
              </a:schemeClr>
            </a:solidFill>
            <a:effectLst/>
          </a:endParaRPr>
        </a:p>
      </dgm:t>
    </dgm:pt>
    <dgm:pt modelId="{32CCB050-072A-41BF-BE1B-388CF53E5629}">
      <dgm:prSet custT="1"/>
      <dgm:spPr/>
      <dgm:t>
        <a:bodyPr/>
        <a:lstStyle/>
        <a:p>
          <a:pPr>
            <a:lnSpc>
              <a:spcPct val="100000"/>
            </a:lnSpc>
          </a:pPr>
          <a:r>
            <a:rPr lang="en-US" sz="1400" b="1" dirty="0" smtClean="0">
              <a:solidFill>
                <a:schemeClr val="tx1">
                  <a:lumMod val="75000"/>
                  <a:lumOff val="25000"/>
                </a:schemeClr>
              </a:solidFill>
              <a:effectLst/>
              <a:latin typeface="+mj-lt"/>
            </a:rPr>
            <a:t>VISUALIZATION:</a:t>
          </a:r>
        </a:p>
        <a:p>
          <a:pPr>
            <a:lnSpc>
              <a:spcPct val="100000"/>
            </a:lnSpc>
          </a:pPr>
          <a:r>
            <a:rPr lang="en-US" sz="1400" b="1" dirty="0" smtClean="0">
              <a:solidFill>
                <a:schemeClr val="tx1">
                  <a:lumMod val="75000"/>
                  <a:lumOff val="25000"/>
                </a:schemeClr>
              </a:solidFill>
              <a:effectLst/>
              <a:latin typeface="+mj-lt"/>
            </a:rPr>
            <a:t>POWERBI</a:t>
          </a:r>
          <a:endParaRPr lang="ru-RU" sz="1400" b="1" dirty="0">
            <a:solidFill>
              <a:schemeClr val="tx1">
                <a:lumMod val="75000"/>
                <a:lumOff val="25000"/>
              </a:schemeClr>
            </a:solidFill>
            <a:effectLst/>
            <a:latin typeface="+mj-lt"/>
          </a:endParaRPr>
        </a:p>
      </dgm:t>
    </dgm:pt>
    <dgm:pt modelId="{B301371B-A53D-4B79-8B8D-7B304894442B}" type="par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BF05D8EE-4413-4737-8721-DAF10D6CAB04}" type="sibTrans" cxnId="{042E0AE1-6450-410A-B96E-AFBADB139BEA}">
      <dgm:prSet/>
      <dgm:spPr/>
      <dgm:t>
        <a:bodyPr/>
        <a:lstStyle/>
        <a:p>
          <a:pPr>
            <a:lnSpc>
              <a:spcPct val="100000"/>
            </a:lnSpc>
          </a:pPr>
          <a:endParaRPr lang="ru-RU" sz="1800" b="0">
            <a:solidFill>
              <a:schemeClr val="tx1">
                <a:lumMod val="75000"/>
                <a:lumOff val="25000"/>
              </a:schemeClr>
            </a:solidFill>
            <a:effectLst/>
          </a:endParaRPr>
        </a:p>
      </dgm:t>
    </dgm:pt>
    <dgm:pt modelId="{9E838AE2-4659-4603-ABC8-58DF4222C0D4}">
      <dgm:prSet custT="1"/>
      <dgm:spPr/>
      <dgm:t>
        <a:bodyPr/>
        <a:lstStyle/>
        <a:p>
          <a:pPr>
            <a:lnSpc>
              <a:spcPct val="100000"/>
            </a:lnSpc>
          </a:pPr>
          <a:r>
            <a:rPr lang="en-US" sz="1400" b="1" dirty="0" smtClean="0">
              <a:solidFill>
                <a:schemeClr val="tx1">
                  <a:lumMod val="75000"/>
                  <a:lumOff val="25000"/>
                </a:schemeClr>
              </a:solidFill>
              <a:effectLst/>
              <a:latin typeface="+mj-lt"/>
            </a:rPr>
            <a:t>ANALYSES:</a:t>
          </a:r>
        </a:p>
        <a:p>
          <a:pPr>
            <a:lnSpc>
              <a:spcPct val="100000"/>
            </a:lnSpc>
          </a:pPr>
          <a:r>
            <a:rPr lang="en-US" sz="1400" b="1" dirty="0" smtClean="0">
              <a:solidFill>
                <a:schemeClr val="tx1">
                  <a:lumMod val="75000"/>
                  <a:lumOff val="25000"/>
                </a:schemeClr>
              </a:solidFill>
              <a:effectLst/>
              <a:latin typeface="+mj-lt"/>
            </a:rPr>
            <a:t>INSIGHTS</a:t>
          </a:r>
          <a:endParaRPr lang="ru-RU" sz="1400" b="1" dirty="0">
            <a:solidFill>
              <a:schemeClr val="tx1">
                <a:lumMod val="75000"/>
                <a:lumOff val="25000"/>
              </a:schemeClr>
            </a:solidFill>
            <a:effectLst/>
            <a:latin typeface="+mj-lt"/>
          </a:endParaRPr>
        </a:p>
      </dgm:t>
    </dgm:pt>
    <dgm:pt modelId="{5FC53805-9431-4BC8-ADB9-DABF59DE31C7}" type="par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61F1BCD3-232D-4C03-B56C-182BCB6108CD}" type="sibTrans" cxnId="{CF54291C-AAFD-4FA4-9A16-20CE892BA907}">
      <dgm:prSet/>
      <dgm:spPr/>
      <dgm:t>
        <a:bodyPr/>
        <a:lstStyle/>
        <a:p>
          <a:pPr>
            <a:lnSpc>
              <a:spcPct val="100000"/>
            </a:lnSpc>
          </a:pPr>
          <a:endParaRPr lang="ru-RU" sz="1800" b="0">
            <a:solidFill>
              <a:schemeClr val="tx1">
                <a:lumMod val="75000"/>
                <a:lumOff val="25000"/>
              </a:schemeClr>
            </a:solidFill>
            <a:effectLst/>
          </a:endParaRPr>
        </a:p>
      </dgm:t>
    </dgm:pt>
    <dgm:pt modelId="{979E43FF-12CB-ED49-8959-325E1A9E21E8}" type="pres">
      <dgm:prSet presAssocID="{55C0B14E-AEA6-48D3-A387-ED4A3A3BF840}" presName="Name0" presStyleCnt="0">
        <dgm:presLayoutVars>
          <dgm:dir/>
          <dgm:resizeHandles val="exact"/>
        </dgm:presLayoutVars>
      </dgm:prSet>
      <dgm:spPr/>
      <dgm:t>
        <a:bodyPr/>
        <a:lstStyle/>
        <a:p>
          <a:endParaRPr lang="en-US"/>
        </a:p>
      </dgm:t>
    </dgm:pt>
    <dgm:pt modelId="{3754F309-1559-6442-8699-F936A65F97CA}" type="pres">
      <dgm:prSet presAssocID="{55C0B14E-AEA6-48D3-A387-ED4A3A3BF840}" presName="arrow" presStyleLbl="bgShp" presStyleIdx="0" presStyleCnt="1" custScaleY="45311"/>
      <dgm:spPr>
        <a:solidFill>
          <a:schemeClr val="bg1">
            <a:lumMod val="95000"/>
          </a:schemeClr>
        </a:solidFill>
      </dgm:spPr>
    </dgm:pt>
    <dgm:pt modelId="{312902CF-7F5D-0B49-B3FE-568A87BF4EE4}" type="pres">
      <dgm:prSet presAssocID="{55C0B14E-AEA6-48D3-A387-ED4A3A3BF840}" presName="points" presStyleCnt="0"/>
      <dgm:spPr/>
    </dgm:pt>
    <dgm:pt modelId="{7CAA598B-5AE2-814C-8895-73F0FC0D02AE}" type="pres">
      <dgm:prSet presAssocID="{AACEAFD5-63CF-4AFC-B46F-BE086C5D447C}" presName="compositeA" presStyleCnt="0"/>
      <dgm:spPr/>
    </dgm:pt>
    <dgm:pt modelId="{372828CF-3339-E44A-BBB6-2086036C9488}" type="pres">
      <dgm:prSet presAssocID="{AACEAFD5-63CF-4AFC-B46F-BE086C5D447C}" presName="textA" presStyleLbl="revTx" presStyleIdx="0" presStyleCnt="5">
        <dgm:presLayoutVars>
          <dgm:bulletEnabled val="1"/>
        </dgm:presLayoutVars>
      </dgm:prSet>
      <dgm:spPr/>
      <dgm:t>
        <a:bodyPr/>
        <a:lstStyle/>
        <a:p>
          <a:endParaRPr lang="en-US"/>
        </a:p>
      </dgm:t>
    </dgm:pt>
    <dgm:pt modelId="{A238071D-27EE-944C-AC00-AA0D602D331A}" type="pres">
      <dgm:prSet presAssocID="{AACEAFD5-63CF-4AFC-B46F-BE086C5D447C}" presName="circleA" presStyleLbl="node1" presStyleIdx="0" presStyleCnt="5"/>
      <dgm:spPr/>
    </dgm:pt>
    <dgm:pt modelId="{BECFCCEE-6D6F-F147-BE7E-FBD11FF42EAD}" type="pres">
      <dgm:prSet presAssocID="{AACEAFD5-63CF-4AFC-B46F-BE086C5D447C}" presName="spaceA" presStyleCnt="0"/>
      <dgm:spPr/>
    </dgm:pt>
    <dgm:pt modelId="{89586766-7512-7242-BC25-F8A2A8E6DC16}" type="pres">
      <dgm:prSet presAssocID="{7A8D4B4D-06E9-4958-810D-A6226B6AC588}" presName="space" presStyleCnt="0"/>
      <dgm:spPr/>
    </dgm:pt>
    <dgm:pt modelId="{F0FA847F-9671-4A4D-986D-259D97875668}" type="pres">
      <dgm:prSet presAssocID="{D07AD3FD-84FF-467E-9693-752776549C61}" presName="compositeB" presStyleCnt="0"/>
      <dgm:spPr/>
    </dgm:pt>
    <dgm:pt modelId="{66C3B005-1F82-8E46-986A-D7F66A3A11C5}" type="pres">
      <dgm:prSet presAssocID="{D07AD3FD-84FF-467E-9693-752776549C61}" presName="textB" presStyleLbl="revTx" presStyleIdx="1" presStyleCnt="5" custScaleX="98049" custScaleY="53522" custLinFactNeighborX="1984" custLinFactNeighborY="-49323">
        <dgm:presLayoutVars>
          <dgm:bulletEnabled val="1"/>
        </dgm:presLayoutVars>
      </dgm:prSet>
      <dgm:spPr/>
      <dgm:t>
        <a:bodyPr/>
        <a:lstStyle/>
        <a:p>
          <a:endParaRPr lang="en-US"/>
        </a:p>
      </dgm:t>
    </dgm:pt>
    <dgm:pt modelId="{E003598C-A77C-E647-AC67-202397C7C2C6}" type="pres">
      <dgm:prSet presAssocID="{D07AD3FD-84FF-467E-9693-752776549C61}" presName="circleB" presStyleLbl="node1" presStyleIdx="1" presStyleCnt="5" custLinFactNeighborX="-2294" custLinFactNeighborY="-48165"/>
      <dgm:spPr/>
    </dgm:pt>
    <dgm:pt modelId="{EE52B993-9278-8646-B454-15C4F5F8C682}" type="pres">
      <dgm:prSet presAssocID="{D07AD3FD-84FF-467E-9693-752776549C61}" presName="spaceB" presStyleCnt="0"/>
      <dgm:spPr/>
    </dgm:pt>
    <dgm:pt modelId="{EC4C393F-83F2-044A-B85A-B4A3B578CAAD}" type="pres">
      <dgm:prSet presAssocID="{A8C9B7A9-BC2A-4753-B7F0-F2E361D95520}" presName="space" presStyleCnt="0"/>
      <dgm:spPr/>
    </dgm:pt>
    <dgm:pt modelId="{13297FFB-E45E-F34B-9908-34A907476E6C}" type="pres">
      <dgm:prSet presAssocID="{D71FC021-6A65-44D1-95B9-0E6C89079866}" presName="compositeA" presStyleCnt="0"/>
      <dgm:spPr/>
    </dgm:pt>
    <dgm:pt modelId="{E093F839-D107-C147-91A7-BF591A6B37F1}" type="pres">
      <dgm:prSet presAssocID="{D71FC021-6A65-44D1-95B9-0E6C89079866}" presName="textA" presStyleLbl="revTx" presStyleIdx="2" presStyleCnt="5">
        <dgm:presLayoutVars>
          <dgm:bulletEnabled val="1"/>
        </dgm:presLayoutVars>
      </dgm:prSet>
      <dgm:spPr/>
      <dgm:t>
        <a:bodyPr/>
        <a:lstStyle/>
        <a:p>
          <a:endParaRPr lang="en-US"/>
        </a:p>
      </dgm:t>
    </dgm:pt>
    <dgm:pt modelId="{164A0F39-72C5-6C47-BD7E-D85A1B7BF6C9}" type="pres">
      <dgm:prSet presAssocID="{D71FC021-6A65-44D1-95B9-0E6C89079866}" presName="circleA" presStyleLbl="node1" presStyleIdx="2" presStyleCnt="5"/>
      <dgm:spPr/>
    </dgm:pt>
    <dgm:pt modelId="{E3993F29-0D14-D447-8668-E1B7850A37B6}" type="pres">
      <dgm:prSet presAssocID="{D71FC021-6A65-44D1-95B9-0E6C89079866}" presName="spaceA" presStyleCnt="0"/>
      <dgm:spPr/>
    </dgm:pt>
    <dgm:pt modelId="{CDF4B581-195F-1742-8878-AA3970849ADB}" type="pres">
      <dgm:prSet presAssocID="{9B090D9D-470E-46E2-AABB-0368A52481AA}" presName="space" presStyleCnt="0"/>
      <dgm:spPr/>
    </dgm:pt>
    <dgm:pt modelId="{B4932A9D-1A61-E94D-8B9F-812126317FC8}" type="pres">
      <dgm:prSet presAssocID="{32CCB050-072A-41BF-BE1B-388CF53E5629}" presName="compositeB" presStyleCnt="0"/>
      <dgm:spPr/>
    </dgm:pt>
    <dgm:pt modelId="{F18596F0-52A6-A143-9BFC-DA068C37DE6F}" type="pres">
      <dgm:prSet presAssocID="{32CCB050-072A-41BF-BE1B-388CF53E5629}" presName="textB" presStyleLbl="revTx" presStyleIdx="3" presStyleCnt="5">
        <dgm:presLayoutVars>
          <dgm:bulletEnabled val="1"/>
        </dgm:presLayoutVars>
      </dgm:prSet>
      <dgm:spPr/>
      <dgm:t>
        <a:bodyPr/>
        <a:lstStyle/>
        <a:p>
          <a:endParaRPr lang="en-US"/>
        </a:p>
      </dgm:t>
    </dgm:pt>
    <dgm:pt modelId="{1501A02B-D4EF-144E-9CF0-602A004680BE}" type="pres">
      <dgm:prSet presAssocID="{32CCB050-072A-41BF-BE1B-388CF53E5629}" presName="circleB" presStyleLbl="node1" presStyleIdx="3" presStyleCnt="5"/>
      <dgm:spPr/>
    </dgm:pt>
    <dgm:pt modelId="{2D9E5D2A-7F10-D84E-A858-85FD944BF8E4}" type="pres">
      <dgm:prSet presAssocID="{32CCB050-072A-41BF-BE1B-388CF53E5629}" presName="spaceB" presStyleCnt="0"/>
      <dgm:spPr/>
    </dgm:pt>
    <dgm:pt modelId="{7B95C6FA-7857-A943-9165-2AAFAB22580C}" type="pres">
      <dgm:prSet presAssocID="{BF05D8EE-4413-4737-8721-DAF10D6CAB04}" presName="space" presStyleCnt="0"/>
      <dgm:spPr/>
    </dgm:pt>
    <dgm:pt modelId="{C1BDF471-A8AB-1D4C-874C-1E128B173605}" type="pres">
      <dgm:prSet presAssocID="{9E838AE2-4659-4603-ABC8-58DF4222C0D4}" presName="compositeA" presStyleCnt="0"/>
      <dgm:spPr/>
    </dgm:pt>
    <dgm:pt modelId="{10F10402-5A89-6540-96F4-099A00D5A2D6}" type="pres">
      <dgm:prSet presAssocID="{9E838AE2-4659-4603-ABC8-58DF4222C0D4}" presName="textA" presStyleLbl="revTx" presStyleIdx="4" presStyleCnt="5">
        <dgm:presLayoutVars>
          <dgm:bulletEnabled val="1"/>
        </dgm:presLayoutVars>
      </dgm:prSet>
      <dgm:spPr/>
      <dgm:t>
        <a:bodyPr/>
        <a:lstStyle/>
        <a:p>
          <a:endParaRPr lang="en-US"/>
        </a:p>
      </dgm:t>
    </dgm:pt>
    <dgm:pt modelId="{C7D1C7BE-CF8B-A24E-8F4A-58F4F4E6CD28}" type="pres">
      <dgm:prSet presAssocID="{9E838AE2-4659-4603-ABC8-58DF4222C0D4}" presName="circleA" presStyleLbl="node1" presStyleIdx="4" presStyleCnt="5"/>
      <dgm:spPr/>
    </dgm:pt>
    <dgm:pt modelId="{D2A3B786-FF2F-3347-8F32-DF3C738BF88A}" type="pres">
      <dgm:prSet presAssocID="{9E838AE2-4659-4603-ABC8-58DF4222C0D4}" presName="spaceA" presStyleCnt="0"/>
      <dgm:spPr/>
    </dgm:pt>
  </dgm:ptLst>
  <dgm:cxnLst>
    <dgm:cxn modelId="{6159EB78-387A-6141-8223-669AB14D9A35}" type="presOf" srcId="{D71FC021-6A65-44D1-95B9-0E6C89079866}" destId="{E093F839-D107-C147-91A7-BF591A6B37F1}" srcOrd="0" destOrd="0" presId="urn:microsoft.com/office/officeart/2005/8/layout/hProcess11"/>
    <dgm:cxn modelId="{128D0C97-47A2-4444-BE4E-EF716AA05109}" type="presOf" srcId="{AACEAFD5-63CF-4AFC-B46F-BE086C5D447C}" destId="{372828CF-3339-E44A-BBB6-2086036C9488}" srcOrd="0" destOrd="0" presId="urn:microsoft.com/office/officeart/2005/8/layout/hProcess11"/>
    <dgm:cxn modelId="{E3D50B03-7CAA-0F4A-A3C8-F3B1DBA170DC}" type="presOf" srcId="{32CCB050-072A-41BF-BE1B-388CF53E5629}" destId="{F18596F0-52A6-A143-9BFC-DA068C37DE6F}" srcOrd="0" destOrd="0" presId="urn:microsoft.com/office/officeart/2005/8/layout/hProcess11"/>
    <dgm:cxn modelId="{AE101ABC-7EA3-4444-A576-8AB15A371C84}" srcId="{55C0B14E-AEA6-48D3-A387-ED4A3A3BF840}" destId="{AACEAFD5-63CF-4AFC-B46F-BE086C5D447C}" srcOrd="0" destOrd="0" parTransId="{7A0BD8EC-BB4A-4912-A54E-6F39B681264E}" sibTransId="{7A8D4B4D-06E9-4958-810D-A6226B6AC588}"/>
    <dgm:cxn modelId="{3099B7C2-7E56-9C44-9F22-55A437E5E1DF}" type="presOf" srcId="{55C0B14E-AEA6-48D3-A387-ED4A3A3BF840}" destId="{979E43FF-12CB-ED49-8959-325E1A9E21E8}" srcOrd="0" destOrd="0" presId="urn:microsoft.com/office/officeart/2005/8/layout/hProcess11"/>
    <dgm:cxn modelId="{9FBC3372-F202-D043-9055-43BAD72A8D54}" type="presOf" srcId="{D07AD3FD-84FF-467E-9693-752776549C61}" destId="{66C3B005-1F82-8E46-986A-D7F66A3A11C5}" srcOrd="0" destOrd="0" presId="urn:microsoft.com/office/officeart/2005/8/layout/hProcess11"/>
    <dgm:cxn modelId="{042E0AE1-6450-410A-B96E-AFBADB139BEA}" srcId="{55C0B14E-AEA6-48D3-A387-ED4A3A3BF840}" destId="{32CCB050-072A-41BF-BE1B-388CF53E5629}" srcOrd="3" destOrd="0" parTransId="{B301371B-A53D-4B79-8B8D-7B304894442B}" sibTransId="{BF05D8EE-4413-4737-8721-DAF10D6CAB04}"/>
    <dgm:cxn modelId="{55492768-9A5E-4F74-AC7C-959C5C24EFD3}" srcId="{55C0B14E-AEA6-48D3-A387-ED4A3A3BF840}" destId="{D07AD3FD-84FF-467E-9693-752776549C61}" srcOrd="1" destOrd="0" parTransId="{7B691773-F524-4FAD-A272-BDF0B0C4370A}" sibTransId="{A8C9B7A9-BC2A-4753-B7F0-F2E361D95520}"/>
    <dgm:cxn modelId="{1F92E5B2-6CA3-B740-8CEA-ABC194B07CE5}" type="presOf" srcId="{9E838AE2-4659-4603-ABC8-58DF4222C0D4}" destId="{10F10402-5A89-6540-96F4-099A00D5A2D6}" srcOrd="0" destOrd="0" presId="urn:microsoft.com/office/officeart/2005/8/layout/hProcess11"/>
    <dgm:cxn modelId="{CF54291C-AAFD-4FA4-9A16-20CE892BA907}" srcId="{55C0B14E-AEA6-48D3-A387-ED4A3A3BF840}" destId="{9E838AE2-4659-4603-ABC8-58DF4222C0D4}" srcOrd="4" destOrd="0" parTransId="{5FC53805-9431-4BC8-ADB9-DABF59DE31C7}" sibTransId="{61F1BCD3-232D-4C03-B56C-182BCB6108CD}"/>
    <dgm:cxn modelId="{53239C96-427C-420B-95DC-546F3B30ED65}" srcId="{55C0B14E-AEA6-48D3-A387-ED4A3A3BF840}" destId="{D71FC021-6A65-44D1-95B9-0E6C89079866}" srcOrd="2" destOrd="0" parTransId="{862AAE39-3AAD-40E3-BA20-90187BD73242}" sibTransId="{9B090D9D-470E-46E2-AABB-0368A52481AA}"/>
    <dgm:cxn modelId="{8DB1E629-70B5-F14A-8934-559A2686B302}" type="presParOf" srcId="{979E43FF-12CB-ED49-8959-325E1A9E21E8}" destId="{3754F309-1559-6442-8699-F936A65F97CA}" srcOrd="0" destOrd="0" presId="urn:microsoft.com/office/officeart/2005/8/layout/hProcess11"/>
    <dgm:cxn modelId="{8B438C6A-ACA1-B94F-8C5F-1C14FA63B9F7}" type="presParOf" srcId="{979E43FF-12CB-ED49-8959-325E1A9E21E8}" destId="{312902CF-7F5D-0B49-B3FE-568A87BF4EE4}" srcOrd="1" destOrd="0" presId="urn:microsoft.com/office/officeart/2005/8/layout/hProcess11"/>
    <dgm:cxn modelId="{AF0E93DD-423D-C54D-BFE9-C7CDF83C0E2F}" type="presParOf" srcId="{312902CF-7F5D-0B49-B3FE-568A87BF4EE4}" destId="{7CAA598B-5AE2-814C-8895-73F0FC0D02AE}" srcOrd="0" destOrd="0" presId="urn:microsoft.com/office/officeart/2005/8/layout/hProcess11"/>
    <dgm:cxn modelId="{273CEF30-A5AD-E04D-B0D5-D59D4A96664C}" type="presParOf" srcId="{7CAA598B-5AE2-814C-8895-73F0FC0D02AE}" destId="{372828CF-3339-E44A-BBB6-2086036C9488}" srcOrd="0" destOrd="0" presId="urn:microsoft.com/office/officeart/2005/8/layout/hProcess11"/>
    <dgm:cxn modelId="{4968D800-4572-7344-A24A-C44CAAA944B1}" type="presParOf" srcId="{7CAA598B-5AE2-814C-8895-73F0FC0D02AE}" destId="{A238071D-27EE-944C-AC00-AA0D602D331A}" srcOrd="1" destOrd="0" presId="urn:microsoft.com/office/officeart/2005/8/layout/hProcess11"/>
    <dgm:cxn modelId="{F3685BBF-CBDC-CE43-934C-9773B3691846}" type="presParOf" srcId="{7CAA598B-5AE2-814C-8895-73F0FC0D02AE}" destId="{BECFCCEE-6D6F-F147-BE7E-FBD11FF42EAD}" srcOrd="2" destOrd="0" presId="urn:microsoft.com/office/officeart/2005/8/layout/hProcess11"/>
    <dgm:cxn modelId="{16EAB8D8-EC66-D842-BE68-75A923DE3F4F}" type="presParOf" srcId="{312902CF-7F5D-0B49-B3FE-568A87BF4EE4}" destId="{89586766-7512-7242-BC25-F8A2A8E6DC16}" srcOrd="1" destOrd="0" presId="urn:microsoft.com/office/officeart/2005/8/layout/hProcess11"/>
    <dgm:cxn modelId="{16CC6C88-C4A7-C843-86B6-D7D1194241EC}" type="presParOf" srcId="{312902CF-7F5D-0B49-B3FE-568A87BF4EE4}" destId="{F0FA847F-9671-4A4D-986D-259D97875668}" srcOrd="2" destOrd="0" presId="urn:microsoft.com/office/officeart/2005/8/layout/hProcess11"/>
    <dgm:cxn modelId="{B7D22B24-6342-BA43-AFF6-6BE6E85ADCE4}" type="presParOf" srcId="{F0FA847F-9671-4A4D-986D-259D97875668}" destId="{66C3B005-1F82-8E46-986A-D7F66A3A11C5}" srcOrd="0" destOrd="0" presId="urn:microsoft.com/office/officeart/2005/8/layout/hProcess11"/>
    <dgm:cxn modelId="{6C1981FF-9BF4-6B43-B119-A40C174EF410}" type="presParOf" srcId="{F0FA847F-9671-4A4D-986D-259D97875668}" destId="{E003598C-A77C-E647-AC67-202397C7C2C6}" srcOrd="1" destOrd="0" presId="urn:microsoft.com/office/officeart/2005/8/layout/hProcess11"/>
    <dgm:cxn modelId="{F5A105D7-D607-714C-AABA-4B74B5E41317}" type="presParOf" srcId="{F0FA847F-9671-4A4D-986D-259D97875668}" destId="{EE52B993-9278-8646-B454-15C4F5F8C682}" srcOrd="2" destOrd="0" presId="urn:microsoft.com/office/officeart/2005/8/layout/hProcess11"/>
    <dgm:cxn modelId="{212FECA4-A57A-0442-A10B-99AE1D791480}" type="presParOf" srcId="{312902CF-7F5D-0B49-B3FE-568A87BF4EE4}" destId="{EC4C393F-83F2-044A-B85A-B4A3B578CAAD}" srcOrd="3" destOrd="0" presId="urn:microsoft.com/office/officeart/2005/8/layout/hProcess11"/>
    <dgm:cxn modelId="{9CB87072-BB02-7540-96A9-F95A9C3EF9E1}" type="presParOf" srcId="{312902CF-7F5D-0B49-B3FE-568A87BF4EE4}" destId="{13297FFB-E45E-F34B-9908-34A907476E6C}" srcOrd="4" destOrd="0" presId="urn:microsoft.com/office/officeart/2005/8/layout/hProcess11"/>
    <dgm:cxn modelId="{9FFA598F-1314-CC4E-8EA8-2F0A0F350DB7}" type="presParOf" srcId="{13297FFB-E45E-F34B-9908-34A907476E6C}" destId="{E093F839-D107-C147-91A7-BF591A6B37F1}" srcOrd="0" destOrd="0" presId="urn:microsoft.com/office/officeart/2005/8/layout/hProcess11"/>
    <dgm:cxn modelId="{2C1DEA51-BF16-EB46-A9D4-0C897F5ADCF4}" type="presParOf" srcId="{13297FFB-E45E-F34B-9908-34A907476E6C}" destId="{164A0F39-72C5-6C47-BD7E-D85A1B7BF6C9}" srcOrd="1" destOrd="0" presId="urn:microsoft.com/office/officeart/2005/8/layout/hProcess11"/>
    <dgm:cxn modelId="{2E3A6EA0-AAF8-6C49-A912-AB77BF830EC7}" type="presParOf" srcId="{13297FFB-E45E-F34B-9908-34A907476E6C}" destId="{E3993F29-0D14-D447-8668-E1B7850A37B6}" srcOrd="2" destOrd="0" presId="urn:microsoft.com/office/officeart/2005/8/layout/hProcess11"/>
    <dgm:cxn modelId="{CA905AB8-A652-0E4A-9AD1-99DAEEB05A6A}" type="presParOf" srcId="{312902CF-7F5D-0B49-B3FE-568A87BF4EE4}" destId="{CDF4B581-195F-1742-8878-AA3970849ADB}" srcOrd="5" destOrd="0" presId="urn:microsoft.com/office/officeart/2005/8/layout/hProcess11"/>
    <dgm:cxn modelId="{911F52CA-B30A-C347-9A49-338EEA3EFFFE}" type="presParOf" srcId="{312902CF-7F5D-0B49-B3FE-568A87BF4EE4}" destId="{B4932A9D-1A61-E94D-8B9F-812126317FC8}" srcOrd="6" destOrd="0" presId="urn:microsoft.com/office/officeart/2005/8/layout/hProcess11"/>
    <dgm:cxn modelId="{A76AD246-B672-E045-BFDA-9A43C9763A6D}" type="presParOf" srcId="{B4932A9D-1A61-E94D-8B9F-812126317FC8}" destId="{F18596F0-52A6-A143-9BFC-DA068C37DE6F}" srcOrd="0" destOrd="0" presId="urn:microsoft.com/office/officeart/2005/8/layout/hProcess11"/>
    <dgm:cxn modelId="{0A7EF4D7-E0AC-EE42-BFD9-763F47B8FDB9}" type="presParOf" srcId="{B4932A9D-1A61-E94D-8B9F-812126317FC8}" destId="{1501A02B-D4EF-144E-9CF0-602A004680BE}" srcOrd="1" destOrd="0" presId="urn:microsoft.com/office/officeart/2005/8/layout/hProcess11"/>
    <dgm:cxn modelId="{80ACC028-54C4-D847-887A-13AEF449A191}" type="presParOf" srcId="{B4932A9D-1A61-E94D-8B9F-812126317FC8}" destId="{2D9E5D2A-7F10-D84E-A858-85FD944BF8E4}" srcOrd="2" destOrd="0" presId="urn:microsoft.com/office/officeart/2005/8/layout/hProcess11"/>
    <dgm:cxn modelId="{09288F11-993F-D641-948D-B4D5BB340C8F}" type="presParOf" srcId="{312902CF-7F5D-0B49-B3FE-568A87BF4EE4}" destId="{7B95C6FA-7857-A943-9165-2AAFAB22580C}" srcOrd="7" destOrd="0" presId="urn:microsoft.com/office/officeart/2005/8/layout/hProcess11"/>
    <dgm:cxn modelId="{1660E60A-8611-074B-9091-28BAB2770DF5}" type="presParOf" srcId="{312902CF-7F5D-0B49-B3FE-568A87BF4EE4}" destId="{C1BDF471-A8AB-1D4C-874C-1E128B173605}" srcOrd="8" destOrd="0" presId="urn:microsoft.com/office/officeart/2005/8/layout/hProcess11"/>
    <dgm:cxn modelId="{DCDAEAB7-ABCE-0B48-8909-B859313D92C2}" type="presParOf" srcId="{C1BDF471-A8AB-1D4C-874C-1E128B173605}" destId="{10F10402-5A89-6540-96F4-099A00D5A2D6}" srcOrd="0" destOrd="0" presId="urn:microsoft.com/office/officeart/2005/8/layout/hProcess11"/>
    <dgm:cxn modelId="{2B18B5AE-48BC-1141-BF94-E6EBF9C31BD2}" type="presParOf" srcId="{C1BDF471-A8AB-1D4C-874C-1E128B173605}" destId="{C7D1C7BE-CF8B-A24E-8F4A-58F4F4E6CD28}" srcOrd="1" destOrd="0" presId="urn:microsoft.com/office/officeart/2005/8/layout/hProcess11"/>
    <dgm:cxn modelId="{053D4CAF-FC38-9F49-8C36-98633D3A0E58}" type="presParOf" srcId="{C1BDF471-A8AB-1D4C-874C-1E128B173605}" destId="{D2A3B786-FF2F-3347-8F32-DF3C738BF88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r>
            <a:rPr lang="en-US" sz="2000" b="1" i="0" dirty="0">
              <a:solidFill>
                <a:schemeClr val="tx1">
                  <a:lumMod val="75000"/>
                  <a:lumOff val="25000"/>
                </a:schemeClr>
              </a:solidFill>
            </a:rPr>
            <a:t>LinkedIn</a:t>
          </a:r>
          <a:r>
            <a:rPr lang="en-US" sz="2000" b="0" i="0" dirty="0">
              <a:solidFill>
                <a:schemeClr val="tx1">
                  <a:lumMod val="75000"/>
                  <a:lumOff val="25000"/>
                </a:schemeClr>
              </a:solidFill>
            </a:rPr>
            <a:t/>
          </a:r>
          <a:br>
            <a:rPr lang="en-US" sz="2000" b="0" i="0" dirty="0">
              <a:solidFill>
                <a:schemeClr val="tx1">
                  <a:lumMod val="75000"/>
                  <a:lumOff val="25000"/>
                </a:schemeClr>
              </a:solidFill>
            </a:rPr>
          </a:br>
          <a:r>
            <a:rPr lang="en-US" sz="1600" b="0" i="0" dirty="0">
              <a:solidFill>
                <a:schemeClr val="tx1">
                  <a:lumMod val="75000"/>
                  <a:lumOff val="25000"/>
                </a:schemeClr>
              </a:solidFill>
              <a:hlinkClick xmlns:r="http://schemas.openxmlformats.org/officeDocument/2006/relationships" r:id="rId1"/>
            </a:rPr>
            <a:t>Link to Your LinkedIn Profile</a:t>
          </a:r>
          <a:endParaRPr lang="en-US" sz="1600" b="0" i="0" dirty="0">
            <a:solidFill>
              <a:schemeClr val="tx1">
                <a:lumMod val="75000"/>
                <a:lumOff val="25000"/>
              </a:schemeClr>
            </a:solidFill>
          </a:endParaRPr>
        </a:p>
      </dgm:t>
    </dgm:pt>
    <dgm:pt modelId="{2EA7AC4A-E82B-43F0-A6EA-F599428578FC}" type="parTrans" cxnId="{92D3A76D-ADBB-49F3-861D-D2B74F81812E}">
      <dgm:prSet/>
      <dgm:spPr/>
      <dgm:t>
        <a:bodyPr/>
        <a:lstStyle/>
        <a:p>
          <a:endParaRPr lang="en-US" sz="1600" b="0" i="0">
            <a:solidFill>
              <a:schemeClr val="tx1">
                <a:lumMod val="75000"/>
                <a:lumOff val="25000"/>
              </a:schemeClr>
            </a:solidFill>
          </a:endParaRPr>
        </a:p>
      </dgm:t>
    </dgm:pt>
    <dgm:pt modelId="{8862CE7B-AE72-45E8-B982-5279C14F7985}" type="sibTrans" cxnId="{92D3A76D-ADBB-49F3-861D-D2B74F81812E}">
      <dgm:prSet/>
      <dgm:spPr/>
      <dgm:t>
        <a:bodyPr/>
        <a:lstStyle/>
        <a:p>
          <a:endParaRPr lang="en-US" sz="1600" b="0" i="0">
            <a:solidFill>
              <a:schemeClr val="tx1">
                <a:lumMod val="75000"/>
                <a:lumOff val="25000"/>
              </a:schemeClr>
            </a:solidFill>
          </a:endParaRPr>
        </a:p>
      </dgm:t>
    </dgm:pt>
    <dgm:pt modelId="{BC68B812-A325-41D8-A08E-C2392666DF66}">
      <dgm:prSet custT="1"/>
      <dgm:spPr/>
      <dgm:t>
        <a:bodyPr/>
        <a:lstStyle/>
        <a:p>
          <a:r>
            <a:rPr lang="en-US" sz="2000" b="1" i="0" dirty="0">
              <a:solidFill>
                <a:schemeClr val="tx1">
                  <a:lumMod val="75000"/>
                  <a:lumOff val="25000"/>
                </a:schemeClr>
              </a:solidFill>
            </a:rPr>
            <a:t>Email</a:t>
          </a:r>
          <a:r>
            <a:rPr lang="en-US" sz="2000" b="0" i="0" dirty="0">
              <a:solidFill>
                <a:schemeClr val="tx1">
                  <a:lumMod val="75000"/>
                  <a:lumOff val="25000"/>
                </a:schemeClr>
              </a:solidFill>
            </a:rPr>
            <a:t/>
          </a:r>
          <a:br>
            <a:rPr lang="en-US" sz="2000" b="0" i="0" dirty="0">
              <a:solidFill>
                <a:schemeClr val="tx1">
                  <a:lumMod val="75000"/>
                  <a:lumOff val="25000"/>
                </a:schemeClr>
              </a:solidFill>
            </a:rPr>
          </a:br>
          <a:r>
            <a:rPr lang="en-US" sz="1800" b="0" i="0" dirty="0" smtClean="0">
              <a:solidFill>
                <a:schemeClr val="tx1">
                  <a:lumMod val="75000"/>
                  <a:lumOff val="25000"/>
                </a:schemeClr>
              </a:solidFill>
            </a:rPr>
            <a:t>shreyans.jain@mca.christuniversity.in</a:t>
          </a:r>
          <a:endParaRPr lang="en-US" sz="1600" b="0" i="0" dirty="0">
            <a:solidFill>
              <a:schemeClr val="tx1">
                <a:lumMod val="75000"/>
                <a:lumOff val="25000"/>
              </a:schemeClr>
            </a:solidFill>
          </a:endParaRPr>
        </a:p>
      </dgm:t>
    </dgm:pt>
    <dgm:pt modelId="{23A01A1D-B409-49E7-91BA-2321B9A237C2}" type="parTrans" cxnId="{AAD26E9B-C129-46B7-BFCC-98D5999B6B9A}">
      <dgm:prSet/>
      <dgm:spPr/>
      <dgm:t>
        <a:bodyPr/>
        <a:lstStyle/>
        <a:p>
          <a:endParaRPr lang="en-US" sz="1600" b="0" i="0">
            <a:solidFill>
              <a:schemeClr val="tx1">
                <a:lumMod val="75000"/>
                <a:lumOff val="25000"/>
              </a:schemeClr>
            </a:solidFill>
          </a:endParaRPr>
        </a:p>
      </dgm:t>
    </dgm:pt>
    <dgm:pt modelId="{E950D3C2-0472-429B-98B0-86C856FA65A1}" type="sibTrans" cxnId="{AAD26E9B-C129-46B7-BFCC-98D5999B6B9A}">
      <dgm:prSet/>
      <dgm:spPr/>
      <dgm:t>
        <a:bodyPr/>
        <a:lstStyle/>
        <a:p>
          <a:endParaRPr lang="en-US" sz="1600" b="0" i="0">
            <a:solidFill>
              <a:schemeClr val="tx1">
                <a:lumMod val="75000"/>
                <a:lumOff val="25000"/>
              </a:schemeClr>
            </a:solidFill>
          </a:endParaRPr>
        </a:p>
      </dgm:t>
    </dgm:pt>
    <dgm:pt modelId="{7D1766B6-66CF-40CE-9693-BD20AFFFA3C9}">
      <dgm:prSet custT="1"/>
      <dgm:spPr/>
      <dgm:t>
        <a:bodyPr/>
        <a:lstStyle/>
        <a:p>
          <a:r>
            <a:rPr lang="en-US" sz="2000" b="1" i="0" dirty="0">
              <a:solidFill>
                <a:schemeClr val="tx1">
                  <a:lumMod val="75000"/>
                  <a:lumOff val="25000"/>
                </a:schemeClr>
              </a:solidFill>
            </a:rPr>
            <a:t>Phone</a:t>
          </a:r>
          <a:r>
            <a:rPr lang="en-US" sz="2000" b="0" i="0" dirty="0">
              <a:solidFill>
                <a:schemeClr val="tx1">
                  <a:lumMod val="75000"/>
                  <a:lumOff val="25000"/>
                </a:schemeClr>
              </a:solidFill>
            </a:rPr>
            <a:t/>
          </a:r>
          <a:br>
            <a:rPr lang="en-US" sz="2000" b="0" i="0" dirty="0">
              <a:solidFill>
                <a:schemeClr val="tx1">
                  <a:lumMod val="75000"/>
                  <a:lumOff val="25000"/>
                </a:schemeClr>
              </a:solidFill>
            </a:rPr>
          </a:br>
          <a:r>
            <a:rPr lang="en-US" sz="1600" b="0" i="0" dirty="0" smtClean="0">
              <a:solidFill>
                <a:schemeClr val="tx1">
                  <a:lumMod val="75000"/>
                  <a:lumOff val="25000"/>
                </a:schemeClr>
              </a:solidFill>
            </a:rPr>
            <a:t>+919958510891</a:t>
          </a:r>
          <a:endParaRPr lang="en-US" sz="1600" b="0" i="0" dirty="0">
            <a:solidFill>
              <a:schemeClr val="tx1">
                <a:lumMod val="75000"/>
                <a:lumOff val="25000"/>
              </a:schemeClr>
            </a:solidFill>
          </a:endParaRPr>
        </a:p>
      </dgm:t>
    </dgm:pt>
    <dgm:pt modelId="{76694DF4-F7BE-4AF1-9E12-BAEDD42D9ED3}" type="parTrans" cxnId="{EA0F618E-4C96-42F0-9E3C-66B0158BCCBE}">
      <dgm:prSet/>
      <dgm:spPr/>
      <dgm:t>
        <a:bodyPr/>
        <a:lstStyle/>
        <a:p>
          <a:endParaRPr lang="en-US" sz="1600" b="0" i="0">
            <a:solidFill>
              <a:schemeClr val="tx1">
                <a:lumMod val="75000"/>
                <a:lumOff val="25000"/>
              </a:schemeClr>
            </a:solidFill>
          </a:endParaRPr>
        </a:p>
      </dgm:t>
    </dgm:pt>
    <dgm:pt modelId="{0C6A2CC7-5741-4D63-A8FF-E7E06F0D1222}" type="sibTrans" cxnId="{EA0F618E-4C96-42F0-9E3C-66B0158BCCBE}">
      <dgm:prSet/>
      <dgm:spPr/>
      <dgm:t>
        <a:bodyPr/>
        <a:lstStyle/>
        <a:p>
          <a:endParaRPr lang="en-US" sz="1600" b="0" i="0">
            <a:solidFill>
              <a:schemeClr val="tx1">
                <a:lumMod val="75000"/>
                <a:lumOff val="25000"/>
              </a:schemeClr>
            </a:solidFill>
          </a:endParaRPr>
        </a:p>
      </dgm:t>
    </dgm:pt>
    <dgm:pt modelId="{F61FEBF0-CB2F-4364-8F44-722FB7578D18}" type="pres">
      <dgm:prSet presAssocID="{D7951F77-4E36-4893-91C6-3151A6D51694}" presName="root" presStyleCnt="0">
        <dgm:presLayoutVars>
          <dgm:dir/>
          <dgm:resizeHandles val="exact"/>
        </dgm:presLayoutVars>
      </dgm:prSet>
      <dgm:spPr/>
      <dgm:t>
        <a:bodyPr/>
        <a:lstStyle/>
        <a:p>
          <a:endParaRPr lang="en-US"/>
        </a:p>
      </dgm:t>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3"/>
      <dgm:spPr>
        <a:prstGeom prst="rect">
          <a:avLst/>
        </a:prstGeom>
        <a:noFill/>
        <a:ln w="22225">
          <a:noFill/>
        </a:ln>
        <a:effectLst/>
      </dgm:spPr>
    </dgm:pt>
    <dgm:pt modelId="{70C56EED-B0B5-4180-A100-474B69DE81C3}" type="pres">
      <dgm:prSet presAssocID="{65B3944D-D926-4D0F-A305-F5740000747A}" presName="iconRect" presStyleLbl="node1" presStyleIdx="0" presStyleCnt="3"/>
      <dgm:spPr>
        <a:blipFill>
          <a:blip xmlns:r="http://schemas.openxmlformats.org/officeDocument/2006/relationships"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a:blipFill>
        <a:ln>
          <a:noFill/>
        </a:ln>
      </dgm:spPr>
      <dgm:t>
        <a:bodyPr/>
        <a:lstStyle/>
        <a:p>
          <a:endParaRPr lang="en-US"/>
        </a:p>
      </dgm:t>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3">
        <dgm:presLayoutVars>
          <dgm:chMax val="0"/>
          <dgm:chPref val="0"/>
        </dgm:presLayoutVars>
      </dgm:prSet>
      <dgm:spPr/>
      <dgm:t>
        <a:bodyPr/>
        <a:lstStyle/>
        <a:p>
          <a:endParaRPr lang="en-US"/>
        </a:p>
      </dgm:t>
    </dgm:pt>
    <dgm:pt modelId="{21CE6EA1-CB92-41CD-8FAE-4CFF03E26BE6}" type="pres">
      <dgm:prSet presAssocID="{8862CE7B-AE72-45E8-B982-5279C14F7985}"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1" presStyleCnt="3"/>
      <dgm:spPr>
        <a:prstGeom prst="rect">
          <a:avLst/>
        </a:prstGeom>
        <a:noFill/>
        <a:ln w="22225">
          <a:noFill/>
        </a:ln>
        <a:effectLst/>
      </dgm:spPr>
    </dgm:pt>
    <dgm:pt modelId="{6C7A9EF9-02EB-4D4D-A251-EC3A2F0EFD57}" type="pres">
      <dgm:prSet presAssocID="{BC68B812-A325-41D8-A08E-C2392666DF66}" presName="iconRect" presStyleLbl="node1" presStyleIdx="1" presStyleCnt="3"/>
      <dgm:spPr>
        <a:blipFill>
          <a:blip xmlns:r="http://schemas.openxmlformats.org/officeDocument/2006/relationships" r:embed="rId4"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1" presStyleCnt="3">
        <dgm:presLayoutVars>
          <dgm:chMax val="0"/>
          <dgm:chPref val="0"/>
        </dgm:presLayoutVars>
      </dgm:prSet>
      <dgm:spPr/>
      <dgm:t>
        <a:bodyPr/>
        <a:lstStyle/>
        <a:p>
          <a:endParaRPr lang="en-US"/>
        </a:p>
      </dgm:t>
    </dgm:pt>
    <dgm:pt modelId="{580E91A4-0DB6-46AF-871B-67918081435B}" type="pres">
      <dgm:prSet presAssocID="{E950D3C2-0472-429B-98B0-86C856FA65A1}" presName="sibTrans" presStyleCnt="0"/>
      <dgm:spPr/>
    </dgm:pt>
    <dgm:pt modelId="{DD57C002-1714-4E12-872A-FCE88CC043FE}" type="pres">
      <dgm:prSet presAssocID="{7D1766B6-66CF-40CE-9693-BD20AFFFA3C9}" presName="compNode" presStyleCnt="0"/>
      <dgm:spPr/>
    </dgm:pt>
    <dgm:pt modelId="{59534EC1-7FD9-454B-8378-AACE14683CA9}" type="pres">
      <dgm:prSet presAssocID="{7D1766B6-66CF-40CE-9693-BD20AFFFA3C9}" presName="bgRect" presStyleLbl="bgShp" presStyleIdx="2" presStyleCnt="3"/>
      <dgm:spPr>
        <a:prstGeom prst="rect">
          <a:avLst/>
        </a:prstGeom>
        <a:noFill/>
        <a:ln w="22225">
          <a:noFill/>
        </a:ln>
        <a:effectLst/>
      </dgm:spPr>
    </dgm:pt>
    <dgm:pt modelId="{E81A461C-9D61-4B88-8277-F9DC532D2140}" type="pres">
      <dgm:prSet presAssocID="{7D1766B6-66CF-40CE-9693-BD20AFFFA3C9}" presName="iconRect" presStyleLbl="node1" presStyleIdx="2" presStyleCnt="3"/>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mart Phone"/>
        </a:ext>
      </dgm:extLst>
    </dgm:pt>
    <dgm:pt modelId="{79C87944-7AB8-4146-A381-E36FC48D5AE7}" type="pres">
      <dgm:prSet presAssocID="{7D1766B6-66CF-40CE-9693-BD20AFFFA3C9}" presName="spaceRect" presStyleCnt="0"/>
      <dgm:spPr/>
    </dgm:pt>
    <dgm:pt modelId="{CC81887C-6C6F-4E1A-BA2B-49AE8504B865}" type="pres">
      <dgm:prSet presAssocID="{7D1766B6-66CF-40CE-9693-BD20AFFFA3C9}" presName="parTx" presStyleLbl="revTx" presStyleIdx="2" presStyleCnt="3">
        <dgm:presLayoutVars>
          <dgm:chMax val="0"/>
          <dgm:chPref val="0"/>
        </dgm:presLayoutVars>
      </dgm:prSet>
      <dgm:spPr/>
      <dgm:t>
        <a:bodyPr/>
        <a:lstStyle/>
        <a:p>
          <a:endParaRPr lang="en-US"/>
        </a:p>
      </dgm:t>
    </dgm:pt>
  </dgm:ptLst>
  <dgm:cxnLst>
    <dgm:cxn modelId="{F57AC0B7-F603-4C41-BF48-9041FAA60E8E}" type="presOf" srcId="{65B3944D-D926-4D0F-A305-F5740000747A}" destId="{C38A5A37-0883-4EE3-9002-010A6D324785}"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AAD26E9B-C129-46B7-BFCC-98D5999B6B9A}" srcId="{D7951F77-4E36-4893-91C6-3151A6D51694}" destId="{BC68B812-A325-41D8-A08E-C2392666DF66}" srcOrd="1" destOrd="0" parTransId="{23A01A1D-B409-49E7-91BA-2321B9A237C2}" sibTransId="{E950D3C2-0472-429B-98B0-86C856FA65A1}"/>
    <dgm:cxn modelId="{90986C5B-BF7B-4231-8046-782BAE77E788}" type="presOf" srcId="{BC68B812-A325-41D8-A08E-C2392666DF66}" destId="{516FEABD-B159-4827-91AC-07F0FC9EFC37}" srcOrd="0" destOrd="0" presId="urn:microsoft.com/office/officeart/2018/2/layout/IconVerticalSolidList"/>
    <dgm:cxn modelId="{EA0F618E-4C96-42F0-9E3C-66B0158BCCBE}" srcId="{D7951F77-4E36-4893-91C6-3151A6D51694}" destId="{7D1766B6-66CF-40CE-9693-BD20AFFFA3C9}" srcOrd="2" destOrd="0" parTransId="{76694DF4-F7BE-4AF1-9E12-BAEDD42D9ED3}" sibTransId="{0C6A2CC7-5741-4D63-A8FF-E7E06F0D1222}"/>
    <dgm:cxn modelId="{9D5AFC8C-3FE5-4AED-9F29-5D039E47B81F}" type="presOf" srcId="{D7951F77-4E36-4893-91C6-3151A6D51694}" destId="{F61FEBF0-CB2F-4364-8F44-722FB7578D18}" srcOrd="0" destOrd="0" presId="urn:microsoft.com/office/officeart/2018/2/layout/IconVerticalSolidList"/>
    <dgm:cxn modelId="{643FF34F-8DBA-4A80-B845-400878209600}" type="presOf" srcId="{7D1766B6-66CF-40CE-9693-BD20AFFFA3C9}" destId="{CC81887C-6C6F-4E1A-BA2B-49AE8504B865}" srcOrd="0" destOrd="0" presId="urn:microsoft.com/office/officeart/2018/2/layout/IconVerticalSolidList"/>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AC8A67FF-09EA-4C04-AE25-5A9F33A57654}" type="presParOf" srcId="{F61FEBF0-CB2F-4364-8F44-722FB7578D18}" destId="{763367BB-4527-4646-8015-D79C10A337E8}" srcOrd="2"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 modelId="{7DF7C674-8C32-4721-BFBF-41FDC484E9DE}" type="presParOf" srcId="{F61FEBF0-CB2F-4364-8F44-722FB7578D18}" destId="{580E91A4-0DB6-46AF-871B-67918081435B}" srcOrd="3" destOrd="0" presId="urn:microsoft.com/office/officeart/2018/2/layout/IconVerticalSolidList"/>
    <dgm:cxn modelId="{69E1E3B7-31C1-4B29-966A-E5A8BB0D531A}" type="presParOf" srcId="{F61FEBF0-CB2F-4364-8F44-722FB7578D18}" destId="{DD57C002-1714-4E12-872A-FCE88CC043FE}" srcOrd="4" destOrd="0" presId="urn:microsoft.com/office/officeart/2018/2/layout/IconVerticalSolidList"/>
    <dgm:cxn modelId="{EFAE7F8F-7259-4084-AAA5-1FF2B2F8421F}" type="presParOf" srcId="{DD57C002-1714-4E12-872A-FCE88CC043FE}" destId="{59534EC1-7FD9-454B-8378-AACE14683CA9}" srcOrd="0" destOrd="0" presId="urn:microsoft.com/office/officeart/2018/2/layout/IconVerticalSolidList"/>
    <dgm:cxn modelId="{800A25F1-C44E-4FE9-8A17-1481D23F9CD2}" type="presParOf" srcId="{DD57C002-1714-4E12-872A-FCE88CC043FE}" destId="{E81A461C-9D61-4B88-8277-F9DC532D2140}" srcOrd="1" destOrd="0" presId="urn:microsoft.com/office/officeart/2018/2/layout/IconVerticalSolidList"/>
    <dgm:cxn modelId="{A87D708E-7950-48D7-9212-063B037786BA}" type="presParOf" srcId="{DD57C002-1714-4E12-872A-FCE88CC043FE}" destId="{79C87944-7AB8-4146-A381-E36FC48D5AE7}" srcOrd="2" destOrd="0" presId="urn:microsoft.com/office/officeart/2018/2/layout/IconVerticalSolidList"/>
    <dgm:cxn modelId="{EC725DBF-F357-4C9A-A034-C4DE0610B5FD}" type="presParOf" srcId="{DD57C002-1714-4E12-872A-FCE88CC043FE}" destId="{CC81887C-6C6F-4E1A-BA2B-49AE8504B86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4F309-1559-6442-8699-F936A65F97CA}">
      <dsp:nvSpPr>
        <dsp:cNvPr id="0" name=""/>
        <dsp:cNvSpPr/>
      </dsp:nvSpPr>
      <dsp:spPr>
        <a:xfrm>
          <a:off x="0" y="1539583"/>
          <a:ext cx="10058399" cy="681620"/>
        </a:xfrm>
        <a:prstGeom prst="notchedRightArrow">
          <a:avLst/>
        </a:prstGeom>
        <a:solidFill>
          <a:schemeClr val="bg1">
            <a:lumMod val="95000"/>
          </a:schemeClr>
        </a:solidFill>
        <a:ln>
          <a:noFill/>
        </a:ln>
        <a:effectLst/>
      </dsp:spPr>
      <dsp:style>
        <a:lnRef idx="0">
          <a:scrgbClr r="0" g="0" b="0"/>
        </a:lnRef>
        <a:fillRef idx="1">
          <a:scrgbClr r="0" g="0" b="0"/>
        </a:fillRef>
        <a:effectRef idx="0">
          <a:scrgbClr r="0" g="0" b="0"/>
        </a:effectRef>
        <a:fontRef idx="minor"/>
      </dsp:style>
    </dsp:sp>
    <dsp:sp modelId="{372828CF-3339-E44A-BBB6-2086036C9488}">
      <dsp:nvSpPr>
        <dsp:cNvPr id="0" name=""/>
        <dsp:cNvSpPr/>
      </dsp:nvSpPr>
      <dsp:spPr>
        <a:xfrm>
          <a:off x="3978"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100000"/>
            </a:lnSpc>
            <a:spcBef>
              <a:spcPct val="0"/>
            </a:spcBef>
            <a:spcAft>
              <a:spcPct val="35000"/>
            </a:spcAft>
          </a:pPr>
          <a:r>
            <a:rPr lang="en-US" sz="1400" b="1" kern="1200" dirty="0" smtClean="0">
              <a:solidFill>
                <a:schemeClr val="tx1">
                  <a:lumMod val="75000"/>
                  <a:lumOff val="25000"/>
                </a:schemeClr>
              </a:solidFill>
              <a:effectLst/>
              <a:latin typeface="+mj-lt"/>
            </a:rPr>
            <a:t>SOURCE : DATABASE</a:t>
          </a:r>
          <a:endParaRPr lang="en-US" sz="1400" b="1" kern="1200" dirty="0">
            <a:solidFill>
              <a:schemeClr val="tx1">
                <a:lumMod val="75000"/>
                <a:lumOff val="25000"/>
              </a:schemeClr>
            </a:solidFill>
            <a:effectLst/>
            <a:latin typeface="+mj-lt"/>
          </a:endParaRPr>
        </a:p>
      </dsp:txBody>
      <dsp:txXfrm>
        <a:off x="3978" y="0"/>
        <a:ext cx="1739346" cy="1504315"/>
      </dsp:txXfrm>
    </dsp:sp>
    <dsp:sp modelId="{A238071D-27EE-944C-AC00-AA0D602D331A}">
      <dsp:nvSpPr>
        <dsp:cNvPr id="0" name=""/>
        <dsp:cNvSpPr/>
      </dsp:nvSpPr>
      <dsp:spPr>
        <a:xfrm>
          <a:off x="685612" y="1692354"/>
          <a:ext cx="376078" cy="376078"/>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C3B005-1F82-8E46-986A-D7F66A3A11C5}">
      <dsp:nvSpPr>
        <dsp:cNvPr id="0" name=""/>
        <dsp:cNvSpPr/>
      </dsp:nvSpPr>
      <dsp:spPr>
        <a:xfrm>
          <a:off x="1881768" y="2038881"/>
          <a:ext cx="1705412" cy="805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17463" lvl="0" indent="-17463" algn="ctr" defTabSz="622300">
            <a:lnSpc>
              <a:spcPct val="100000"/>
            </a:lnSpc>
            <a:spcBef>
              <a:spcPct val="0"/>
            </a:spcBef>
            <a:spcAft>
              <a:spcPct val="35000"/>
            </a:spcAft>
            <a:buNone/>
            <a:tabLst/>
          </a:pPr>
          <a:r>
            <a:rPr lang="en-US" sz="1400" b="1" kern="1200" dirty="0" smtClean="0">
              <a:solidFill>
                <a:schemeClr val="tx1">
                  <a:lumMod val="75000"/>
                  <a:lumOff val="25000"/>
                </a:schemeClr>
              </a:solidFill>
              <a:effectLst/>
              <a:latin typeface="+mj-lt"/>
            </a:rPr>
            <a:t>STORAGE:</a:t>
          </a:r>
        </a:p>
        <a:p>
          <a:pPr marL="17463" lvl="0" indent="-17463" algn="ctr" defTabSz="622300">
            <a:lnSpc>
              <a:spcPct val="100000"/>
            </a:lnSpc>
            <a:spcBef>
              <a:spcPct val="0"/>
            </a:spcBef>
            <a:spcAft>
              <a:spcPct val="35000"/>
            </a:spcAft>
            <a:buNone/>
            <a:tabLst/>
          </a:pPr>
          <a:r>
            <a:rPr lang="en-US" sz="1400" b="1" kern="1200" dirty="0" smtClean="0">
              <a:solidFill>
                <a:schemeClr val="tx1">
                  <a:lumMod val="75000"/>
                  <a:lumOff val="25000"/>
                </a:schemeClr>
              </a:solidFill>
              <a:effectLst/>
              <a:latin typeface="+mj-lt"/>
            </a:rPr>
            <a:t>DATA LAKE</a:t>
          </a:r>
          <a:endParaRPr lang="en-US" sz="1400" b="1" kern="1200" dirty="0">
            <a:solidFill>
              <a:schemeClr val="tx1">
                <a:lumMod val="75000"/>
                <a:lumOff val="25000"/>
              </a:schemeClr>
            </a:solidFill>
            <a:effectLst/>
            <a:latin typeface="+mj-lt"/>
          </a:endParaRPr>
        </a:p>
      </dsp:txBody>
      <dsp:txXfrm>
        <a:off x="1881768" y="2038881"/>
        <a:ext cx="1705412" cy="805139"/>
      </dsp:txXfrm>
    </dsp:sp>
    <dsp:sp modelId="{E003598C-A77C-E647-AC67-202397C7C2C6}">
      <dsp:nvSpPr>
        <dsp:cNvPr id="0" name=""/>
        <dsp:cNvSpPr/>
      </dsp:nvSpPr>
      <dsp:spPr>
        <a:xfrm>
          <a:off x="2503299" y="1686010"/>
          <a:ext cx="376078" cy="376078"/>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93F839-D107-C147-91A7-BF591A6B37F1}">
      <dsp:nvSpPr>
        <dsp:cNvPr id="0" name=""/>
        <dsp:cNvSpPr/>
      </dsp:nvSpPr>
      <dsp:spPr>
        <a:xfrm>
          <a:off x="3656606"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17463" lvl="0" indent="0" algn="ctr" defTabSz="622300">
            <a:lnSpc>
              <a:spcPct val="100000"/>
            </a:lnSpc>
            <a:spcBef>
              <a:spcPct val="0"/>
            </a:spcBef>
            <a:spcAft>
              <a:spcPct val="35000"/>
            </a:spcAft>
            <a:buNone/>
            <a:tabLst/>
          </a:pPr>
          <a:r>
            <a:rPr lang="en-US" sz="1400" b="1" kern="1200" dirty="0" smtClean="0">
              <a:solidFill>
                <a:schemeClr val="tx1">
                  <a:lumMod val="75000"/>
                  <a:lumOff val="25000"/>
                </a:schemeClr>
              </a:solidFill>
              <a:effectLst/>
              <a:latin typeface="+mj-lt"/>
            </a:rPr>
            <a:t>TRANSFORM:</a:t>
          </a:r>
        </a:p>
        <a:p>
          <a:pPr marL="17463" lvl="0" indent="0" algn="ctr" defTabSz="622300">
            <a:lnSpc>
              <a:spcPct val="100000"/>
            </a:lnSpc>
            <a:spcBef>
              <a:spcPct val="0"/>
            </a:spcBef>
            <a:spcAft>
              <a:spcPct val="35000"/>
            </a:spcAft>
            <a:buNone/>
            <a:tabLst/>
          </a:pPr>
          <a:r>
            <a:rPr lang="en-US" sz="1400" b="1" kern="1200" dirty="0" smtClean="0">
              <a:solidFill>
                <a:schemeClr val="tx1">
                  <a:lumMod val="75000"/>
                  <a:lumOff val="25000"/>
                </a:schemeClr>
              </a:solidFill>
              <a:effectLst/>
              <a:latin typeface="+mj-lt"/>
            </a:rPr>
            <a:t>DATABRICKS &amp; SYNAPSE</a:t>
          </a:r>
          <a:endParaRPr lang="en-US" sz="1400" b="1" kern="1200" dirty="0">
            <a:solidFill>
              <a:schemeClr val="tx1">
                <a:lumMod val="75000"/>
                <a:lumOff val="25000"/>
              </a:schemeClr>
            </a:solidFill>
            <a:effectLst/>
            <a:latin typeface="+mj-lt"/>
          </a:endParaRPr>
        </a:p>
      </dsp:txBody>
      <dsp:txXfrm>
        <a:off x="3656606" y="0"/>
        <a:ext cx="1739346" cy="1504315"/>
      </dsp:txXfrm>
    </dsp:sp>
    <dsp:sp modelId="{164A0F39-72C5-6C47-BD7E-D85A1B7BF6C9}">
      <dsp:nvSpPr>
        <dsp:cNvPr id="0" name=""/>
        <dsp:cNvSpPr/>
      </dsp:nvSpPr>
      <dsp:spPr>
        <a:xfrm>
          <a:off x="4338240" y="1692354"/>
          <a:ext cx="376078" cy="376078"/>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596F0-52A6-A143-9BFC-DA068C37DE6F}">
      <dsp:nvSpPr>
        <dsp:cNvPr id="0" name=""/>
        <dsp:cNvSpPr/>
      </dsp:nvSpPr>
      <dsp:spPr>
        <a:xfrm>
          <a:off x="5482920" y="2256472"/>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lvl="0" algn="ctr" defTabSz="622300">
            <a:lnSpc>
              <a:spcPct val="100000"/>
            </a:lnSpc>
            <a:spcBef>
              <a:spcPct val="0"/>
            </a:spcBef>
            <a:spcAft>
              <a:spcPct val="35000"/>
            </a:spcAft>
          </a:pPr>
          <a:r>
            <a:rPr lang="en-US" sz="1400" b="1" kern="1200" dirty="0" smtClean="0">
              <a:solidFill>
                <a:schemeClr val="tx1">
                  <a:lumMod val="75000"/>
                  <a:lumOff val="25000"/>
                </a:schemeClr>
              </a:solidFill>
              <a:effectLst/>
              <a:latin typeface="+mj-lt"/>
            </a:rPr>
            <a:t>VISUALIZATION:</a:t>
          </a:r>
        </a:p>
        <a:p>
          <a:pPr lvl="0" algn="ctr" defTabSz="622300">
            <a:lnSpc>
              <a:spcPct val="100000"/>
            </a:lnSpc>
            <a:spcBef>
              <a:spcPct val="0"/>
            </a:spcBef>
            <a:spcAft>
              <a:spcPct val="35000"/>
            </a:spcAft>
          </a:pPr>
          <a:r>
            <a:rPr lang="en-US" sz="1400" b="1" kern="1200" dirty="0" smtClean="0">
              <a:solidFill>
                <a:schemeClr val="tx1">
                  <a:lumMod val="75000"/>
                  <a:lumOff val="25000"/>
                </a:schemeClr>
              </a:solidFill>
              <a:effectLst/>
              <a:latin typeface="+mj-lt"/>
            </a:rPr>
            <a:t>POWERBI</a:t>
          </a:r>
          <a:endParaRPr lang="ru-RU" sz="1400" b="1" kern="1200" dirty="0">
            <a:solidFill>
              <a:schemeClr val="tx1">
                <a:lumMod val="75000"/>
                <a:lumOff val="25000"/>
              </a:schemeClr>
            </a:solidFill>
            <a:effectLst/>
            <a:latin typeface="+mj-lt"/>
          </a:endParaRPr>
        </a:p>
      </dsp:txBody>
      <dsp:txXfrm>
        <a:off x="5482920" y="2256472"/>
        <a:ext cx="1739346" cy="1504315"/>
      </dsp:txXfrm>
    </dsp:sp>
    <dsp:sp modelId="{1501A02B-D4EF-144E-9CF0-602A004680BE}">
      <dsp:nvSpPr>
        <dsp:cNvPr id="0" name=""/>
        <dsp:cNvSpPr/>
      </dsp:nvSpPr>
      <dsp:spPr>
        <a:xfrm>
          <a:off x="6164554" y="1692354"/>
          <a:ext cx="376078" cy="376078"/>
        </a:xfrm>
        <a:prstGeom prst="ellips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F10402-5A89-6540-96F4-099A00D5A2D6}">
      <dsp:nvSpPr>
        <dsp:cNvPr id="0" name=""/>
        <dsp:cNvSpPr/>
      </dsp:nvSpPr>
      <dsp:spPr>
        <a:xfrm>
          <a:off x="7309234" y="0"/>
          <a:ext cx="1739346" cy="1504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lvl="0" algn="ctr" defTabSz="622300">
            <a:lnSpc>
              <a:spcPct val="100000"/>
            </a:lnSpc>
            <a:spcBef>
              <a:spcPct val="0"/>
            </a:spcBef>
            <a:spcAft>
              <a:spcPct val="35000"/>
            </a:spcAft>
          </a:pPr>
          <a:r>
            <a:rPr lang="en-US" sz="1400" b="1" kern="1200" dirty="0" smtClean="0">
              <a:solidFill>
                <a:schemeClr val="tx1">
                  <a:lumMod val="75000"/>
                  <a:lumOff val="25000"/>
                </a:schemeClr>
              </a:solidFill>
              <a:effectLst/>
              <a:latin typeface="+mj-lt"/>
            </a:rPr>
            <a:t>ANALYSES:</a:t>
          </a:r>
        </a:p>
        <a:p>
          <a:pPr lvl="0" algn="ctr" defTabSz="622300">
            <a:lnSpc>
              <a:spcPct val="100000"/>
            </a:lnSpc>
            <a:spcBef>
              <a:spcPct val="0"/>
            </a:spcBef>
            <a:spcAft>
              <a:spcPct val="35000"/>
            </a:spcAft>
          </a:pPr>
          <a:r>
            <a:rPr lang="en-US" sz="1400" b="1" kern="1200" dirty="0" smtClean="0">
              <a:solidFill>
                <a:schemeClr val="tx1">
                  <a:lumMod val="75000"/>
                  <a:lumOff val="25000"/>
                </a:schemeClr>
              </a:solidFill>
              <a:effectLst/>
              <a:latin typeface="+mj-lt"/>
            </a:rPr>
            <a:t>INSIGHTS</a:t>
          </a:r>
          <a:endParaRPr lang="ru-RU" sz="1400" b="1" kern="1200" dirty="0">
            <a:solidFill>
              <a:schemeClr val="tx1">
                <a:lumMod val="75000"/>
                <a:lumOff val="25000"/>
              </a:schemeClr>
            </a:solidFill>
            <a:effectLst/>
            <a:latin typeface="+mj-lt"/>
          </a:endParaRPr>
        </a:p>
      </dsp:txBody>
      <dsp:txXfrm>
        <a:off x="7309234" y="0"/>
        <a:ext cx="1739346" cy="1504315"/>
      </dsp:txXfrm>
    </dsp:sp>
    <dsp:sp modelId="{C7D1C7BE-CF8B-A24E-8F4A-58F4F4E6CD28}">
      <dsp:nvSpPr>
        <dsp:cNvPr id="0" name=""/>
        <dsp:cNvSpPr/>
      </dsp:nvSpPr>
      <dsp:spPr>
        <a:xfrm>
          <a:off x="7990868" y="1692354"/>
          <a:ext cx="376078" cy="376078"/>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459"/>
          <a:ext cx="10058399" cy="1074248"/>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324960" y="242164"/>
          <a:ext cx="590836" cy="59083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1240757" y="459"/>
          <a:ext cx="8817642" cy="107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1" tIns="113691" rIns="113691" bIns="113691" numCol="1" spcCol="1270" anchor="ctr" anchorCtr="0">
          <a:noAutofit/>
        </a:bodyPr>
        <a:lstStyle/>
        <a:p>
          <a:pPr lvl="0" algn="l" defTabSz="889000">
            <a:lnSpc>
              <a:spcPct val="90000"/>
            </a:lnSpc>
            <a:spcBef>
              <a:spcPct val="0"/>
            </a:spcBef>
            <a:spcAft>
              <a:spcPct val="35000"/>
            </a:spcAft>
          </a:pPr>
          <a:r>
            <a:rPr lang="en-US" sz="2000" b="1" i="0" kern="1200" dirty="0">
              <a:solidFill>
                <a:schemeClr val="tx1">
                  <a:lumMod val="75000"/>
                  <a:lumOff val="25000"/>
                </a:schemeClr>
              </a:solidFill>
            </a:rPr>
            <a:t>LinkedIn</a:t>
          </a:r>
          <a:r>
            <a:rPr lang="en-US" sz="2000" b="0" i="0" kern="1200" dirty="0">
              <a:solidFill>
                <a:schemeClr val="tx1">
                  <a:lumMod val="75000"/>
                  <a:lumOff val="25000"/>
                </a:schemeClr>
              </a:solidFill>
            </a:rPr>
            <a:t/>
          </a:r>
          <a:br>
            <a:rPr lang="en-US" sz="2000" b="0" i="0" kern="1200" dirty="0">
              <a:solidFill>
                <a:schemeClr val="tx1">
                  <a:lumMod val="75000"/>
                  <a:lumOff val="25000"/>
                </a:schemeClr>
              </a:solidFill>
            </a:rPr>
          </a:br>
          <a:r>
            <a:rPr lang="en-US" sz="1600" b="0" i="0" kern="1200" dirty="0">
              <a:solidFill>
                <a:schemeClr val="tx1">
                  <a:lumMod val="75000"/>
                  <a:lumOff val="25000"/>
                </a:schemeClr>
              </a:solidFill>
              <a:hlinkClick xmlns:r="http://schemas.openxmlformats.org/officeDocument/2006/relationships" r:id="rId3"/>
            </a:rPr>
            <a:t>Link to Your LinkedIn Profile</a:t>
          </a:r>
          <a:endParaRPr lang="en-US" sz="1600" b="0" i="0" kern="1200" dirty="0">
            <a:solidFill>
              <a:schemeClr val="tx1">
                <a:lumMod val="75000"/>
                <a:lumOff val="25000"/>
              </a:schemeClr>
            </a:solidFill>
          </a:endParaRPr>
        </a:p>
      </dsp:txBody>
      <dsp:txXfrm>
        <a:off x="1240757" y="459"/>
        <a:ext cx="8817642" cy="1074248"/>
      </dsp:txXfrm>
    </dsp:sp>
    <dsp:sp modelId="{712D2B29-4977-4B70-ABE9-215A9E804015}">
      <dsp:nvSpPr>
        <dsp:cNvPr id="0" name=""/>
        <dsp:cNvSpPr/>
      </dsp:nvSpPr>
      <dsp:spPr>
        <a:xfrm>
          <a:off x="0" y="1343269"/>
          <a:ext cx="10058399" cy="1074248"/>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324960" y="1584975"/>
          <a:ext cx="590836" cy="590836"/>
        </a:xfrm>
        <a:prstGeom prst="rect">
          <a:avLst/>
        </a:prstGeom>
        <a:blipFill>
          <a:blip xmlns:r="http://schemas.openxmlformats.org/officeDocument/2006/relationships" r:embed="rId4"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1240757" y="1343269"/>
          <a:ext cx="8817642" cy="107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1" tIns="113691" rIns="113691" bIns="113691" numCol="1" spcCol="1270" anchor="ctr" anchorCtr="0">
          <a:noAutofit/>
        </a:bodyPr>
        <a:lstStyle/>
        <a:p>
          <a:pPr lvl="0" algn="l" defTabSz="889000">
            <a:lnSpc>
              <a:spcPct val="90000"/>
            </a:lnSpc>
            <a:spcBef>
              <a:spcPct val="0"/>
            </a:spcBef>
            <a:spcAft>
              <a:spcPct val="35000"/>
            </a:spcAft>
          </a:pPr>
          <a:r>
            <a:rPr lang="en-US" sz="2000" b="1" i="0" kern="1200" dirty="0">
              <a:solidFill>
                <a:schemeClr val="tx1">
                  <a:lumMod val="75000"/>
                  <a:lumOff val="25000"/>
                </a:schemeClr>
              </a:solidFill>
            </a:rPr>
            <a:t>Email</a:t>
          </a:r>
          <a:r>
            <a:rPr lang="en-US" sz="2000" b="0" i="0" kern="1200" dirty="0">
              <a:solidFill>
                <a:schemeClr val="tx1">
                  <a:lumMod val="75000"/>
                  <a:lumOff val="25000"/>
                </a:schemeClr>
              </a:solidFill>
            </a:rPr>
            <a:t/>
          </a:r>
          <a:br>
            <a:rPr lang="en-US" sz="2000" b="0" i="0" kern="1200" dirty="0">
              <a:solidFill>
                <a:schemeClr val="tx1">
                  <a:lumMod val="75000"/>
                  <a:lumOff val="25000"/>
                </a:schemeClr>
              </a:solidFill>
            </a:rPr>
          </a:br>
          <a:r>
            <a:rPr lang="en-US" sz="1800" b="0" i="0" kern="1200" dirty="0" smtClean="0">
              <a:solidFill>
                <a:schemeClr val="tx1">
                  <a:lumMod val="75000"/>
                  <a:lumOff val="25000"/>
                </a:schemeClr>
              </a:solidFill>
            </a:rPr>
            <a:t>shreyans.jain@mca.christuniversity.in</a:t>
          </a:r>
          <a:endParaRPr lang="en-US" sz="1600" b="0" i="0" kern="1200" dirty="0">
            <a:solidFill>
              <a:schemeClr val="tx1">
                <a:lumMod val="75000"/>
                <a:lumOff val="25000"/>
              </a:schemeClr>
            </a:solidFill>
          </a:endParaRPr>
        </a:p>
      </dsp:txBody>
      <dsp:txXfrm>
        <a:off x="1240757" y="1343269"/>
        <a:ext cx="8817642" cy="1074248"/>
      </dsp:txXfrm>
    </dsp:sp>
    <dsp:sp modelId="{59534EC1-7FD9-454B-8378-AACE14683CA9}">
      <dsp:nvSpPr>
        <dsp:cNvPr id="0" name=""/>
        <dsp:cNvSpPr/>
      </dsp:nvSpPr>
      <dsp:spPr>
        <a:xfrm>
          <a:off x="0" y="2686080"/>
          <a:ext cx="10058399" cy="1074248"/>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324960" y="2927786"/>
          <a:ext cx="590836" cy="59083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1240757" y="2686080"/>
          <a:ext cx="8817642" cy="1074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1" tIns="113691" rIns="113691" bIns="113691" numCol="1" spcCol="1270" anchor="ctr" anchorCtr="0">
          <a:noAutofit/>
        </a:bodyPr>
        <a:lstStyle/>
        <a:p>
          <a:pPr lvl="0" algn="l" defTabSz="889000">
            <a:lnSpc>
              <a:spcPct val="90000"/>
            </a:lnSpc>
            <a:spcBef>
              <a:spcPct val="0"/>
            </a:spcBef>
            <a:spcAft>
              <a:spcPct val="35000"/>
            </a:spcAft>
          </a:pPr>
          <a:r>
            <a:rPr lang="en-US" sz="2000" b="1" i="0" kern="1200" dirty="0">
              <a:solidFill>
                <a:schemeClr val="tx1">
                  <a:lumMod val="75000"/>
                  <a:lumOff val="25000"/>
                </a:schemeClr>
              </a:solidFill>
            </a:rPr>
            <a:t>Phone</a:t>
          </a:r>
          <a:r>
            <a:rPr lang="en-US" sz="2000" b="0" i="0" kern="1200" dirty="0">
              <a:solidFill>
                <a:schemeClr val="tx1">
                  <a:lumMod val="75000"/>
                  <a:lumOff val="25000"/>
                </a:schemeClr>
              </a:solidFill>
            </a:rPr>
            <a:t/>
          </a:r>
          <a:br>
            <a:rPr lang="en-US" sz="2000" b="0" i="0" kern="1200" dirty="0">
              <a:solidFill>
                <a:schemeClr val="tx1">
                  <a:lumMod val="75000"/>
                  <a:lumOff val="25000"/>
                </a:schemeClr>
              </a:solidFill>
            </a:rPr>
          </a:br>
          <a:r>
            <a:rPr lang="en-US" sz="1600" b="0" i="0" kern="1200" dirty="0" smtClean="0">
              <a:solidFill>
                <a:schemeClr val="tx1">
                  <a:lumMod val="75000"/>
                  <a:lumOff val="25000"/>
                </a:schemeClr>
              </a:solidFill>
            </a:rPr>
            <a:t>+919958510891</a:t>
          </a:r>
          <a:endParaRPr lang="en-US" sz="1600" b="0" i="0" kern="1200" dirty="0">
            <a:solidFill>
              <a:schemeClr val="tx1">
                <a:lumMod val="75000"/>
                <a:lumOff val="25000"/>
              </a:schemeClr>
            </a:solidFill>
          </a:endParaRPr>
        </a:p>
      </dsp:txBody>
      <dsp:txXfrm>
        <a:off x="1240757" y="2686080"/>
        <a:ext cx="8817642" cy="107424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smtClean="0"/>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smtClean="0"/>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smtClean="0"/>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smtClean="0"/>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smtClean="0"/>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11/19/2024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hreyyyyy/neostat_assignment/tree/ma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normAutofit/>
          </a:bodyPr>
          <a:lstStyle/>
          <a:p>
            <a:pPr>
              <a:lnSpc>
                <a:spcPts val="5500"/>
              </a:lnSpc>
            </a:pPr>
            <a:r>
              <a:rPr lang="en-US" sz="4400" dirty="0">
                <a:solidFill>
                  <a:srgbClr val="00002E"/>
                </a:solidFill>
                <a:latin typeface="Nunito Semi Bold" pitchFamily="34" charset="0"/>
                <a:ea typeface="Nunito Semi Bold" pitchFamily="34" charset="-122"/>
                <a:cs typeface="Nunito Semi Bold" pitchFamily="34" charset="-120"/>
              </a:rPr>
              <a:t>Empowering Retail with Data-Driven Insights</a:t>
            </a:r>
            <a:endParaRPr lang="en-US" sz="4400" dirty="0"/>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a:xfrm>
            <a:off x="1100050" y="4645152"/>
            <a:ext cx="10493851" cy="1514108"/>
          </a:xfrm>
        </p:spPr>
        <p:txBody>
          <a:bodyPr>
            <a:noAutofit/>
          </a:bodyPr>
          <a:lstStyle/>
          <a:p>
            <a:pPr>
              <a:lnSpc>
                <a:spcPts val="3000"/>
              </a:lnSpc>
            </a:pPr>
            <a:r>
              <a:rPr lang="en-US" sz="900" dirty="0">
                <a:solidFill>
                  <a:srgbClr val="00002E"/>
                </a:solidFill>
                <a:latin typeface="PT Sans" pitchFamily="34" charset="0"/>
                <a:ea typeface="PT Sans" pitchFamily="34" charset="-122"/>
                <a:cs typeface="PT Sans" pitchFamily="34" charset="-120"/>
              </a:rPr>
              <a:t>XYZ Retail Inc. is revolutionizing its operations by building a scalable data pipeline to optimize multi-channel sales and unlock powerful analytics. This presentation will showcase the comprehensive solution leveraging Azure, </a:t>
            </a:r>
            <a:r>
              <a:rPr lang="en-US" sz="900" dirty="0" err="1">
                <a:solidFill>
                  <a:srgbClr val="00002E"/>
                </a:solidFill>
                <a:latin typeface="PT Sans" pitchFamily="34" charset="0"/>
                <a:ea typeface="PT Sans" pitchFamily="34" charset="-122"/>
                <a:cs typeface="PT Sans" pitchFamily="34" charset="-120"/>
              </a:rPr>
              <a:t>Databricks</a:t>
            </a:r>
            <a:r>
              <a:rPr lang="en-US" sz="900" dirty="0">
                <a:solidFill>
                  <a:srgbClr val="00002E"/>
                </a:solidFill>
                <a:latin typeface="PT Sans" pitchFamily="34" charset="0"/>
                <a:ea typeface="PT Sans" pitchFamily="34" charset="-122"/>
                <a:cs typeface="PT Sans" pitchFamily="34" charset="-120"/>
              </a:rPr>
              <a:t>, Synapse, and Power BI</a:t>
            </a:r>
            <a:r>
              <a:rPr lang="en-US" sz="900" dirty="0" smtClean="0">
                <a:solidFill>
                  <a:srgbClr val="00002E"/>
                </a:solidFill>
                <a:latin typeface="PT Sans" pitchFamily="34" charset="0"/>
                <a:ea typeface="PT Sans" pitchFamily="34" charset="-122"/>
                <a:cs typeface="PT Sans" pitchFamily="34" charset="-120"/>
              </a:rPr>
              <a:t>.</a:t>
            </a:r>
            <a:br>
              <a:rPr lang="en-US" sz="900" dirty="0" smtClean="0">
                <a:solidFill>
                  <a:srgbClr val="00002E"/>
                </a:solidFill>
                <a:latin typeface="PT Sans" pitchFamily="34" charset="0"/>
                <a:ea typeface="PT Sans" pitchFamily="34" charset="-122"/>
                <a:cs typeface="PT Sans" pitchFamily="34" charset="-120"/>
              </a:rPr>
            </a:br>
            <a:r>
              <a:rPr lang="en-US" sz="900" i="1" dirty="0" smtClean="0">
                <a:solidFill>
                  <a:srgbClr val="00002E"/>
                </a:solidFill>
                <a:latin typeface="Nirmala UI Semilight" panose="020B0402040204020203" pitchFamily="34" charset="0"/>
                <a:ea typeface="Nirmala UI Semilight" panose="020B0402040204020203" pitchFamily="34" charset="0"/>
                <a:cs typeface="Nirmala UI Semilight" panose="020B0402040204020203" pitchFamily="34" charset="0"/>
              </a:rPr>
              <a:t>By: </a:t>
            </a:r>
            <a:r>
              <a:rPr lang="en-US" sz="900" i="1" dirty="0" err="1" smtClean="0">
                <a:solidFill>
                  <a:srgbClr val="00002E"/>
                </a:solidFill>
                <a:latin typeface="Nirmala UI Semilight" panose="020B0402040204020203" pitchFamily="34" charset="0"/>
                <a:ea typeface="Nirmala UI Semilight" panose="020B0402040204020203" pitchFamily="34" charset="0"/>
                <a:cs typeface="Nirmala UI Semilight" panose="020B0402040204020203" pitchFamily="34" charset="0"/>
              </a:rPr>
              <a:t>Shreyans</a:t>
            </a:r>
            <a:r>
              <a:rPr lang="en-US" sz="900" i="1" dirty="0" smtClean="0">
                <a:solidFill>
                  <a:srgbClr val="00002E"/>
                </a:solidFill>
                <a:latin typeface="Nirmala UI Semilight" panose="020B0402040204020203" pitchFamily="34" charset="0"/>
                <a:ea typeface="Nirmala UI Semilight" panose="020B0402040204020203" pitchFamily="34" charset="0"/>
                <a:cs typeface="Nirmala UI Semilight" panose="020B0402040204020203" pitchFamily="34" charset="0"/>
              </a:rPr>
              <a:t> </a:t>
            </a:r>
            <a:r>
              <a:rPr lang="en-US" sz="900" i="1" dirty="0" err="1" smtClean="0">
                <a:solidFill>
                  <a:srgbClr val="00002E"/>
                </a:solidFill>
                <a:latin typeface="Nirmala UI Semilight" panose="020B0402040204020203" pitchFamily="34" charset="0"/>
                <a:ea typeface="Nirmala UI Semilight" panose="020B0402040204020203" pitchFamily="34" charset="0"/>
                <a:cs typeface="Nirmala UI Semilight" panose="020B0402040204020203" pitchFamily="34" charset="0"/>
              </a:rPr>
              <a:t>jain</a:t>
            </a:r>
            <a:r>
              <a:rPr lang="en-US" sz="900" i="1" dirty="0">
                <a:solidFill>
                  <a:srgbClr val="00002E"/>
                </a:solidFill>
                <a:latin typeface="Nirmala UI Semilight" panose="020B0402040204020203" pitchFamily="34" charset="0"/>
                <a:ea typeface="Nirmala UI Semilight" panose="020B0402040204020203" pitchFamily="34" charset="0"/>
                <a:cs typeface="Nirmala UI Semilight" panose="020B0402040204020203" pitchFamily="34" charset="0"/>
              </a:rPr>
              <a:t> </a:t>
            </a:r>
            <a:r>
              <a:rPr lang="en-US" sz="900" i="1" dirty="0" smtClean="0">
                <a:solidFill>
                  <a:srgbClr val="00002E"/>
                </a:solidFill>
                <a:latin typeface="Nirmala UI Semilight" panose="020B0402040204020203" pitchFamily="34" charset="0"/>
                <a:ea typeface="Nirmala UI Semilight" panose="020B0402040204020203" pitchFamily="34" charset="0"/>
                <a:cs typeface="Nirmala UI Semilight" panose="020B0402040204020203" pitchFamily="34" charset="0"/>
              </a:rPr>
              <a:t>|| GITHUB: </a:t>
            </a:r>
            <a:r>
              <a:rPr lang="en-US" sz="900" i="1" dirty="0" smtClean="0">
                <a:solidFill>
                  <a:srgbClr val="00002E"/>
                </a:solidFill>
                <a:latin typeface="Nirmala UI Semilight" panose="020B0402040204020203" pitchFamily="34" charset="0"/>
                <a:ea typeface="Nirmala UI Semilight" panose="020B0402040204020203" pitchFamily="34" charset="0"/>
                <a:cs typeface="Nirmala UI Semilight" panose="020B0402040204020203" pitchFamily="34" charset="0"/>
                <a:hlinkClick r:id="rId2"/>
              </a:rPr>
              <a:t>My </a:t>
            </a:r>
            <a:r>
              <a:rPr lang="en-US" sz="900" i="1" dirty="0" err="1" smtClean="0">
                <a:solidFill>
                  <a:srgbClr val="00002E"/>
                </a:solidFill>
                <a:latin typeface="Nirmala UI Semilight" panose="020B0402040204020203" pitchFamily="34" charset="0"/>
                <a:ea typeface="Nirmala UI Semilight" panose="020B0402040204020203" pitchFamily="34" charset="0"/>
                <a:cs typeface="Nirmala UI Semilight" panose="020B0402040204020203" pitchFamily="34" charset="0"/>
                <a:hlinkClick r:id="rId2"/>
              </a:rPr>
              <a:t>githb</a:t>
            </a:r>
            <a:r>
              <a:rPr lang="en-US" sz="900" i="1" dirty="0" smtClean="0">
                <a:solidFill>
                  <a:srgbClr val="00002E"/>
                </a:solidFill>
                <a:latin typeface="Nirmala UI Semilight" panose="020B0402040204020203" pitchFamily="34" charset="0"/>
                <a:ea typeface="Nirmala UI Semilight" panose="020B0402040204020203" pitchFamily="34" charset="0"/>
                <a:cs typeface="Nirmala UI Semilight" panose="020B0402040204020203" pitchFamily="34" charset="0"/>
                <a:hlinkClick r:id="rId2"/>
              </a:rPr>
              <a:t> repo link</a:t>
            </a:r>
            <a:endParaRPr lang="en-US" sz="900" i="1"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spTree>
    <p:extLst>
      <p:ext uri="{BB962C8B-B14F-4D97-AF65-F5344CB8AC3E}">
        <p14:creationId xmlns:p14="http://schemas.microsoft.com/office/powerpoint/2010/main" val="3827693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059156717"/>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18886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2EB8-B342-F643-A64F-31E653B436D2}"/>
              </a:ext>
            </a:extLst>
          </p:cNvPr>
          <p:cNvSpPr>
            <a:spLocks noGrp="1"/>
          </p:cNvSpPr>
          <p:nvPr>
            <p:ph type="title"/>
          </p:nvPr>
        </p:nvSpPr>
        <p:spPr/>
        <p:txBody>
          <a:bodyPr/>
          <a:lstStyle/>
          <a:p>
            <a:r>
              <a:rPr lang="en-IN" b="1" dirty="0" err="1"/>
              <a:t>PowerBI</a:t>
            </a:r>
            <a:r>
              <a:rPr lang="en-IN" b="1" dirty="0"/>
              <a:t> </a:t>
            </a:r>
            <a:r>
              <a:rPr lang="en-IN" b="1" dirty="0" smtClean="0"/>
              <a:t>Dashboard</a:t>
            </a:r>
            <a:endParaRPr lang="en-US" dirty="0"/>
          </a:p>
        </p:txBody>
      </p:sp>
      <p:pic>
        <p:nvPicPr>
          <p:cNvPr id="11" name="Content Placeholder 10"/>
          <p:cNvPicPr>
            <a:picLocks noGrp="1"/>
          </p:cNvPicPr>
          <p:nvPr>
            <p:ph sz="half" idx="2"/>
          </p:nvPr>
        </p:nvPicPr>
        <p:blipFill>
          <a:blip r:embed="rId2"/>
          <a:stretch>
            <a:fillRect/>
          </a:stretch>
        </p:blipFill>
        <p:spPr>
          <a:xfrm>
            <a:off x="1097280" y="1544128"/>
            <a:ext cx="9358252" cy="4761781"/>
          </a:xfrm>
          <a:prstGeom prst="rect">
            <a:avLst/>
          </a:prstGeom>
        </p:spPr>
      </p:pic>
    </p:spTree>
    <p:extLst>
      <p:ext uri="{BB962C8B-B14F-4D97-AF65-F5344CB8AC3E}">
        <p14:creationId xmlns:p14="http://schemas.microsoft.com/office/powerpoint/2010/main" val="3103028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a:xfrm>
            <a:off x="879894" y="474453"/>
            <a:ext cx="10317193" cy="5900468"/>
          </a:xfrm>
        </p:spPr>
        <p:txBody>
          <a:bodyPr>
            <a:noAutofit/>
          </a:bodyPr>
          <a:lstStyle/>
          <a:p>
            <a:r>
              <a:rPr lang="en-IN" sz="2000" b="1" dirty="0" smtClean="0"/>
              <a:t>Conclusion</a:t>
            </a:r>
            <a:br>
              <a:rPr lang="en-IN" sz="2000" b="1" dirty="0" smtClean="0"/>
            </a:br>
            <a:r>
              <a:rPr lang="en-US" sz="2000" b="1" dirty="0"/>
              <a:t/>
            </a:r>
            <a:br>
              <a:rPr lang="en-US" sz="2000" b="1" dirty="0"/>
            </a:br>
            <a:r>
              <a:rPr lang="en-IN" sz="2000" dirty="0"/>
              <a:t>The dashboard integrates data transformation and visualization effectively to derive actionable insights</a:t>
            </a:r>
            <a:r>
              <a:rPr lang="en-IN" sz="2000" dirty="0" smtClean="0"/>
              <a:t>.</a:t>
            </a:r>
            <a:br>
              <a:rPr lang="en-IN" sz="2000" dirty="0" smtClean="0"/>
            </a:br>
            <a:r>
              <a:rPr lang="en-IN" sz="2000" dirty="0" smtClean="0"/>
              <a:t/>
            </a:r>
            <a:br>
              <a:rPr lang="en-IN" sz="2000" dirty="0" smtClean="0"/>
            </a:br>
            <a:r>
              <a:rPr lang="en-US" sz="2000" dirty="0"/>
              <a:t/>
            </a:r>
            <a:br>
              <a:rPr lang="en-US" sz="2000" dirty="0"/>
            </a:br>
            <a:r>
              <a:rPr lang="en-IN" sz="2000" dirty="0"/>
              <a:t>Key takeaways include</a:t>
            </a:r>
            <a:r>
              <a:rPr lang="en-IN" sz="2000" dirty="0" smtClean="0"/>
              <a:t>:</a:t>
            </a:r>
            <a:br>
              <a:rPr lang="en-IN" sz="2000" dirty="0" smtClean="0"/>
            </a:br>
            <a:r>
              <a:rPr lang="en-US" sz="2000" dirty="0"/>
              <a:t/>
            </a:r>
            <a:br>
              <a:rPr lang="en-US" sz="2000" dirty="0"/>
            </a:br>
            <a:r>
              <a:rPr lang="en-IN" sz="2000" b="1" dirty="0"/>
              <a:t>Top Performing Regions and Products:</a:t>
            </a:r>
            <a:r>
              <a:rPr lang="en-IN" sz="2000" dirty="0"/>
              <a:t> The UK and USA dominate sales, while laptops and phones perform best</a:t>
            </a:r>
            <a:r>
              <a:rPr lang="en-IN" sz="2000" dirty="0" smtClean="0"/>
              <a:t>.</a:t>
            </a:r>
            <a:r>
              <a:rPr lang="en-IN" sz="2000" dirty="0"/>
              <a:t/>
            </a:r>
            <a:br>
              <a:rPr lang="en-IN" sz="2000" dirty="0"/>
            </a:br>
            <a:r>
              <a:rPr lang="en-US" sz="2000" dirty="0"/>
              <a:t/>
            </a:r>
            <a:br>
              <a:rPr lang="en-US" sz="2000" dirty="0"/>
            </a:br>
            <a:r>
              <a:rPr lang="en-IN" sz="2000" b="1" dirty="0"/>
              <a:t>Customer and Seasonal Insights:</a:t>
            </a:r>
            <a:r>
              <a:rPr lang="en-IN" sz="2000" dirty="0"/>
              <a:t> Detailed breakdowns in retail narratives and sales trends aid targeted strategies.</a:t>
            </a:r>
            <a:r>
              <a:rPr lang="en-US" sz="2000" dirty="0"/>
              <a:t/>
            </a:r>
            <a:br>
              <a:rPr lang="en-US" sz="2000" dirty="0"/>
            </a:br>
            <a:r>
              <a:rPr lang="en-IN" sz="2000" dirty="0"/>
              <a:t>This dashboard is a valuable tool for driving data-driven decisions in sales optimization and resource allocation</a:t>
            </a:r>
            <a:endParaRPr lang="en-US" sz="2000" dirty="0"/>
          </a:p>
        </p:txBody>
      </p:sp>
    </p:spTree>
    <p:extLst>
      <p:ext uri="{BB962C8B-B14F-4D97-AF65-F5344CB8AC3E}">
        <p14:creationId xmlns:p14="http://schemas.microsoft.com/office/powerpoint/2010/main" val="3796342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descr="SmartArt Placeholder - Contact List">
            <a:extLst>
              <a:ext uri="{FF2B5EF4-FFF2-40B4-BE49-F238E27FC236}">
                <a16:creationId xmlns:a16="http://schemas.microsoft.com/office/drawing/2014/main" id="{0188F943-8FD7-DF4B-B294-76C5998AC603}"/>
              </a:ext>
            </a:extLst>
          </p:cNvPr>
          <p:cNvGraphicFramePr>
            <a:graphicFrameLocks noGrp="1"/>
          </p:cNvGraphicFramePr>
          <p:nvPr>
            <p:ph idx="1"/>
            <p:extLst>
              <p:ext uri="{D42A27DB-BD31-4B8C-83A1-F6EECF244321}">
                <p14:modId xmlns:p14="http://schemas.microsoft.com/office/powerpoint/2010/main" val="3560534188"/>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BFE67FFD-EEBA-0F43-9CCE-29C860613EC9}"/>
              </a:ext>
            </a:extLst>
          </p:cNvPr>
          <p:cNvSpPr>
            <a:spLocks noGrp="1"/>
          </p:cNvSpPr>
          <p:nvPr>
            <p:ph type="title"/>
          </p:nvPr>
        </p:nvSpPr>
        <p:spPr/>
        <p:txBody>
          <a:bodyPr/>
          <a:lstStyle/>
          <a:p>
            <a:r>
              <a:rPr lang="en-US" dirty="0"/>
              <a:t>Contact </a:t>
            </a:r>
            <a:r>
              <a:rPr lang="en-US" dirty="0" smtClean="0"/>
              <a:t>Me</a:t>
            </a:r>
            <a:endParaRPr lang="en-US" dirty="0"/>
          </a:p>
        </p:txBody>
      </p:sp>
    </p:spTree>
    <p:extLst>
      <p:ext uri="{BB962C8B-B14F-4D97-AF65-F5344CB8AC3E}">
        <p14:creationId xmlns:p14="http://schemas.microsoft.com/office/powerpoint/2010/main" val="1237448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a:xfrm>
            <a:off x="1483745" y="301753"/>
            <a:ext cx="9273396" cy="3566160"/>
          </a:xfrm>
        </p:spPr>
        <p:txBody>
          <a:bodyPr>
            <a:noAutofit/>
          </a:bodyPr>
          <a:lstStyle/>
          <a:p>
            <a:r>
              <a:rPr lang="en-AE" sz="2000" b="1" dirty="0"/>
              <a:t>Problem Statement</a:t>
            </a:r>
            <a:r>
              <a:rPr lang="en-AE" sz="2000" dirty="0"/>
              <a:t>: </a:t>
            </a:r>
            <a:r>
              <a:rPr lang="en-IN" sz="2000" dirty="0"/>
              <a:t>XYZ Retail Inc., a prominent player in the retail industry, faces the challenge of efficiently managing and analysing its sales data. The company operates through multiple channels like online platforms, physical stores, and mobile apps. To enhance decision-making, XYZ Retail aims to create an end-to-end data pipeline that ingests, processes, and visualizes sales data.</a:t>
            </a:r>
            <a:endParaRPr lang="en-US" sz="2000" dirty="0"/>
          </a:p>
        </p:txBody>
      </p:sp>
      <p:sp>
        <p:nvSpPr>
          <p:cNvPr id="3" name="Text Placeholder 2">
            <a:extLst>
              <a:ext uri="{FF2B5EF4-FFF2-40B4-BE49-F238E27FC236}">
                <a16:creationId xmlns:a16="http://schemas.microsoft.com/office/drawing/2014/main" id="{8CFCA704-4032-7441-8B97-38C90F96D7F8}"/>
              </a:ext>
            </a:extLst>
          </p:cNvPr>
          <p:cNvSpPr>
            <a:spLocks noGrp="1"/>
          </p:cNvSpPr>
          <p:nvPr>
            <p:ph type="body" idx="1"/>
          </p:nvPr>
        </p:nvSpPr>
        <p:spPr>
          <a:xfrm>
            <a:off x="1483741" y="4413275"/>
            <a:ext cx="8988724" cy="1064500"/>
          </a:xfrm>
        </p:spPr>
        <p:txBody>
          <a:bodyPr>
            <a:noAutofit/>
          </a:bodyPr>
          <a:lstStyle/>
          <a:p>
            <a:r>
              <a:rPr lang="en-IN" sz="1600" b="1" dirty="0">
                <a:latin typeface="+mj-lt"/>
              </a:rPr>
              <a:t>Objective:</a:t>
            </a:r>
            <a:r>
              <a:rPr lang="en-IN" sz="1600" dirty="0">
                <a:latin typeface="+mj-lt"/>
              </a:rPr>
              <a:t> Optimize retail operations by designing scalable data pipelines, integrating and cleaning diverse data sources, and enabling advanced analytics through robust storage, transformation, and governance frameworks.</a:t>
            </a:r>
            <a:endParaRPr lang="en-US" sz="1600" dirty="0">
              <a:latin typeface="+mj-lt"/>
            </a:endParaRPr>
          </a:p>
        </p:txBody>
      </p:sp>
    </p:spTree>
    <p:extLst>
      <p:ext uri="{BB962C8B-B14F-4D97-AF65-F5344CB8AC3E}">
        <p14:creationId xmlns:p14="http://schemas.microsoft.com/office/powerpoint/2010/main" val="1639088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23" descr="A group of people sitting at a table discussing plans">
            <a:extLst>
              <a:ext uri="{FF2B5EF4-FFF2-40B4-BE49-F238E27FC236}">
                <a16:creationId xmlns:a16="http://schemas.microsoft.com/office/drawing/2014/main" id="{14641C01-C347-EE4E-A9B1-95BFFAA1ADA5}"/>
              </a:ext>
            </a:extLst>
          </p:cNvPr>
          <p:cNvPicPr>
            <a:picLocks noGrp="1" noChangeAspect="1"/>
          </p:cNvPicPr>
          <p:nvPr>
            <p:ph type="pic" sz="quarter" idx="13"/>
          </p:nvPr>
        </p:nvPicPr>
        <p:blipFill>
          <a:blip r:embed="rId2" cstate="email">
            <a:duotone>
              <a:prstClr val="black"/>
              <a:schemeClr val="accent6">
                <a:tint val="45000"/>
                <a:satMod val="400000"/>
              </a:schemeClr>
            </a:duotone>
            <a:alphaModFix amt="85000"/>
            <a:extLst>
              <a:ext uri="{28A0092B-C50C-407E-A947-70E740481C1C}">
                <a14:useLocalDpi xmlns:a14="http://schemas.microsoft.com/office/drawing/2010/main"/>
              </a:ext>
            </a:extLst>
          </a:blip>
          <a:srcRect/>
          <a:stretch>
            <a:fillRect/>
          </a:stretch>
        </p:blipFill>
        <p:spPr/>
      </p:pic>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p:txBody>
          <a:bodyPr/>
          <a:lstStyle/>
          <a:p>
            <a:r>
              <a:rPr lang="en-IN" b="1" i="1" dirty="0"/>
              <a:t>. Data Ingestion and Storage</a:t>
            </a:r>
            <a:endParaRPr lang="en-US" b="1" i="1" dirty="0"/>
          </a:p>
          <a:p>
            <a:pPr lvl="0"/>
            <a:r>
              <a:rPr lang="en-IN" dirty="0"/>
              <a:t>Created two folders in Azure Storage within the </a:t>
            </a:r>
            <a:r>
              <a:rPr lang="en-IN" b="1" dirty="0"/>
              <a:t>Sales Containers</a:t>
            </a:r>
            <a:r>
              <a:rPr lang="en-IN" dirty="0"/>
              <a:t>:</a:t>
            </a:r>
            <a:endParaRPr lang="en-US" dirty="0"/>
          </a:p>
          <a:p>
            <a:pPr lvl="1"/>
            <a:r>
              <a:rPr lang="en-IN" b="1" dirty="0"/>
              <a:t>Raw Data</a:t>
            </a:r>
            <a:r>
              <a:rPr lang="en-IN" dirty="0"/>
              <a:t>: For storing unprocessed datasets.</a:t>
            </a:r>
            <a:endParaRPr lang="en-US" dirty="0"/>
          </a:p>
          <a:p>
            <a:pPr lvl="1"/>
            <a:r>
              <a:rPr lang="en-IN" b="1" dirty="0"/>
              <a:t>Transformed Data</a:t>
            </a:r>
            <a:r>
              <a:rPr lang="en-IN" dirty="0"/>
              <a:t>: For storing cleaned and processed datasets.</a:t>
            </a:r>
            <a:endParaRPr lang="en-US" dirty="0"/>
          </a:p>
          <a:p>
            <a:pPr lvl="0"/>
            <a:r>
              <a:rPr lang="en-IN" dirty="0"/>
              <a:t>Ingested raw sales data using the </a:t>
            </a:r>
            <a:r>
              <a:rPr lang="en-IN" b="1" dirty="0"/>
              <a:t>GitHub raw file link</a:t>
            </a:r>
            <a:r>
              <a:rPr lang="en-IN" dirty="0"/>
              <a:t>, ensuring a streamlined and scalable data input pipeline.</a:t>
            </a:r>
            <a:endParaRPr lang="en-US" dirty="0"/>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1097280" y="421817"/>
            <a:ext cx="4915331" cy="1294840"/>
          </a:xfrm>
        </p:spPr>
        <p:txBody>
          <a:bodyPr>
            <a:normAutofit fontScale="90000"/>
          </a:bodyPr>
          <a:lstStyle/>
          <a:p>
            <a:r>
              <a:rPr lang="en-IN" dirty="0"/>
              <a:t> </a:t>
            </a:r>
            <a:r>
              <a:rPr lang="en-US" dirty="0"/>
              <a:t/>
            </a:r>
            <a:br>
              <a:rPr lang="en-US" dirty="0"/>
            </a:br>
            <a:r>
              <a:rPr lang="en-IN" b="1" dirty="0"/>
              <a:t>Sales Data Analysis Workflow</a:t>
            </a:r>
            <a:r>
              <a:rPr lang="en-US" b="1" dirty="0"/>
              <a:t/>
            </a:r>
            <a:br>
              <a:rPr lang="en-US" b="1" dirty="0"/>
            </a:br>
            <a:endParaRPr lang="en-US" dirty="0">
              <a:sym typeface="Bodoni SvtyTwo ITC TT-Book"/>
            </a:endParaRPr>
          </a:p>
        </p:txBody>
      </p:sp>
    </p:spTree>
    <p:extLst>
      <p:ext uri="{BB962C8B-B14F-4D97-AF65-F5344CB8AC3E}">
        <p14:creationId xmlns:p14="http://schemas.microsoft.com/office/powerpoint/2010/main" val="398011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a:xfrm>
            <a:off x="810883" y="819510"/>
            <a:ext cx="11248845" cy="5555410"/>
          </a:xfrm>
        </p:spPr>
        <p:txBody>
          <a:bodyPr>
            <a:noAutofit/>
          </a:bodyPr>
          <a:lstStyle/>
          <a:p>
            <a:r>
              <a:rPr lang="en-IN" sz="1600" b="1" i="1" dirty="0"/>
              <a:t>2. Data Transformation </a:t>
            </a:r>
            <a:r>
              <a:rPr lang="en-IN" sz="1600" b="1" i="1" dirty="0" smtClean="0"/>
              <a:t>Steps</a:t>
            </a:r>
            <a:r>
              <a:rPr lang="en-US" sz="1600" b="1" i="1" dirty="0"/>
              <a:t/>
            </a:r>
            <a:br>
              <a:rPr lang="en-US" sz="1600" b="1" i="1" dirty="0"/>
            </a:br>
            <a:r>
              <a:rPr lang="en-IN" sz="1600" b="1" dirty="0" err="1" smtClean="0"/>
              <a:t>Databricks</a:t>
            </a:r>
            <a:r>
              <a:rPr lang="en-IN" sz="1600" b="1" dirty="0" smtClean="0"/>
              <a:t> Transformation</a:t>
            </a:r>
            <a:r>
              <a:rPr lang="en-IN" sz="1600" dirty="0" smtClean="0"/>
              <a:t>:</a:t>
            </a:r>
            <a:r>
              <a:rPr lang="en-US" sz="1600" dirty="0" smtClean="0"/>
              <a:t/>
            </a:r>
            <a:br>
              <a:rPr lang="en-US" sz="1600" dirty="0" smtClean="0"/>
            </a:br>
            <a:r>
              <a:rPr lang="en-IN" sz="1600" dirty="0" smtClean="0"/>
              <a:t>Loaded raw data into </a:t>
            </a:r>
            <a:r>
              <a:rPr lang="en-IN" sz="1600" dirty="0" err="1" smtClean="0"/>
              <a:t>Databricks</a:t>
            </a:r>
            <a:r>
              <a:rPr lang="en-IN" sz="1600" dirty="0" smtClean="0"/>
              <a:t> for initial cleaning and processing:</a:t>
            </a:r>
            <a:r>
              <a:rPr lang="en-US" sz="1600" dirty="0" smtClean="0"/>
              <a:t/>
            </a:r>
            <a:br>
              <a:rPr lang="en-US" sz="1600" dirty="0" smtClean="0"/>
            </a:br>
            <a:r>
              <a:rPr lang="en-IN" sz="1600" dirty="0" smtClean="0"/>
              <a:t>Handled missing values, duplicates, and outliers.</a:t>
            </a:r>
            <a:r>
              <a:rPr lang="en-US" sz="1600" dirty="0" smtClean="0"/>
              <a:t/>
            </a:r>
            <a:br>
              <a:rPr lang="en-US" sz="1600" dirty="0" smtClean="0"/>
            </a:br>
            <a:r>
              <a:rPr lang="en-IN" sz="1600" dirty="0" smtClean="0"/>
              <a:t>Standardized date formats and ensured consistent column naming conventions.</a:t>
            </a:r>
            <a:r>
              <a:rPr lang="en-US" sz="1600" dirty="0" smtClean="0"/>
              <a:t/>
            </a:r>
            <a:br>
              <a:rPr lang="en-US" sz="1600" dirty="0" smtClean="0"/>
            </a:br>
            <a:r>
              <a:rPr lang="en-IN" sz="1600" b="1" dirty="0" smtClean="0"/>
              <a:t>SQL Transformation in Synapse</a:t>
            </a:r>
            <a:r>
              <a:rPr lang="en-IN" sz="1600" dirty="0" smtClean="0"/>
              <a:t>:</a:t>
            </a:r>
            <a:r>
              <a:rPr lang="en-US" sz="1600" dirty="0" smtClean="0"/>
              <a:t/>
            </a:r>
            <a:br>
              <a:rPr lang="en-US" sz="1600" dirty="0" smtClean="0"/>
            </a:br>
            <a:r>
              <a:rPr lang="en-IN" sz="1600" dirty="0" smtClean="0"/>
              <a:t>Imported transformed data from </a:t>
            </a:r>
            <a:r>
              <a:rPr lang="en-IN" sz="1600" dirty="0" err="1" smtClean="0"/>
              <a:t>Databricks</a:t>
            </a:r>
            <a:r>
              <a:rPr lang="en-IN" sz="1600" dirty="0" smtClean="0"/>
              <a:t> into Azure Synapse.</a:t>
            </a:r>
            <a:r>
              <a:rPr lang="en-US" sz="1600" dirty="0" smtClean="0"/>
              <a:t/>
            </a:r>
            <a:br>
              <a:rPr lang="en-US" sz="1600" dirty="0" smtClean="0"/>
            </a:br>
            <a:r>
              <a:rPr lang="en-IN" sz="1600" dirty="0" smtClean="0"/>
              <a:t>Performed further transformations using SQL queries:</a:t>
            </a:r>
            <a:r>
              <a:rPr lang="en-US" sz="1600" dirty="0" smtClean="0"/>
              <a:t/>
            </a:r>
            <a:br>
              <a:rPr lang="en-US" sz="1600" dirty="0" smtClean="0"/>
            </a:br>
            <a:r>
              <a:rPr lang="en-IN" sz="1600" dirty="0" smtClean="0"/>
              <a:t>Derived key metrics like </a:t>
            </a:r>
            <a:r>
              <a:rPr lang="en-IN" sz="1600" b="1" dirty="0" smtClean="0"/>
              <a:t>Total Sales</a:t>
            </a:r>
            <a:r>
              <a:rPr lang="en-IN" sz="1600" dirty="0" smtClean="0"/>
              <a:t> and </a:t>
            </a:r>
            <a:r>
              <a:rPr lang="en-IN" sz="1600" b="1" dirty="0" smtClean="0"/>
              <a:t>Average Order Value (AOV)</a:t>
            </a:r>
            <a:r>
              <a:rPr lang="en-IN" sz="1600" dirty="0" smtClean="0"/>
              <a:t>.</a:t>
            </a:r>
            <a:r>
              <a:rPr lang="en-US" sz="1600" dirty="0" smtClean="0"/>
              <a:t/>
            </a:r>
            <a:br>
              <a:rPr lang="en-US" sz="1600" dirty="0" smtClean="0"/>
            </a:br>
            <a:r>
              <a:rPr lang="en-IN" sz="1600" dirty="0" smtClean="0"/>
              <a:t>Conducted channel-wise performance analysis for </a:t>
            </a:r>
            <a:r>
              <a:rPr lang="en-IN" sz="1600" b="1" dirty="0" smtClean="0"/>
              <a:t>online, in-store, and mobile app sales</a:t>
            </a:r>
            <a:br>
              <a:rPr lang="en-IN" sz="1600" b="1" dirty="0" smtClean="0"/>
            </a:br>
            <a:r>
              <a:rPr lang="en-IN" sz="1600" b="1" dirty="0"/>
              <a:t/>
            </a:r>
            <a:br>
              <a:rPr lang="en-IN" sz="1600" b="1" dirty="0"/>
            </a:br>
            <a:r>
              <a:rPr lang="en-IN" sz="1600" b="1" dirty="0" smtClean="0"/>
              <a:t/>
            </a:r>
            <a:br>
              <a:rPr lang="en-IN" sz="1600" b="1" dirty="0" smtClean="0"/>
            </a:br>
            <a:r>
              <a:rPr lang="en-IN" sz="1600" b="1" i="1" dirty="0" smtClean="0"/>
              <a:t>3</a:t>
            </a:r>
            <a:r>
              <a:rPr lang="en-IN" sz="1600" b="1" i="1" dirty="0"/>
              <a:t>. Power BI Visualization</a:t>
            </a:r>
            <a:r>
              <a:rPr lang="en-US" sz="1600" b="1" i="1" dirty="0"/>
              <a:t/>
            </a:r>
            <a:br>
              <a:rPr lang="en-US" sz="1600" b="1" i="1" dirty="0"/>
            </a:br>
            <a:r>
              <a:rPr lang="en-IN" sz="1600" dirty="0"/>
              <a:t>Exported the final transformed dataset from Azure Synapse to Power BI.</a:t>
            </a:r>
            <a:r>
              <a:rPr lang="en-US" sz="1600" dirty="0"/>
              <a:t/>
            </a:r>
            <a:br>
              <a:rPr lang="en-US" sz="1600" dirty="0"/>
            </a:br>
            <a:r>
              <a:rPr lang="en-IN" sz="1600" dirty="0"/>
              <a:t>Conducted additional data transformations in Power BI to prepare the data for visualization.</a:t>
            </a:r>
            <a:r>
              <a:rPr lang="en-US" sz="1600" dirty="0"/>
              <a:t/>
            </a:r>
            <a:br>
              <a:rPr lang="en-US" sz="1600" dirty="0"/>
            </a:br>
            <a:r>
              <a:rPr lang="en-IN" sz="1600" dirty="0"/>
              <a:t>Designed an interactive dashboard with the following features:</a:t>
            </a:r>
            <a:r>
              <a:rPr lang="en-US" sz="1600" dirty="0"/>
              <a:t/>
            </a:r>
            <a:br>
              <a:rPr lang="en-US" sz="1600" dirty="0"/>
            </a:br>
            <a:r>
              <a:rPr lang="en-IN" sz="1600" b="1" dirty="0"/>
              <a:t>Slicers</a:t>
            </a:r>
            <a:r>
              <a:rPr lang="en-IN" sz="1600" dirty="0"/>
              <a:t> for filtering by sales channels, regions, and product categories.</a:t>
            </a:r>
            <a:r>
              <a:rPr lang="en-US" sz="1600" dirty="0"/>
              <a:t/>
            </a:r>
            <a:br>
              <a:rPr lang="en-US" sz="1600" dirty="0"/>
            </a:br>
            <a:r>
              <a:rPr lang="en-IN" sz="1600" b="1" dirty="0"/>
              <a:t>Key Performance Indicators (KPIs)</a:t>
            </a:r>
            <a:r>
              <a:rPr lang="en-IN" sz="1600" dirty="0"/>
              <a:t> displayed prominently:</a:t>
            </a:r>
            <a:r>
              <a:rPr lang="en-US" sz="1600" dirty="0"/>
              <a:t/>
            </a:r>
            <a:br>
              <a:rPr lang="en-US" sz="1600" dirty="0"/>
            </a:br>
            <a:r>
              <a:rPr lang="en-IN" sz="1600" dirty="0"/>
              <a:t>Total Sales</a:t>
            </a:r>
            <a:r>
              <a:rPr lang="en-US" sz="1600" dirty="0"/>
              <a:t/>
            </a:r>
            <a:br>
              <a:rPr lang="en-US" sz="1600" dirty="0"/>
            </a:br>
            <a:r>
              <a:rPr lang="en-IN" sz="1600" dirty="0"/>
              <a:t>Average Order Value (AOV)</a:t>
            </a:r>
            <a:r>
              <a:rPr lang="en-US" sz="1600" dirty="0"/>
              <a:t/>
            </a:r>
            <a:br>
              <a:rPr lang="en-US" sz="1600" dirty="0"/>
            </a:br>
            <a:r>
              <a:rPr lang="en-IN" sz="1600" dirty="0"/>
              <a:t>Customer Retention Rate</a:t>
            </a:r>
            <a:r>
              <a:rPr lang="en-US" sz="1600" dirty="0"/>
              <a:t/>
            </a:r>
            <a:br>
              <a:rPr lang="en-US" sz="1600" dirty="0"/>
            </a:br>
            <a:r>
              <a:rPr lang="en-IN" sz="1600" b="1" dirty="0"/>
              <a:t>Trend Analysis</a:t>
            </a:r>
            <a:r>
              <a:rPr lang="en-IN" sz="1600" dirty="0"/>
              <a:t>: Monthly, weekly, and daily sales </a:t>
            </a:r>
            <a:r>
              <a:rPr lang="en-IN" sz="1600" dirty="0" smtClean="0"/>
              <a:t/>
            </a:r>
            <a:br>
              <a:rPr lang="en-IN" sz="1600" dirty="0" smtClean="0"/>
            </a:br>
            <a:r>
              <a:rPr lang="en-IN" sz="1600" dirty="0" smtClean="0"/>
              <a:t>patterns </a:t>
            </a:r>
            <a:r>
              <a:rPr lang="en-IN" sz="1600" dirty="0"/>
              <a:t>were highlighted, identifying peak </a:t>
            </a:r>
            <a:r>
              <a:rPr lang="en-IN" sz="1600" dirty="0" smtClean="0"/>
              <a:t>sales</a:t>
            </a:r>
            <a:br>
              <a:rPr lang="en-IN" sz="1600" dirty="0" smtClean="0"/>
            </a:br>
            <a:r>
              <a:rPr lang="en-IN" sz="1600" dirty="0" smtClean="0"/>
              <a:t> </a:t>
            </a:r>
            <a:r>
              <a:rPr lang="en-IN" sz="1600" dirty="0"/>
              <a:t>periods and seasonal trends.</a:t>
            </a:r>
            <a:r>
              <a:rPr lang="en-US" sz="1600" dirty="0"/>
              <a:t/>
            </a:r>
            <a:br>
              <a:rPr lang="en-US" sz="1600" dirty="0"/>
            </a:br>
            <a:r>
              <a:rPr lang="en-IN" sz="1600" b="1" dirty="0" smtClean="0"/>
              <a:t/>
            </a:r>
            <a:br>
              <a:rPr lang="en-IN" sz="1600" b="1" dirty="0" smtClean="0"/>
            </a:br>
            <a:r>
              <a:rPr lang="en-IN" sz="1600" b="1" dirty="0"/>
              <a:t/>
            </a:r>
            <a:br>
              <a:rPr lang="en-IN" sz="1600" b="1" dirty="0"/>
            </a:br>
            <a:endParaRPr lang="en-US" sz="1600" dirty="0"/>
          </a:p>
        </p:txBody>
      </p:sp>
      <p:pic>
        <p:nvPicPr>
          <p:cNvPr id="8" name="Picture 7"/>
          <p:cNvPicPr/>
          <p:nvPr/>
        </p:nvPicPr>
        <p:blipFill>
          <a:blip r:embed="rId2"/>
          <a:stretch>
            <a:fillRect/>
          </a:stretch>
        </p:blipFill>
        <p:spPr>
          <a:xfrm>
            <a:off x="7104181" y="4662079"/>
            <a:ext cx="2807570" cy="1868116"/>
          </a:xfrm>
          <a:prstGeom prst="rect">
            <a:avLst/>
          </a:prstGeom>
        </p:spPr>
      </p:pic>
    </p:spTree>
    <p:extLst>
      <p:ext uri="{BB962C8B-B14F-4D97-AF65-F5344CB8AC3E}">
        <p14:creationId xmlns:p14="http://schemas.microsoft.com/office/powerpoint/2010/main" val="2904357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97D95-D925-3641-A715-DB7630E983B0}"/>
              </a:ext>
            </a:extLst>
          </p:cNvPr>
          <p:cNvSpPr>
            <a:spLocks noGrp="1"/>
          </p:cNvSpPr>
          <p:nvPr>
            <p:ph sz="half" idx="1"/>
          </p:nvPr>
        </p:nvSpPr>
        <p:spPr>
          <a:xfrm>
            <a:off x="864365" y="631950"/>
            <a:ext cx="6459462" cy="5967257"/>
          </a:xfrm>
        </p:spPr>
        <p:txBody>
          <a:bodyPr>
            <a:normAutofit/>
          </a:bodyPr>
          <a:lstStyle/>
          <a:p>
            <a:r>
              <a:rPr lang="en-IN" b="1" i="1" dirty="0"/>
              <a:t>4. Actionable Insights</a:t>
            </a:r>
            <a:endParaRPr lang="en-US" b="1" i="1" dirty="0"/>
          </a:p>
          <a:p>
            <a:pPr lvl="0"/>
            <a:r>
              <a:rPr lang="en-IN" b="1" dirty="0"/>
              <a:t>Operational Optimization</a:t>
            </a:r>
            <a:r>
              <a:rPr lang="en-IN" dirty="0"/>
              <a:t>: Suggested reallocating resources to high-performing channels.</a:t>
            </a:r>
            <a:endParaRPr lang="en-US" dirty="0"/>
          </a:p>
          <a:p>
            <a:pPr lvl="0"/>
            <a:r>
              <a:rPr lang="en-IN" b="1" dirty="0"/>
              <a:t>Inventory Management</a:t>
            </a:r>
            <a:r>
              <a:rPr lang="en-IN" dirty="0"/>
              <a:t>: Recommended stocking up on best-sellers during peak periods.</a:t>
            </a:r>
            <a:endParaRPr lang="en-US" dirty="0"/>
          </a:p>
          <a:p>
            <a:pPr lvl="0"/>
            <a:r>
              <a:rPr lang="en-IN" b="1" dirty="0"/>
              <a:t>Customer Retention</a:t>
            </a:r>
            <a:r>
              <a:rPr lang="en-IN" dirty="0"/>
              <a:t>: Advocated targeted offers and loyalty programs for high-value customers</a:t>
            </a:r>
            <a:r>
              <a:rPr lang="en-IN" dirty="0" smtClean="0"/>
              <a:t>.</a:t>
            </a:r>
          </a:p>
          <a:p>
            <a:pPr lvl="0"/>
            <a:endParaRPr lang="en-IN" dirty="0" smtClean="0"/>
          </a:p>
          <a:p>
            <a:pPr lvl="0"/>
            <a:endParaRPr lang="en-IN" dirty="0"/>
          </a:p>
          <a:p>
            <a:r>
              <a:rPr lang="en-IN" b="1" dirty="0"/>
              <a:t>Conclusion</a:t>
            </a:r>
            <a:endParaRPr lang="en-US" b="1" dirty="0"/>
          </a:p>
          <a:p>
            <a:r>
              <a:rPr lang="en-IN" dirty="0"/>
              <a:t>The solution leverages Azure services, </a:t>
            </a:r>
            <a:r>
              <a:rPr lang="en-IN" dirty="0" err="1"/>
              <a:t>Databricks</a:t>
            </a:r>
            <a:r>
              <a:rPr lang="en-IN" dirty="0"/>
              <a:t>, Synapse, and Power BI to create a robust, end-to-end data processing and visualization pipeline. This setup enables real-time, data-driven decision-making by providing insights into customer </a:t>
            </a:r>
            <a:r>
              <a:rPr lang="en-IN" dirty="0" err="1"/>
              <a:t>behavior</a:t>
            </a:r>
            <a:r>
              <a:rPr lang="en-IN" dirty="0"/>
              <a:t>, product performance, and operational efficiency.</a:t>
            </a:r>
            <a:endParaRPr lang="en-US" dirty="0"/>
          </a:p>
          <a:p>
            <a:pPr lvl="0"/>
            <a:endParaRPr lang="en-US" dirty="0"/>
          </a:p>
        </p:txBody>
      </p:sp>
      <p:pic>
        <p:nvPicPr>
          <p:cNvPr id="7" name="Picture Placeholder 6" descr="A close up of a person in glasses looking at her computer">
            <a:extLst>
              <a:ext uri="{FF2B5EF4-FFF2-40B4-BE49-F238E27FC236}">
                <a16:creationId xmlns:a16="http://schemas.microsoft.com/office/drawing/2014/main" id="{63AE1BE0-28BE-404C-BA2F-6FF3CF46A246}"/>
              </a:ext>
            </a:extLst>
          </p:cNvPr>
          <p:cNvPicPr>
            <a:picLocks noGrp="1" noChangeAspect="1"/>
          </p:cNvPicPr>
          <p:nvPr>
            <p:ph type="pic" sz="quarter" idx="13"/>
          </p:nvPr>
        </p:nvPicPr>
        <p:blipFill>
          <a:blip r:embed="rId2" cstate="email">
            <a:duotone>
              <a:prstClr val="black"/>
              <a:schemeClr val="accent6">
                <a:tint val="45000"/>
                <a:satMod val="400000"/>
              </a:schemeClr>
            </a:duotone>
            <a:alphaModFix amt="85000"/>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610370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smtClean="0"/>
              <a:t>Dashboard</a:t>
            </a:r>
            <a:endParaRPr lang="en-US" dirty="0"/>
          </a:p>
        </p:txBody>
      </p:sp>
      <p:pic>
        <p:nvPicPr>
          <p:cNvPr id="6" name="Content Placeholder 5"/>
          <p:cNvPicPr>
            <a:picLocks noGrp="1"/>
          </p:cNvPicPr>
          <p:nvPr>
            <p:ph sz="half" idx="2"/>
          </p:nvPr>
        </p:nvPicPr>
        <p:blipFill>
          <a:blip r:embed="rId2"/>
          <a:stretch>
            <a:fillRect/>
          </a:stretch>
        </p:blipFill>
        <p:spPr>
          <a:xfrm>
            <a:off x="1009292" y="1790891"/>
            <a:ext cx="9842738" cy="5067109"/>
          </a:xfrm>
          <a:prstGeom prst="rect">
            <a:avLst/>
          </a:prstGeom>
        </p:spPr>
      </p:pic>
    </p:spTree>
    <p:extLst>
      <p:ext uri="{BB962C8B-B14F-4D97-AF65-F5344CB8AC3E}">
        <p14:creationId xmlns:p14="http://schemas.microsoft.com/office/powerpoint/2010/main" val="390208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p:txBody>
          <a:bodyPr/>
          <a:lstStyle/>
          <a:p>
            <a:r>
              <a:rPr lang="en-US" dirty="0" smtClean="0"/>
              <a:t>Synapse</a:t>
            </a:r>
            <a:endParaRPr lang="en-US" dirty="0"/>
          </a:p>
        </p:txBody>
      </p:sp>
      <p:pic>
        <p:nvPicPr>
          <p:cNvPr id="5" name="Content Placeholder 4"/>
          <p:cNvPicPr>
            <a:picLocks noGrp="1"/>
          </p:cNvPicPr>
          <p:nvPr>
            <p:ph idx="1"/>
          </p:nvPr>
        </p:nvPicPr>
        <p:blipFill>
          <a:blip r:embed="rId2"/>
          <a:stretch>
            <a:fillRect/>
          </a:stretch>
        </p:blipFill>
        <p:spPr>
          <a:xfrm>
            <a:off x="1097279" y="1790891"/>
            <a:ext cx="9849641" cy="4601283"/>
          </a:xfrm>
          <a:prstGeom prst="rect">
            <a:avLst/>
          </a:prstGeom>
        </p:spPr>
      </p:pic>
    </p:spTree>
    <p:extLst>
      <p:ext uri="{BB962C8B-B14F-4D97-AF65-F5344CB8AC3E}">
        <p14:creationId xmlns:p14="http://schemas.microsoft.com/office/powerpoint/2010/main" val="1287921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Art graphic of Linear Venn">
            <a:extLst>
              <a:ext uri="{FF2B5EF4-FFF2-40B4-BE49-F238E27FC236}">
                <a16:creationId xmlns:a16="http://schemas.microsoft.com/office/drawing/2014/main" id="{2A1099A9-7898-E54F-BE1A-0E468D8CEA8B}"/>
              </a:ext>
            </a:extLst>
          </p:cNvPr>
          <p:cNvGraphicFramePr>
            <a:graphicFrameLocks noGrp="1"/>
          </p:cNvGraphicFramePr>
          <p:nvPr>
            <p:ph idx="1"/>
            <p:extLst>
              <p:ext uri="{D42A27DB-BD31-4B8C-83A1-F6EECF244321}">
                <p14:modId xmlns:p14="http://schemas.microsoft.com/office/powerpoint/2010/main" val="3797599334"/>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6F4E94C0-0A51-6C41-B1ED-E95AC84C23D7}"/>
              </a:ext>
            </a:extLst>
          </p:cNvPr>
          <p:cNvSpPr>
            <a:spLocks noGrp="1"/>
          </p:cNvSpPr>
          <p:nvPr>
            <p:ph type="title"/>
          </p:nvPr>
        </p:nvSpPr>
        <p:spPr>
          <a:xfrm>
            <a:off x="957532" y="430443"/>
            <a:ext cx="10058400" cy="1369074"/>
          </a:xfrm>
        </p:spPr>
        <p:txBody>
          <a:bodyPr/>
          <a:lstStyle/>
          <a:p>
            <a:r>
              <a:rPr lang="en-US" dirty="0" smtClean="0">
                <a:sym typeface="Bodoni SvtyTwo ITC TT-Book"/>
              </a:rPr>
              <a:t>DATABRICKS</a:t>
            </a:r>
            <a:endParaRPr lang="en-US" dirty="0"/>
          </a:p>
        </p:txBody>
      </p:sp>
      <p:pic>
        <p:nvPicPr>
          <p:cNvPr id="4" name="Picture 3"/>
          <p:cNvPicPr/>
          <p:nvPr/>
        </p:nvPicPr>
        <p:blipFill>
          <a:blip r:embed="rId7"/>
          <a:stretch>
            <a:fillRect/>
          </a:stretch>
        </p:blipFill>
        <p:spPr>
          <a:xfrm>
            <a:off x="957532" y="1621766"/>
            <a:ext cx="10298849" cy="4856959"/>
          </a:xfrm>
          <a:prstGeom prst="rect">
            <a:avLst/>
          </a:prstGeom>
        </p:spPr>
      </p:pic>
    </p:spTree>
    <p:extLst>
      <p:ext uri="{BB962C8B-B14F-4D97-AF65-F5344CB8AC3E}">
        <p14:creationId xmlns:p14="http://schemas.microsoft.com/office/powerpoint/2010/main" val="4114459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CE8BE5-EAF0-6845-ACA0-E500306A1107}"/>
              </a:ext>
            </a:extLst>
          </p:cNvPr>
          <p:cNvSpPr>
            <a:spLocks noGrp="1"/>
          </p:cNvSpPr>
          <p:nvPr>
            <p:ph type="title"/>
          </p:nvPr>
        </p:nvSpPr>
        <p:spPr>
          <a:xfrm>
            <a:off x="1097280" y="421816"/>
            <a:ext cx="3371203" cy="5978983"/>
          </a:xfrm>
        </p:spPr>
        <p:txBody>
          <a:bodyPr/>
          <a:lstStyle/>
          <a:p>
            <a:r>
              <a:rPr lang="en-IN" dirty="0"/>
              <a:t> </a:t>
            </a:r>
            <a:r>
              <a:rPr lang="en-US" dirty="0"/>
              <a:t/>
            </a:r>
            <a:br>
              <a:rPr lang="en-US" dirty="0"/>
            </a:br>
            <a:r>
              <a:rPr lang="en-IN" b="1" dirty="0"/>
              <a:t>Architecture Diagram</a:t>
            </a:r>
            <a:endParaRPr lang="en-US" dirty="0"/>
          </a:p>
        </p:txBody>
      </p:sp>
      <p:pic>
        <p:nvPicPr>
          <p:cNvPr id="5" name="Content Placeholder 4" descr="C:\Users\Shrey\Desktop\d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39418" y="516707"/>
            <a:ext cx="5391509" cy="6022115"/>
          </a:xfrm>
          <a:prstGeom prst="rect">
            <a:avLst/>
          </a:prstGeom>
          <a:noFill/>
          <a:ln>
            <a:noFill/>
          </a:ln>
        </p:spPr>
      </p:pic>
    </p:spTree>
    <p:extLst>
      <p:ext uri="{BB962C8B-B14F-4D97-AF65-F5344CB8AC3E}">
        <p14:creationId xmlns:p14="http://schemas.microsoft.com/office/powerpoint/2010/main" val="1939238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F4328E-77DF-41E8-952F-124AE19F1F7C}">
  <ds:schemaRefs>
    <ds:schemaRef ds:uri="http://purl.org/dc/terms/"/>
    <ds:schemaRef ds:uri="http://schemas.microsoft.com/office/2006/documentManagement/types"/>
    <ds:schemaRef ds:uri="71af3243-3dd4-4a8d-8c0d-dd76da1f02a5"/>
    <ds:schemaRef ds:uri="http://www.w3.org/XML/1998/namespace"/>
    <ds:schemaRef ds:uri="http://purl.org/dc/dcmitype/"/>
    <ds:schemaRef ds:uri="http://schemas.microsoft.com/office/2006/metadata/properties"/>
    <ds:schemaRef ds:uri="16c05727-aa75-4e4a-9b5f-8a80a1165891"/>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3.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320</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Bodoni SvtyTwo ITC TT-Book</vt:lpstr>
      <vt:lpstr>Calibri</vt:lpstr>
      <vt:lpstr>Consolas</vt:lpstr>
      <vt:lpstr>Nirmala UI Semilight</vt:lpstr>
      <vt:lpstr>Nunito Semi Bold</vt:lpstr>
      <vt:lpstr>PT Sans</vt:lpstr>
      <vt:lpstr>Verdana</vt:lpstr>
      <vt:lpstr>RetrospectVTI</vt:lpstr>
      <vt:lpstr>Empowering Retail with Data-Driven Insights</vt:lpstr>
      <vt:lpstr>Problem Statement: XYZ Retail Inc., a prominent player in the retail industry, faces the challenge of efficiently managing and analysing its sales data. The company operates through multiple channels like online platforms, physical stores, and mobile apps. To enhance decision-making, XYZ Retail aims to create an end-to-end data pipeline that ingests, processes, and visualizes sales data.</vt:lpstr>
      <vt:lpstr>  Sales Data Analysis Workflow </vt:lpstr>
      <vt:lpstr>2. Data Transformation Steps Databricks Transformation: Loaded raw data into Databricks for initial cleaning and processing: Handled missing values, duplicates, and outliers. Standardized date formats and ensured consistent column naming conventions. SQL Transformation in Synapse: Imported transformed data from Databricks into Azure Synapse. Performed further transformations using SQL queries: Derived key metrics like Total Sales and Average Order Value (AOV). Conducted channel-wise performance analysis for online, in-store, and mobile app sales   3. Power BI Visualization Exported the final transformed dataset from Azure Synapse to Power BI. Conducted additional data transformations in Power BI to prepare the data for visualization. Designed an interactive dashboard with the following features: Slicers for filtering by sales channels, regions, and product categories. Key Performance Indicators (KPIs) displayed prominently: Total Sales Average Order Value (AOV) Customer Retention Rate Trend Analysis: Monthly, weekly, and daily sales  patterns were highlighted, identifying peak sales  periods and seasonal trends.   </vt:lpstr>
      <vt:lpstr>PowerPoint Presentation</vt:lpstr>
      <vt:lpstr>Dashboard</vt:lpstr>
      <vt:lpstr>Synapse</vt:lpstr>
      <vt:lpstr>DATABRICKS</vt:lpstr>
      <vt:lpstr>  Architecture Diagram</vt:lpstr>
      <vt:lpstr>Roadmap</vt:lpstr>
      <vt:lpstr>PowerBI Dashboard</vt:lpstr>
      <vt:lpstr>Conclusion  The dashboard integrates data transformation and visualization effectively to derive actionable insights.   Key takeaways include:  Top Performing Regions and Products: The UK and USA dominate sales, while laptops and phones perform best.  Customer and Seasonal Insights: Detailed breakdowns in retail narratives and sales trends aid targeted strategies. This dashboard is a valuable tool for driving data-driven decisions in sales optimization and resource allocation</vt:lpstr>
      <vt:lpstr>Contact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2024-11-19T07:57:27Z</dcterms:created>
  <dcterms:modified xsi:type="dcterms:W3CDTF">2024-11-19T08:18:12Z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