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7"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31A724-C1CE-4FC5-B387-5D333E68ED0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3A1610E5-793F-4AF8-B9F3-797341DB9E2A}">
      <dgm:prSet phldrT="[Text]"/>
      <dgm:spPr/>
      <dgm:t>
        <a:bodyPr/>
        <a:lstStyle/>
        <a:p>
          <a:r>
            <a:rPr lang="en-IN" b="1" dirty="0">
              <a:solidFill>
                <a:srgbClr val="FF0000"/>
              </a:solidFill>
            </a:rPr>
            <a:t>Data</a:t>
          </a:r>
          <a:r>
            <a:rPr lang="en-IN" b="1" dirty="0"/>
            <a:t> </a:t>
          </a:r>
          <a:r>
            <a:rPr lang="en-IN" b="1" dirty="0">
              <a:solidFill>
                <a:srgbClr val="FF0000"/>
              </a:solidFill>
            </a:rPr>
            <a:t>Info</a:t>
          </a:r>
        </a:p>
      </dgm:t>
    </dgm:pt>
    <dgm:pt modelId="{CAE58215-2959-4B59-AEAC-05DD09479F17}" type="parTrans" cxnId="{5A625D27-4CFC-4970-B8DB-9492E18AC253}">
      <dgm:prSet/>
      <dgm:spPr/>
      <dgm:t>
        <a:bodyPr/>
        <a:lstStyle/>
        <a:p>
          <a:endParaRPr lang="en-IN"/>
        </a:p>
      </dgm:t>
    </dgm:pt>
    <dgm:pt modelId="{31125E74-8CF4-4A3F-A635-425A0B1ACE84}" type="sibTrans" cxnId="{5A625D27-4CFC-4970-B8DB-9492E18AC253}">
      <dgm:prSet/>
      <dgm:spPr/>
      <dgm:t>
        <a:bodyPr/>
        <a:lstStyle/>
        <a:p>
          <a:endParaRPr lang="en-IN"/>
        </a:p>
      </dgm:t>
    </dgm:pt>
    <dgm:pt modelId="{68E6E81F-7002-4C3A-A754-1912B94D7E69}">
      <dgm:prSet phldrT="[Text]"/>
      <dgm:spPr/>
      <dgm:t>
        <a:bodyPr/>
        <a:lstStyle/>
        <a:p>
          <a:r>
            <a:rPr lang="en-IN" b="1" dirty="0">
              <a:solidFill>
                <a:schemeClr val="accent6">
                  <a:lumMod val="60000"/>
                  <a:lumOff val="40000"/>
                </a:schemeClr>
              </a:solidFill>
            </a:rPr>
            <a:t>Understanding the problem statement</a:t>
          </a:r>
        </a:p>
      </dgm:t>
    </dgm:pt>
    <dgm:pt modelId="{F93BE12E-61D6-4DB5-9288-488AD4DEBF84}" type="parTrans" cxnId="{FFCD33F1-640B-4AF7-8E17-8D0D14583513}">
      <dgm:prSet/>
      <dgm:spPr/>
      <dgm:t>
        <a:bodyPr/>
        <a:lstStyle/>
        <a:p>
          <a:endParaRPr lang="en-IN"/>
        </a:p>
      </dgm:t>
    </dgm:pt>
    <dgm:pt modelId="{BB5C9105-C15C-4FC1-BCE4-2FFC953311E2}" type="sibTrans" cxnId="{FFCD33F1-640B-4AF7-8E17-8D0D14583513}">
      <dgm:prSet/>
      <dgm:spPr/>
      <dgm:t>
        <a:bodyPr/>
        <a:lstStyle/>
        <a:p>
          <a:endParaRPr lang="en-IN"/>
        </a:p>
      </dgm:t>
    </dgm:pt>
    <dgm:pt modelId="{7649FFCE-216A-4923-82F2-44DF0F8C7F48}">
      <dgm:prSet phldrT="[Text]"/>
      <dgm:spPr/>
      <dgm:t>
        <a:bodyPr/>
        <a:lstStyle/>
        <a:p>
          <a:r>
            <a:rPr lang="en-IN" b="1" i="0" dirty="0">
              <a:solidFill>
                <a:schemeClr val="accent6">
                  <a:lumMod val="60000"/>
                  <a:lumOff val="40000"/>
                </a:schemeClr>
              </a:solidFill>
            </a:rPr>
            <a:t>Getting Data Insights</a:t>
          </a:r>
        </a:p>
      </dgm:t>
    </dgm:pt>
    <dgm:pt modelId="{8B21B022-4C0F-4E09-AA23-F6B8A3011B70}" type="parTrans" cxnId="{32C78E7E-D33E-498C-81A2-5A107C835333}">
      <dgm:prSet/>
      <dgm:spPr/>
      <dgm:t>
        <a:bodyPr/>
        <a:lstStyle/>
        <a:p>
          <a:endParaRPr lang="en-IN"/>
        </a:p>
      </dgm:t>
    </dgm:pt>
    <dgm:pt modelId="{6D87840C-0BC1-44F7-AB74-C3D557DDAE40}" type="sibTrans" cxnId="{32C78E7E-D33E-498C-81A2-5A107C835333}">
      <dgm:prSet/>
      <dgm:spPr/>
      <dgm:t>
        <a:bodyPr/>
        <a:lstStyle/>
        <a:p>
          <a:endParaRPr lang="en-IN"/>
        </a:p>
      </dgm:t>
    </dgm:pt>
    <dgm:pt modelId="{B900302E-7C28-46B7-B8E5-974673D86346}">
      <dgm:prSet phldrT="[Text]"/>
      <dgm:spPr/>
      <dgm:t>
        <a:bodyPr/>
        <a:lstStyle/>
        <a:p>
          <a:r>
            <a:rPr lang="en-IN" b="1" dirty="0">
              <a:solidFill>
                <a:schemeClr val="accent6">
                  <a:lumMod val="60000"/>
                  <a:lumOff val="40000"/>
                </a:schemeClr>
              </a:solidFill>
            </a:rPr>
            <a:t>Data Cleaning and Handling Missing Values</a:t>
          </a:r>
        </a:p>
      </dgm:t>
    </dgm:pt>
    <dgm:pt modelId="{408619E4-9827-4399-B0D8-53EA6E58987D}" type="parTrans" cxnId="{41256C6B-8B09-4697-9D7F-159C9A5230CC}">
      <dgm:prSet/>
      <dgm:spPr/>
      <dgm:t>
        <a:bodyPr/>
        <a:lstStyle/>
        <a:p>
          <a:endParaRPr lang="en-IN"/>
        </a:p>
      </dgm:t>
    </dgm:pt>
    <dgm:pt modelId="{9CEC6325-BFDE-48DF-B783-91291E2C0F91}" type="sibTrans" cxnId="{41256C6B-8B09-4697-9D7F-159C9A5230CC}">
      <dgm:prSet/>
      <dgm:spPr/>
      <dgm:t>
        <a:bodyPr/>
        <a:lstStyle/>
        <a:p>
          <a:endParaRPr lang="en-IN"/>
        </a:p>
      </dgm:t>
    </dgm:pt>
    <dgm:pt modelId="{362D3774-BA9D-4785-9729-A598C31AECB7}">
      <dgm:prSet phldrT="[Text]"/>
      <dgm:spPr/>
      <dgm:t>
        <a:bodyPr/>
        <a:lstStyle/>
        <a:p>
          <a:r>
            <a:rPr lang="en-IN" b="1" dirty="0">
              <a:solidFill>
                <a:schemeClr val="accent6">
                  <a:lumMod val="60000"/>
                  <a:lumOff val="40000"/>
                </a:schemeClr>
              </a:solidFill>
            </a:rPr>
            <a:t>Univariate and Multivariate Analysis</a:t>
          </a:r>
        </a:p>
      </dgm:t>
    </dgm:pt>
    <dgm:pt modelId="{53840C47-5AFA-40E2-9BF4-BFC377B6FFB7}" type="parTrans" cxnId="{5FEAA261-4387-4D0C-BA38-817AE7A33783}">
      <dgm:prSet/>
      <dgm:spPr/>
      <dgm:t>
        <a:bodyPr/>
        <a:lstStyle/>
        <a:p>
          <a:endParaRPr lang="en-IN"/>
        </a:p>
      </dgm:t>
    </dgm:pt>
    <dgm:pt modelId="{309574B3-7ACD-4772-814F-2DAE5665D940}" type="sibTrans" cxnId="{5FEAA261-4387-4D0C-BA38-817AE7A33783}">
      <dgm:prSet/>
      <dgm:spPr/>
      <dgm:t>
        <a:bodyPr/>
        <a:lstStyle/>
        <a:p>
          <a:endParaRPr lang="en-IN"/>
        </a:p>
      </dgm:t>
    </dgm:pt>
    <dgm:pt modelId="{D2E155A7-B20E-48E8-97C5-8FEE21E389E1}">
      <dgm:prSet phldrT="[Text]"/>
      <dgm:spPr/>
      <dgm:t>
        <a:bodyPr/>
        <a:lstStyle/>
        <a:p>
          <a:r>
            <a:rPr lang="en-IN" b="1" dirty="0">
              <a:solidFill>
                <a:schemeClr val="accent6">
                  <a:lumMod val="60000"/>
                  <a:lumOff val="40000"/>
                </a:schemeClr>
              </a:solidFill>
            </a:rPr>
            <a:t>Drawing observations and Conclusion</a:t>
          </a:r>
        </a:p>
      </dgm:t>
    </dgm:pt>
    <dgm:pt modelId="{F6F2999F-CA71-469B-BAF2-2DB3B1EF775E}" type="parTrans" cxnId="{9821E0A3-7D5D-46AC-A8E9-ED98173FDC2B}">
      <dgm:prSet/>
      <dgm:spPr/>
      <dgm:t>
        <a:bodyPr/>
        <a:lstStyle/>
        <a:p>
          <a:endParaRPr lang="en-IN"/>
        </a:p>
      </dgm:t>
    </dgm:pt>
    <dgm:pt modelId="{5D391D92-6560-4B3A-A4AB-35CEEBFEB184}" type="sibTrans" cxnId="{9821E0A3-7D5D-46AC-A8E9-ED98173FDC2B}">
      <dgm:prSet/>
      <dgm:spPr/>
      <dgm:t>
        <a:bodyPr/>
        <a:lstStyle/>
        <a:p>
          <a:endParaRPr lang="en-IN"/>
        </a:p>
      </dgm:t>
    </dgm:pt>
    <dgm:pt modelId="{CBB97B31-146F-461E-98EA-80DAEE703D18}">
      <dgm:prSet phldrT="[Text]"/>
      <dgm:spPr/>
      <dgm:t>
        <a:bodyPr/>
        <a:lstStyle/>
        <a:p>
          <a:r>
            <a:rPr lang="en-IN" b="1" dirty="0">
              <a:solidFill>
                <a:srgbClr val="FF0000"/>
              </a:solidFill>
            </a:rPr>
            <a:t>Data</a:t>
          </a:r>
          <a:r>
            <a:rPr lang="en-IN" dirty="0">
              <a:solidFill>
                <a:srgbClr val="FF0000"/>
              </a:solidFill>
            </a:rPr>
            <a:t> </a:t>
          </a:r>
          <a:r>
            <a:rPr lang="en-IN" b="1" dirty="0">
              <a:solidFill>
                <a:srgbClr val="FF0000"/>
              </a:solidFill>
            </a:rPr>
            <a:t>Visualization</a:t>
          </a:r>
        </a:p>
      </dgm:t>
    </dgm:pt>
    <dgm:pt modelId="{8A39BDD9-CCEF-4EC0-8FA4-563C8B59A9E6}" type="sibTrans" cxnId="{EA281C50-87B9-4881-B11D-A237044334FE}">
      <dgm:prSet/>
      <dgm:spPr/>
      <dgm:t>
        <a:bodyPr/>
        <a:lstStyle/>
        <a:p>
          <a:endParaRPr lang="en-IN"/>
        </a:p>
      </dgm:t>
    </dgm:pt>
    <dgm:pt modelId="{D0013F94-5627-4FDC-A192-3494B142BD15}" type="parTrans" cxnId="{EA281C50-87B9-4881-B11D-A237044334FE}">
      <dgm:prSet/>
      <dgm:spPr/>
      <dgm:t>
        <a:bodyPr/>
        <a:lstStyle/>
        <a:p>
          <a:endParaRPr lang="en-IN"/>
        </a:p>
      </dgm:t>
    </dgm:pt>
    <dgm:pt modelId="{E9FD5D87-16F5-48D9-AF8E-C6ECF75478C0}">
      <dgm:prSet phldrT="[Text]"/>
      <dgm:spPr/>
      <dgm:t>
        <a:bodyPr/>
        <a:lstStyle/>
        <a:p>
          <a:pPr algn="ctr"/>
          <a:r>
            <a:rPr lang="en-IN" b="1" dirty="0">
              <a:solidFill>
                <a:srgbClr val="FF0000"/>
              </a:solidFill>
            </a:rPr>
            <a:t>Data</a:t>
          </a:r>
        </a:p>
        <a:p>
          <a:pPr algn="l"/>
          <a:r>
            <a:rPr lang="en-IN" b="1" dirty="0"/>
            <a:t>   </a:t>
          </a:r>
          <a:r>
            <a:rPr lang="en-IN" b="1" dirty="0">
              <a:solidFill>
                <a:srgbClr val="FF0000"/>
              </a:solidFill>
            </a:rPr>
            <a:t>Wrangling</a:t>
          </a:r>
        </a:p>
      </dgm:t>
    </dgm:pt>
    <dgm:pt modelId="{D9256D8D-AB21-4775-8333-76A354F8799F}" type="sibTrans" cxnId="{099FBCCD-6F11-4EF3-A9F3-ACA1DF143825}">
      <dgm:prSet/>
      <dgm:spPr/>
      <dgm:t>
        <a:bodyPr/>
        <a:lstStyle/>
        <a:p>
          <a:endParaRPr lang="en-IN"/>
        </a:p>
      </dgm:t>
    </dgm:pt>
    <dgm:pt modelId="{95C84242-2561-4F7A-8A63-4EDE5A762927}" type="parTrans" cxnId="{099FBCCD-6F11-4EF3-A9F3-ACA1DF143825}">
      <dgm:prSet/>
      <dgm:spPr/>
      <dgm:t>
        <a:bodyPr/>
        <a:lstStyle/>
        <a:p>
          <a:endParaRPr lang="en-IN"/>
        </a:p>
      </dgm:t>
    </dgm:pt>
    <dgm:pt modelId="{FF5C94CF-30DE-48E5-8AC5-26DA70E64338}" type="pres">
      <dgm:prSet presAssocID="{9831A724-C1CE-4FC5-B387-5D333E68ED01}" presName="linearFlow" presStyleCnt="0">
        <dgm:presLayoutVars>
          <dgm:dir/>
          <dgm:animLvl val="lvl"/>
          <dgm:resizeHandles val="exact"/>
        </dgm:presLayoutVars>
      </dgm:prSet>
      <dgm:spPr/>
    </dgm:pt>
    <dgm:pt modelId="{B455F1D4-EF73-4698-B0BC-E0C28EDEF2DB}" type="pres">
      <dgm:prSet presAssocID="{3A1610E5-793F-4AF8-B9F3-797341DB9E2A}" presName="composite" presStyleCnt="0"/>
      <dgm:spPr/>
    </dgm:pt>
    <dgm:pt modelId="{D25CE849-D411-469B-9BA8-BA20EAB84A04}" type="pres">
      <dgm:prSet presAssocID="{3A1610E5-793F-4AF8-B9F3-797341DB9E2A}" presName="parentText" presStyleLbl="alignNode1" presStyleIdx="0" presStyleCnt="3">
        <dgm:presLayoutVars>
          <dgm:chMax val="1"/>
          <dgm:bulletEnabled val="1"/>
        </dgm:presLayoutVars>
      </dgm:prSet>
      <dgm:spPr/>
    </dgm:pt>
    <dgm:pt modelId="{C5F83361-189B-4186-91AC-E2A11152C260}" type="pres">
      <dgm:prSet presAssocID="{3A1610E5-793F-4AF8-B9F3-797341DB9E2A}" presName="descendantText" presStyleLbl="alignAcc1" presStyleIdx="0" presStyleCnt="3" custLinFactNeighborX="135" custLinFactNeighborY="-5">
        <dgm:presLayoutVars>
          <dgm:bulletEnabled val="1"/>
        </dgm:presLayoutVars>
      </dgm:prSet>
      <dgm:spPr/>
    </dgm:pt>
    <dgm:pt modelId="{AE1BB317-F868-4DEB-B197-7ED8E1C154CB}" type="pres">
      <dgm:prSet presAssocID="{31125E74-8CF4-4A3F-A635-425A0B1ACE84}" presName="sp" presStyleCnt="0"/>
      <dgm:spPr/>
    </dgm:pt>
    <dgm:pt modelId="{0A5713E6-4941-4A82-926F-E320D6FD77C6}" type="pres">
      <dgm:prSet presAssocID="{E9FD5D87-16F5-48D9-AF8E-C6ECF75478C0}" presName="composite" presStyleCnt="0"/>
      <dgm:spPr/>
    </dgm:pt>
    <dgm:pt modelId="{B77B47DD-8DEC-4F42-BA17-AAA933D0EBA2}" type="pres">
      <dgm:prSet presAssocID="{E9FD5D87-16F5-48D9-AF8E-C6ECF75478C0}" presName="parentText" presStyleLbl="alignNode1" presStyleIdx="1" presStyleCnt="3" custLinFactNeighborX="-8740">
        <dgm:presLayoutVars>
          <dgm:chMax val="1"/>
          <dgm:bulletEnabled val="1"/>
        </dgm:presLayoutVars>
      </dgm:prSet>
      <dgm:spPr/>
    </dgm:pt>
    <dgm:pt modelId="{4FF13F81-1079-4FD9-87AC-E165C1371F37}" type="pres">
      <dgm:prSet presAssocID="{E9FD5D87-16F5-48D9-AF8E-C6ECF75478C0}" presName="descendantText" presStyleLbl="alignAcc1" presStyleIdx="1" presStyleCnt="3" custLinFactNeighborX="135" custLinFactNeighborY="1560">
        <dgm:presLayoutVars>
          <dgm:bulletEnabled val="1"/>
        </dgm:presLayoutVars>
      </dgm:prSet>
      <dgm:spPr/>
    </dgm:pt>
    <dgm:pt modelId="{0F1C59A6-7F34-4B08-B1C5-8D5A57D44A8E}" type="pres">
      <dgm:prSet presAssocID="{D9256D8D-AB21-4775-8333-76A354F8799F}" presName="sp" presStyleCnt="0"/>
      <dgm:spPr/>
    </dgm:pt>
    <dgm:pt modelId="{6F4FE626-1B70-4EF5-9B71-2B00FB1F0ABC}" type="pres">
      <dgm:prSet presAssocID="{CBB97B31-146F-461E-98EA-80DAEE703D18}" presName="composite" presStyleCnt="0"/>
      <dgm:spPr/>
    </dgm:pt>
    <dgm:pt modelId="{FAB30C76-74FE-40C4-A4A0-649C790EB613}" type="pres">
      <dgm:prSet presAssocID="{CBB97B31-146F-461E-98EA-80DAEE703D18}" presName="parentText" presStyleLbl="alignNode1" presStyleIdx="2" presStyleCnt="3">
        <dgm:presLayoutVars>
          <dgm:chMax val="1"/>
          <dgm:bulletEnabled val="1"/>
        </dgm:presLayoutVars>
      </dgm:prSet>
      <dgm:spPr/>
    </dgm:pt>
    <dgm:pt modelId="{14028100-6D21-4B95-A977-EAB8E80E739B}" type="pres">
      <dgm:prSet presAssocID="{CBB97B31-146F-461E-98EA-80DAEE703D18}" presName="descendantText" presStyleLbl="alignAcc1" presStyleIdx="2" presStyleCnt="3">
        <dgm:presLayoutVars>
          <dgm:bulletEnabled val="1"/>
        </dgm:presLayoutVars>
      </dgm:prSet>
      <dgm:spPr/>
    </dgm:pt>
  </dgm:ptLst>
  <dgm:cxnLst>
    <dgm:cxn modelId="{5A625D27-4CFC-4970-B8DB-9492E18AC253}" srcId="{9831A724-C1CE-4FC5-B387-5D333E68ED01}" destId="{3A1610E5-793F-4AF8-B9F3-797341DB9E2A}" srcOrd="0" destOrd="0" parTransId="{CAE58215-2959-4B59-AEAC-05DD09479F17}" sibTransId="{31125E74-8CF4-4A3F-A635-425A0B1ACE84}"/>
    <dgm:cxn modelId="{11EE622C-3C4F-4A66-815D-27988725D5B0}" type="presOf" srcId="{E9FD5D87-16F5-48D9-AF8E-C6ECF75478C0}" destId="{B77B47DD-8DEC-4F42-BA17-AAA933D0EBA2}" srcOrd="0" destOrd="0" presId="urn:microsoft.com/office/officeart/2005/8/layout/chevron2"/>
    <dgm:cxn modelId="{0E447131-3F6E-4948-B6C6-3D5559F0307E}" type="presOf" srcId="{9831A724-C1CE-4FC5-B387-5D333E68ED01}" destId="{FF5C94CF-30DE-48E5-8AC5-26DA70E64338}" srcOrd="0" destOrd="0" presId="urn:microsoft.com/office/officeart/2005/8/layout/chevron2"/>
    <dgm:cxn modelId="{5FEAA261-4387-4D0C-BA38-817AE7A33783}" srcId="{CBB97B31-146F-461E-98EA-80DAEE703D18}" destId="{362D3774-BA9D-4785-9729-A598C31AECB7}" srcOrd="0" destOrd="0" parTransId="{53840C47-5AFA-40E2-9BF4-BFC377B6FFB7}" sibTransId="{309574B3-7ACD-4772-814F-2DAE5665D940}"/>
    <dgm:cxn modelId="{41256C6B-8B09-4697-9D7F-159C9A5230CC}" srcId="{E9FD5D87-16F5-48D9-AF8E-C6ECF75478C0}" destId="{B900302E-7C28-46B7-B8E5-974673D86346}" srcOrd="0" destOrd="0" parTransId="{408619E4-9827-4399-B0D8-53EA6E58987D}" sibTransId="{9CEC6325-BFDE-48DF-B783-91291E2C0F91}"/>
    <dgm:cxn modelId="{EA281C50-87B9-4881-B11D-A237044334FE}" srcId="{9831A724-C1CE-4FC5-B387-5D333E68ED01}" destId="{CBB97B31-146F-461E-98EA-80DAEE703D18}" srcOrd="2" destOrd="0" parTransId="{D0013F94-5627-4FDC-A192-3494B142BD15}" sibTransId="{8A39BDD9-CCEF-4EC0-8FA4-563C8B59A9E6}"/>
    <dgm:cxn modelId="{6C5F1373-5B71-49B0-A86A-D6C48E5E1EE4}" type="presOf" srcId="{B900302E-7C28-46B7-B8E5-974673D86346}" destId="{4FF13F81-1079-4FD9-87AC-E165C1371F37}" srcOrd="0" destOrd="0" presId="urn:microsoft.com/office/officeart/2005/8/layout/chevron2"/>
    <dgm:cxn modelId="{C1D78C7C-B51E-4533-B8D2-24DCA8C7B947}" type="presOf" srcId="{3A1610E5-793F-4AF8-B9F3-797341DB9E2A}" destId="{D25CE849-D411-469B-9BA8-BA20EAB84A04}" srcOrd="0" destOrd="0" presId="urn:microsoft.com/office/officeart/2005/8/layout/chevron2"/>
    <dgm:cxn modelId="{08BE1D7E-0BC8-4CFE-A397-50FCE83C855C}" type="presOf" srcId="{CBB97B31-146F-461E-98EA-80DAEE703D18}" destId="{FAB30C76-74FE-40C4-A4A0-649C790EB613}" srcOrd="0" destOrd="0" presId="urn:microsoft.com/office/officeart/2005/8/layout/chevron2"/>
    <dgm:cxn modelId="{32C78E7E-D33E-498C-81A2-5A107C835333}" srcId="{3A1610E5-793F-4AF8-B9F3-797341DB9E2A}" destId="{7649FFCE-216A-4923-82F2-44DF0F8C7F48}" srcOrd="1" destOrd="0" parTransId="{8B21B022-4C0F-4E09-AA23-F6B8A3011B70}" sibTransId="{6D87840C-0BC1-44F7-AB74-C3D557DDAE40}"/>
    <dgm:cxn modelId="{9821E0A3-7D5D-46AC-A8E9-ED98173FDC2B}" srcId="{CBB97B31-146F-461E-98EA-80DAEE703D18}" destId="{D2E155A7-B20E-48E8-97C5-8FEE21E389E1}" srcOrd="1" destOrd="0" parTransId="{F6F2999F-CA71-469B-BAF2-2DB3B1EF775E}" sibTransId="{5D391D92-6560-4B3A-A4AB-35CEEBFEB184}"/>
    <dgm:cxn modelId="{F23B34AC-4A9D-4300-B129-DF8F96D8E399}" type="presOf" srcId="{D2E155A7-B20E-48E8-97C5-8FEE21E389E1}" destId="{14028100-6D21-4B95-A977-EAB8E80E739B}" srcOrd="0" destOrd="1" presId="urn:microsoft.com/office/officeart/2005/8/layout/chevron2"/>
    <dgm:cxn modelId="{B7245DB5-9DFB-40A7-99E5-DB95381BC93D}" type="presOf" srcId="{362D3774-BA9D-4785-9729-A598C31AECB7}" destId="{14028100-6D21-4B95-A977-EAB8E80E739B}" srcOrd="0" destOrd="0" presId="urn:microsoft.com/office/officeart/2005/8/layout/chevron2"/>
    <dgm:cxn modelId="{016388C1-E1DE-4D1C-8BA3-C4E8916B881F}" type="presOf" srcId="{7649FFCE-216A-4923-82F2-44DF0F8C7F48}" destId="{C5F83361-189B-4186-91AC-E2A11152C260}" srcOrd="0" destOrd="1" presId="urn:microsoft.com/office/officeart/2005/8/layout/chevron2"/>
    <dgm:cxn modelId="{F97111C7-ED0C-425D-A5C5-F449987284E6}" type="presOf" srcId="{68E6E81F-7002-4C3A-A754-1912B94D7E69}" destId="{C5F83361-189B-4186-91AC-E2A11152C260}" srcOrd="0" destOrd="0" presId="urn:microsoft.com/office/officeart/2005/8/layout/chevron2"/>
    <dgm:cxn modelId="{099FBCCD-6F11-4EF3-A9F3-ACA1DF143825}" srcId="{9831A724-C1CE-4FC5-B387-5D333E68ED01}" destId="{E9FD5D87-16F5-48D9-AF8E-C6ECF75478C0}" srcOrd="1" destOrd="0" parTransId="{95C84242-2561-4F7A-8A63-4EDE5A762927}" sibTransId="{D9256D8D-AB21-4775-8333-76A354F8799F}"/>
    <dgm:cxn modelId="{FFCD33F1-640B-4AF7-8E17-8D0D14583513}" srcId="{3A1610E5-793F-4AF8-B9F3-797341DB9E2A}" destId="{68E6E81F-7002-4C3A-A754-1912B94D7E69}" srcOrd="0" destOrd="0" parTransId="{F93BE12E-61D6-4DB5-9288-488AD4DEBF84}" sibTransId="{BB5C9105-C15C-4FC1-BCE4-2FFC953311E2}"/>
    <dgm:cxn modelId="{2F3DE3C3-CE9C-4CCC-905E-ECFB6A9F5125}" type="presParOf" srcId="{FF5C94CF-30DE-48E5-8AC5-26DA70E64338}" destId="{B455F1D4-EF73-4698-B0BC-E0C28EDEF2DB}" srcOrd="0" destOrd="0" presId="urn:microsoft.com/office/officeart/2005/8/layout/chevron2"/>
    <dgm:cxn modelId="{1880FC27-2353-44A7-960F-816BA9B54ED8}" type="presParOf" srcId="{B455F1D4-EF73-4698-B0BC-E0C28EDEF2DB}" destId="{D25CE849-D411-469B-9BA8-BA20EAB84A04}" srcOrd="0" destOrd="0" presId="urn:microsoft.com/office/officeart/2005/8/layout/chevron2"/>
    <dgm:cxn modelId="{401C4495-DF25-4F21-9B8E-78F79962B2DB}" type="presParOf" srcId="{B455F1D4-EF73-4698-B0BC-E0C28EDEF2DB}" destId="{C5F83361-189B-4186-91AC-E2A11152C260}" srcOrd="1" destOrd="0" presId="urn:microsoft.com/office/officeart/2005/8/layout/chevron2"/>
    <dgm:cxn modelId="{034BFC24-5669-4F42-BA1A-E907D3D2D351}" type="presParOf" srcId="{FF5C94CF-30DE-48E5-8AC5-26DA70E64338}" destId="{AE1BB317-F868-4DEB-B197-7ED8E1C154CB}" srcOrd="1" destOrd="0" presId="urn:microsoft.com/office/officeart/2005/8/layout/chevron2"/>
    <dgm:cxn modelId="{2616935A-0697-4F8D-83D2-85A38AB042CD}" type="presParOf" srcId="{FF5C94CF-30DE-48E5-8AC5-26DA70E64338}" destId="{0A5713E6-4941-4A82-926F-E320D6FD77C6}" srcOrd="2" destOrd="0" presId="urn:microsoft.com/office/officeart/2005/8/layout/chevron2"/>
    <dgm:cxn modelId="{9F591E60-B04F-4698-BF65-6E8403A80C9D}" type="presParOf" srcId="{0A5713E6-4941-4A82-926F-E320D6FD77C6}" destId="{B77B47DD-8DEC-4F42-BA17-AAA933D0EBA2}" srcOrd="0" destOrd="0" presId="urn:microsoft.com/office/officeart/2005/8/layout/chevron2"/>
    <dgm:cxn modelId="{44654EE6-367B-4E05-AC40-F27FA23B0598}" type="presParOf" srcId="{0A5713E6-4941-4A82-926F-E320D6FD77C6}" destId="{4FF13F81-1079-4FD9-87AC-E165C1371F37}" srcOrd="1" destOrd="0" presId="urn:microsoft.com/office/officeart/2005/8/layout/chevron2"/>
    <dgm:cxn modelId="{D6C36805-7269-417B-B427-37934520735E}" type="presParOf" srcId="{FF5C94CF-30DE-48E5-8AC5-26DA70E64338}" destId="{0F1C59A6-7F34-4B08-B1C5-8D5A57D44A8E}" srcOrd="3" destOrd="0" presId="urn:microsoft.com/office/officeart/2005/8/layout/chevron2"/>
    <dgm:cxn modelId="{530982BA-A117-40EF-B435-BBD2E2B88CC8}" type="presParOf" srcId="{FF5C94CF-30DE-48E5-8AC5-26DA70E64338}" destId="{6F4FE626-1B70-4EF5-9B71-2B00FB1F0ABC}" srcOrd="4" destOrd="0" presId="urn:microsoft.com/office/officeart/2005/8/layout/chevron2"/>
    <dgm:cxn modelId="{43E7EF03-0E94-4AEB-9158-A195F2A8FBDF}" type="presParOf" srcId="{6F4FE626-1B70-4EF5-9B71-2B00FB1F0ABC}" destId="{FAB30C76-74FE-40C4-A4A0-649C790EB613}" srcOrd="0" destOrd="0" presId="urn:microsoft.com/office/officeart/2005/8/layout/chevron2"/>
    <dgm:cxn modelId="{16801E6D-8880-4BC8-83FE-BC70DAFE6328}" type="presParOf" srcId="{6F4FE626-1B70-4EF5-9B71-2B00FB1F0ABC}" destId="{14028100-6D21-4B95-A977-EAB8E80E739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E31F8-FCBE-4401-A028-B6F6E9ABAF72}"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IN"/>
        </a:p>
      </dgm:t>
    </dgm:pt>
    <dgm:pt modelId="{6611D23C-1472-48E7-825C-7F174E692822}">
      <dgm:prSet phldrT="[Text]"/>
      <dgm:spPr/>
      <dgm:t>
        <a:bodyPr/>
        <a:lstStyle/>
        <a:p>
          <a:r>
            <a:rPr lang="en-IN" dirty="0"/>
            <a:t>Categorical</a:t>
          </a:r>
        </a:p>
      </dgm:t>
    </dgm:pt>
    <dgm:pt modelId="{A69D2F7F-D619-4CDB-A05C-65FA3323F3BF}" type="parTrans" cxnId="{6CBF1CF5-FEE3-4FBF-953D-A9E5C36CC8B4}">
      <dgm:prSet/>
      <dgm:spPr/>
      <dgm:t>
        <a:bodyPr/>
        <a:lstStyle/>
        <a:p>
          <a:endParaRPr lang="en-IN"/>
        </a:p>
      </dgm:t>
    </dgm:pt>
    <dgm:pt modelId="{7EC29888-8D64-4710-BA68-BC567C350E53}" type="sibTrans" cxnId="{6CBF1CF5-FEE3-4FBF-953D-A9E5C36CC8B4}">
      <dgm:prSet/>
      <dgm:spPr/>
      <dgm:t>
        <a:bodyPr/>
        <a:lstStyle/>
        <a:p>
          <a:endParaRPr lang="en-IN"/>
        </a:p>
      </dgm:t>
    </dgm:pt>
    <dgm:pt modelId="{8F883774-CED3-4195-842B-6B8A12B73329}">
      <dgm:prSet phldrT="[Text]" custT="1"/>
      <dgm:spPr/>
      <dgm:t>
        <a:bodyPr/>
        <a:lstStyle/>
        <a:p>
          <a:r>
            <a:rPr lang="en-IN" sz="900" b="1" dirty="0"/>
            <a:t>Host</a:t>
          </a:r>
        </a:p>
      </dgm:t>
    </dgm:pt>
    <dgm:pt modelId="{62E5E2D3-BB58-4176-9F66-2DFFBDB64E67}" type="parTrans" cxnId="{70E6CE2C-B519-4ECB-9DA1-6A109DF42DAE}">
      <dgm:prSet/>
      <dgm:spPr/>
      <dgm:t>
        <a:bodyPr/>
        <a:lstStyle/>
        <a:p>
          <a:endParaRPr lang="en-IN"/>
        </a:p>
      </dgm:t>
    </dgm:pt>
    <dgm:pt modelId="{87D84229-38E2-43E6-A1F2-DD2E04196AE5}" type="sibTrans" cxnId="{70E6CE2C-B519-4ECB-9DA1-6A109DF42DAE}">
      <dgm:prSet/>
      <dgm:spPr/>
      <dgm:t>
        <a:bodyPr/>
        <a:lstStyle/>
        <a:p>
          <a:endParaRPr lang="en-IN"/>
        </a:p>
      </dgm:t>
    </dgm:pt>
    <dgm:pt modelId="{76D55A65-DF09-4213-9792-E62A9BF4C8F0}">
      <dgm:prSet phldrT="[Text]" custT="1"/>
      <dgm:spPr/>
      <dgm:t>
        <a:bodyPr/>
        <a:lstStyle/>
        <a:p>
          <a:r>
            <a:rPr lang="en-IN" sz="1600" b="1" dirty="0"/>
            <a:t>Room Type</a:t>
          </a:r>
        </a:p>
      </dgm:t>
    </dgm:pt>
    <dgm:pt modelId="{37B8C2DC-2C9B-4C14-B4CD-3253D8596124}" type="parTrans" cxnId="{CF31DD48-AE39-430B-9FAD-420EB796B506}">
      <dgm:prSet/>
      <dgm:spPr/>
      <dgm:t>
        <a:bodyPr/>
        <a:lstStyle/>
        <a:p>
          <a:endParaRPr lang="en-IN"/>
        </a:p>
      </dgm:t>
    </dgm:pt>
    <dgm:pt modelId="{1DF12F3A-3378-43DB-93EA-429F2510AF3A}" type="sibTrans" cxnId="{CF31DD48-AE39-430B-9FAD-420EB796B506}">
      <dgm:prSet/>
      <dgm:spPr/>
      <dgm:t>
        <a:bodyPr/>
        <a:lstStyle/>
        <a:p>
          <a:endParaRPr lang="en-IN"/>
        </a:p>
      </dgm:t>
    </dgm:pt>
    <dgm:pt modelId="{8239A2A5-5235-4F5D-B058-37C0267AC3E7}">
      <dgm:prSet phldrT="[Text]"/>
      <dgm:spPr/>
      <dgm:t>
        <a:bodyPr/>
        <a:lstStyle/>
        <a:p>
          <a:r>
            <a:rPr lang="en-IN" b="1" i="0" dirty="0"/>
            <a:t>Price</a:t>
          </a:r>
          <a:endParaRPr lang="en-IN" b="1" dirty="0"/>
        </a:p>
      </dgm:t>
    </dgm:pt>
    <dgm:pt modelId="{EB6FFBB9-5E80-4228-B998-DC80818A3844}" type="parTrans" cxnId="{AB5DC34C-009C-4291-9281-B0E20AFCD4E8}">
      <dgm:prSet/>
      <dgm:spPr/>
      <dgm:t>
        <a:bodyPr/>
        <a:lstStyle/>
        <a:p>
          <a:endParaRPr lang="en-IN"/>
        </a:p>
      </dgm:t>
    </dgm:pt>
    <dgm:pt modelId="{D2914121-375C-4D09-8261-1636F6F28688}" type="sibTrans" cxnId="{AB5DC34C-009C-4291-9281-B0E20AFCD4E8}">
      <dgm:prSet/>
      <dgm:spPr/>
      <dgm:t>
        <a:bodyPr/>
        <a:lstStyle/>
        <a:p>
          <a:endParaRPr lang="en-IN"/>
        </a:p>
      </dgm:t>
    </dgm:pt>
    <dgm:pt modelId="{FF6582A6-3E12-4DE6-8744-E9913BC404FB}">
      <dgm:prSet phldrT="[Text]"/>
      <dgm:spPr/>
      <dgm:t>
        <a:bodyPr/>
        <a:lstStyle/>
        <a:p>
          <a:r>
            <a:rPr lang="en-IN" b="1" i="0" dirty="0"/>
            <a:t>Minimum Nights</a:t>
          </a:r>
          <a:endParaRPr lang="en-IN" b="1" dirty="0"/>
        </a:p>
      </dgm:t>
    </dgm:pt>
    <dgm:pt modelId="{0BC709E2-609C-471A-84E3-C4637EAF564D}" type="parTrans" cxnId="{AD59E7E1-E6F0-4B3A-9AB1-68C9E32FC6D5}">
      <dgm:prSet/>
      <dgm:spPr/>
      <dgm:t>
        <a:bodyPr/>
        <a:lstStyle/>
        <a:p>
          <a:endParaRPr lang="en-IN"/>
        </a:p>
      </dgm:t>
    </dgm:pt>
    <dgm:pt modelId="{32AE6988-EE55-43AB-AF78-4851A509FA50}" type="sibTrans" cxnId="{AD59E7E1-E6F0-4B3A-9AB1-68C9E32FC6D5}">
      <dgm:prSet/>
      <dgm:spPr/>
      <dgm:t>
        <a:bodyPr/>
        <a:lstStyle/>
        <a:p>
          <a:endParaRPr lang="en-IN"/>
        </a:p>
      </dgm:t>
    </dgm:pt>
    <dgm:pt modelId="{A63F4973-E10F-4AB4-95A3-7CFB14569672}">
      <dgm:prSet phldrT="[Text]" custT="1"/>
      <dgm:spPr/>
      <dgm:t>
        <a:bodyPr/>
        <a:lstStyle/>
        <a:p>
          <a:r>
            <a:rPr lang="en-IN" sz="1200" b="1" i="0" dirty="0"/>
            <a:t>Reviews</a:t>
          </a:r>
          <a:endParaRPr lang="en-IN" sz="1200" b="1" dirty="0"/>
        </a:p>
      </dgm:t>
    </dgm:pt>
    <dgm:pt modelId="{CDEE5B09-D879-437F-8C9B-EC7784F2386E}" type="parTrans" cxnId="{9D5062AE-323F-41B8-8BF8-ED406F71404D}">
      <dgm:prSet/>
      <dgm:spPr/>
      <dgm:t>
        <a:bodyPr/>
        <a:lstStyle/>
        <a:p>
          <a:endParaRPr lang="en-IN"/>
        </a:p>
      </dgm:t>
    </dgm:pt>
    <dgm:pt modelId="{0816DE1F-1D78-4805-8A4E-A52A5F26F612}" type="sibTrans" cxnId="{9D5062AE-323F-41B8-8BF8-ED406F71404D}">
      <dgm:prSet/>
      <dgm:spPr/>
      <dgm:t>
        <a:bodyPr/>
        <a:lstStyle/>
        <a:p>
          <a:endParaRPr lang="en-IN"/>
        </a:p>
      </dgm:t>
    </dgm:pt>
    <dgm:pt modelId="{E707771C-D179-4AAD-8230-0215503DCCEB}">
      <dgm:prSet phldrT="[Text]" phldr="1"/>
      <dgm:spPr/>
      <dgm:t>
        <a:bodyPr/>
        <a:lstStyle/>
        <a:p>
          <a:endParaRPr lang="en-IN" dirty="0"/>
        </a:p>
      </dgm:t>
    </dgm:pt>
    <dgm:pt modelId="{B4DA4FA5-B5C2-4EF8-BAD2-72806345FD39}" type="parTrans" cxnId="{FE59101A-86E8-4393-AE7F-4AC05BADCA0E}">
      <dgm:prSet/>
      <dgm:spPr/>
      <dgm:t>
        <a:bodyPr/>
        <a:lstStyle/>
        <a:p>
          <a:endParaRPr lang="en-IN"/>
        </a:p>
      </dgm:t>
    </dgm:pt>
    <dgm:pt modelId="{85CDF812-F4D6-4E99-9E17-7E4FEFD2FA7B}" type="sibTrans" cxnId="{FE59101A-86E8-4393-AE7F-4AC05BADCA0E}">
      <dgm:prSet/>
      <dgm:spPr/>
      <dgm:t>
        <a:bodyPr/>
        <a:lstStyle/>
        <a:p>
          <a:endParaRPr lang="en-IN"/>
        </a:p>
      </dgm:t>
    </dgm:pt>
    <dgm:pt modelId="{C9A2F20C-C948-430B-83EA-90ACBC6F9970}">
      <dgm:prSet phldrT="[Text]" phldr="1"/>
      <dgm:spPr/>
      <dgm:t>
        <a:bodyPr/>
        <a:lstStyle/>
        <a:p>
          <a:endParaRPr lang="en-IN" dirty="0"/>
        </a:p>
      </dgm:t>
    </dgm:pt>
    <dgm:pt modelId="{5E83E70E-BF7B-4610-902F-23A23E70FE4E}" type="sibTrans" cxnId="{4734429D-4E3B-4194-97E5-77F7C4FD2C51}">
      <dgm:prSet/>
      <dgm:spPr/>
      <dgm:t>
        <a:bodyPr/>
        <a:lstStyle/>
        <a:p>
          <a:endParaRPr lang="en-IN"/>
        </a:p>
      </dgm:t>
    </dgm:pt>
    <dgm:pt modelId="{A47C56E2-1B10-4A1B-A65F-11D4F6726E03}" type="parTrans" cxnId="{4734429D-4E3B-4194-97E5-77F7C4FD2C51}">
      <dgm:prSet/>
      <dgm:spPr/>
      <dgm:t>
        <a:bodyPr/>
        <a:lstStyle/>
        <a:p>
          <a:endParaRPr lang="en-IN"/>
        </a:p>
      </dgm:t>
    </dgm:pt>
    <dgm:pt modelId="{C71414B9-D295-4D1F-9DFA-D6AB52D71C82}">
      <dgm:prSet phldrT="[Text]" custT="1"/>
      <dgm:spPr/>
      <dgm:t>
        <a:bodyPr/>
        <a:lstStyle/>
        <a:p>
          <a:r>
            <a:rPr lang="en-IN" sz="1000" b="1" dirty="0"/>
            <a:t>Areas</a:t>
          </a:r>
        </a:p>
      </dgm:t>
    </dgm:pt>
    <dgm:pt modelId="{C6994445-7835-4475-98E6-3EE43AB6AB65}" type="parTrans" cxnId="{F190B9EE-FC49-4537-A262-CEDB11F7C697}">
      <dgm:prSet/>
      <dgm:spPr/>
      <dgm:t>
        <a:bodyPr/>
        <a:lstStyle/>
        <a:p>
          <a:endParaRPr lang="en-IN"/>
        </a:p>
      </dgm:t>
    </dgm:pt>
    <dgm:pt modelId="{EDCF48AB-9A5C-4691-9D4F-58C1CA330ADC}" type="sibTrans" cxnId="{F190B9EE-FC49-4537-A262-CEDB11F7C697}">
      <dgm:prSet/>
      <dgm:spPr/>
      <dgm:t>
        <a:bodyPr/>
        <a:lstStyle/>
        <a:p>
          <a:endParaRPr lang="en-IN"/>
        </a:p>
      </dgm:t>
    </dgm:pt>
    <dgm:pt modelId="{D5CB668D-A6C0-4BF1-8BCC-36D66A436143}">
      <dgm:prSet phldrT="[Text]" custT="1"/>
      <dgm:spPr/>
      <dgm:t>
        <a:bodyPr/>
        <a:lstStyle/>
        <a:p>
          <a:r>
            <a:rPr lang="en-IN" sz="700" b="1" dirty="0"/>
            <a:t>Host id </a:t>
          </a:r>
        </a:p>
      </dgm:t>
    </dgm:pt>
    <dgm:pt modelId="{B8716E31-F0BD-4C8B-941E-0B331D679268}" type="parTrans" cxnId="{CDC11EC6-AB56-4BCA-8D4B-83A8EC9F899A}">
      <dgm:prSet/>
      <dgm:spPr/>
      <dgm:t>
        <a:bodyPr/>
        <a:lstStyle/>
        <a:p>
          <a:endParaRPr lang="en-IN"/>
        </a:p>
      </dgm:t>
    </dgm:pt>
    <dgm:pt modelId="{D4F0747F-BD0B-47C1-952B-3E5965F50A91}" type="sibTrans" cxnId="{CDC11EC6-AB56-4BCA-8D4B-83A8EC9F899A}">
      <dgm:prSet/>
      <dgm:spPr/>
      <dgm:t>
        <a:bodyPr/>
        <a:lstStyle/>
        <a:p>
          <a:endParaRPr lang="en-IN"/>
        </a:p>
      </dgm:t>
    </dgm:pt>
    <dgm:pt modelId="{134C72E1-17C3-4BE3-9FC8-306F5CE8721B}">
      <dgm:prSet phldrT="[Text]" custT="1"/>
      <dgm:spPr/>
      <dgm:t>
        <a:bodyPr/>
        <a:lstStyle/>
        <a:p>
          <a:r>
            <a:rPr lang="en-IN" sz="700" b="1" dirty="0"/>
            <a:t>Host name</a:t>
          </a:r>
        </a:p>
      </dgm:t>
    </dgm:pt>
    <dgm:pt modelId="{CB757855-CED8-43DA-A489-A8D79E6C91AE}" type="parTrans" cxnId="{F32B3E04-6CA5-4B46-8963-2689AC78BD40}">
      <dgm:prSet/>
      <dgm:spPr/>
      <dgm:t>
        <a:bodyPr/>
        <a:lstStyle/>
        <a:p>
          <a:endParaRPr lang="en-IN"/>
        </a:p>
      </dgm:t>
    </dgm:pt>
    <dgm:pt modelId="{D4FC8195-6CA6-4368-94B2-94E66E421F27}" type="sibTrans" cxnId="{F32B3E04-6CA5-4B46-8963-2689AC78BD40}">
      <dgm:prSet/>
      <dgm:spPr/>
      <dgm:t>
        <a:bodyPr/>
        <a:lstStyle/>
        <a:p>
          <a:endParaRPr lang="en-IN"/>
        </a:p>
      </dgm:t>
    </dgm:pt>
    <dgm:pt modelId="{538660EA-A709-44AB-A35E-1A22D10D1E27}">
      <dgm:prSet phldrT="[Text]" custT="1"/>
      <dgm:spPr/>
      <dgm:t>
        <a:bodyPr/>
        <a:lstStyle/>
        <a:p>
          <a:r>
            <a:rPr lang="en-IN" sz="800" b="1" dirty="0"/>
            <a:t>Neighbourhood </a:t>
          </a:r>
        </a:p>
      </dgm:t>
    </dgm:pt>
    <dgm:pt modelId="{A4165DD7-FA1E-49DE-BC88-A49330F48084}" type="parTrans" cxnId="{C68FF0DA-762D-469E-98E3-A3B4D0F250DF}">
      <dgm:prSet/>
      <dgm:spPr/>
      <dgm:t>
        <a:bodyPr/>
        <a:lstStyle/>
        <a:p>
          <a:endParaRPr lang="en-IN"/>
        </a:p>
      </dgm:t>
    </dgm:pt>
    <dgm:pt modelId="{AF5D1B96-CB3E-4477-9263-2FA0528D75E7}" type="sibTrans" cxnId="{C68FF0DA-762D-469E-98E3-A3B4D0F250DF}">
      <dgm:prSet/>
      <dgm:spPr/>
      <dgm:t>
        <a:bodyPr/>
        <a:lstStyle/>
        <a:p>
          <a:endParaRPr lang="en-IN"/>
        </a:p>
      </dgm:t>
    </dgm:pt>
    <dgm:pt modelId="{2DD876DE-7BC5-448D-BF9C-73DD8D0E4015}">
      <dgm:prSet phldrT="[Text]" custT="1"/>
      <dgm:spPr/>
      <dgm:t>
        <a:bodyPr/>
        <a:lstStyle/>
        <a:p>
          <a:r>
            <a:rPr lang="en-IN" sz="800" b="1" dirty="0"/>
            <a:t>Neighbourhood </a:t>
          </a:r>
          <a:r>
            <a:rPr lang="en-IN" sz="900" b="1" dirty="0"/>
            <a:t>group</a:t>
          </a:r>
          <a:endParaRPr lang="en-IN" sz="800" b="1" dirty="0"/>
        </a:p>
      </dgm:t>
    </dgm:pt>
    <dgm:pt modelId="{00FA132C-8540-4226-A860-7324B1748C82}" type="parTrans" cxnId="{C8CF8A25-3B05-4EF1-B9A7-9ED490388ED4}">
      <dgm:prSet/>
      <dgm:spPr/>
      <dgm:t>
        <a:bodyPr/>
        <a:lstStyle/>
        <a:p>
          <a:endParaRPr lang="en-IN"/>
        </a:p>
      </dgm:t>
    </dgm:pt>
    <dgm:pt modelId="{1DB91A0F-3166-477D-AD92-84CFDBA0D496}" type="sibTrans" cxnId="{C8CF8A25-3B05-4EF1-B9A7-9ED490388ED4}">
      <dgm:prSet/>
      <dgm:spPr/>
      <dgm:t>
        <a:bodyPr/>
        <a:lstStyle/>
        <a:p>
          <a:endParaRPr lang="en-IN"/>
        </a:p>
      </dgm:t>
    </dgm:pt>
    <dgm:pt modelId="{9546C868-CAD8-49C0-80EF-07FCB3DB7449}">
      <dgm:prSet phldrT="[Text]" custT="1"/>
      <dgm:spPr/>
      <dgm:t>
        <a:bodyPr/>
        <a:lstStyle/>
        <a:p>
          <a:r>
            <a:rPr lang="en-IN" sz="800" b="1" dirty="0"/>
            <a:t>Latitude &amp; Longitude</a:t>
          </a:r>
        </a:p>
      </dgm:t>
    </dgm:pt>
    <dgm:pt modelId="{B360D0B9-B970-46A4-91D9-9F16BA421D4A}" type="parTrans" cxnId="{CCA5E934-F7C4-4D9F-9995-88D94EF75415}">
      <dgm:prSet/>
      <dgm:spPr/>
      <dgm:t>
        <a:bodyPr/>
        <a:lstStyle/>
        <a:p>
          <a:endParaRPr lang="en-IN"/>
        </a:p>
      </dgm:t>
    </dgm:pt>
    <dgm:pt modelId="{9A0C1765-661D-432E-B8E1-EB69648B0C45}" type="sibTrans" cxnId="{CCA5E934-F7C4-4D9F-9995-88D94EF75415}">
      <dgm:prSet/>
      <dgm:spPr/>
      <dgm:t>
        <a:bodyPr/>
        <a:lstStyle/>
        <a:p>
          <a:endParaRPr lang="en-IN"/>
        </a:p>
      </dgm:t>
    </dgm:pt>
    <dgm:pt modelId="{4EF70AF5-A091-4BBA-95B8-5B2B8B4685DA}">
      <dgm:prSet phldrT="[Text]"/>
      <dgm:spPr/>
      <dgm:t>
        <a:bodyPr/>
        <a:lstStyle/>
        <a:p>
          <a:r>
            <a:rPr lang="en-IN" dirty="0"/>
            <a:t>Numerical</a:t>
          </a:r>
        </a:p>
      </dgm:t>
    </dgm:pt>
    <dgm:pt modelId="{C03DD96C-82C2-460A-9A30-C274F1F173CA}" type="parTrans" cxnId="{99BAEDB6-7CBB-4B64-AF8C-AA250EC4C841}">
      <dgm:prSet/>
      <dgm:spPr/>
      <dgm:t>
        <a:bodyPr/>
        <a:lstStyle/>
        <a:p>
          <a:endParaRPr lang="en-IN"/>
        </a:p>
      </dgm:t>
    </dgm:pt>
    <dgm:pt modelId="{E6BD0F56-FF28-4DAC-B059-6827A2730738}" type="sibTrans" cxnId="{99BAEDB6-7CBB-4B64-AF8C-AA250EC4C841}">
      <dgm:prSet/>
      <dgm:spPr/>
      <dgm:t>
        <a:bodyPr/>
        <a:lstStyle/>
        <a:p>
          <a:endParaRPr lang="en-IN"/>
        </a:p>
      </dgm:t>
    </dgm:pt>
    <dgm:pt modelId="{6809A215-2E78-49D1-A62E-071AE212F698}">
      <dgm:prSet phldrT="[Text]" custT="1"/>
      <dgm:spPr/>
      <dgm:t>
        <a:bodyPr/>
        <a:lstStyle/>
        <a:p>
          <a:r>
            <a:rPr lang="en-IN" sz="1050" b="1" i="0" dirty="0"/>
            <a:t>Reviews Per Month</a:t>
          </a:r>
          <a:endParaRPr lang="en-IN" sz="1050" b="1" dirty="0"/>
        </a:p>
      </dgm:t>
    </dgm:pt>
    <dgm:pt modelId="{95F79D85-3922-4AE7-9EA4-1CB69B8B6B8C}" type="parTrans" cxnId="{646537BC-108C-4A6F-935A-43699B3DE076}">
      <dgm:prSet/>
      <dgm:spPr/>
      <dgm:t>
        <a:bodyPr/>
        <a:lstStyle/>
        <a:p>
          <a:endParaRPr lang="en-IN"/>
        </a:p>
      </dgm:t>
    </dgm:pt>
    <dgm:pt modelId="{666FA818-99BB-4ADC-A036-7C2193BA9CC6}" type="sibTrans" cxnId="{646537BC-108C-4A6F-935A-43699B3DE076}">
      <dgm:prSet/>
      <dgm:spPr/>
      <dgm:t>
        <a:bodyPr/>
        <a:lstStyle/>
        <a:p>
          <a:endParaRPr lang="en-IN"/>
        </a:p>
      </dgm:t>
    </dgm:pt>
    <dgm:pt modelId="{5C433CCE-9A71-4767-9590-058F0917346D}">
      <dgm:prSet phldrT="[Text]" custT="1"/>
      <dgm:spPr/>
      <dgm:t>
        <a:bodyPr/>
        <a:lstStyle/>
        <a:p>
          <a:r>
            <a:rPr lang="en-IN" sz="1050" b="1" i="0" dirty="0"/>
            <a:t>Last Review</a:t>
          </a:r>
          <a:endParaRPr lang="en-IN" sz="1050" b="1" dirty="0"/>
        </a:p>
      </dgm:t>
    </dgm:pt>
    <dgm:pt modelId="{A9CCD50C-C2BF-44F1-B2F4-D4BF88C203EA}" type="parTrans" cxnId="{4B792E22-6367-4B53-AE58-0AF12E502D8D}">
      <dgm:prSet/>
      <dgm:spPr/>
      <dgm:t>
        <a:bodyPr/>
        <a:lstStyle/>
        <a:p>
          <a:endParaRPr lang="en-IN"/>
        </a:p>
      </dgm:t>
    </dgm:pt>
    <dgm:pt modelId="{DE0762EE-F8EC-412D-A47C-957961F3E9CE}" type="sibTrans" cxnId="{4B792E22-6367-4B53-AE58-0AF12E502D8D}">
      <dgm:prSet/>
      <dgm:spPr/>
      <dgm:t>
        <a:bodyPr/>
        <a:lstStyle/>
        <a:p>
          <a:endParaRPr lang="en-IN"/>
        </a:p>
      </dgm:t>
    </dgm:pt>
    <dgm:pt modelId="{499B4CC3-42AE-4FFB-8490-64208BF52B6C}">
      <dgm:prSet phldrT="[Text]"/>
      <dgm:spPr/>
      <dgm:t>
        <a:bodyPr/>
        <a:lstStyle/>
        <a:p>
          <a:endParaRPr lang="en-IN"/>
        </a:p>
      </dgm:t>
    </dgm:pt>
    <dgm:pt modelId="{12347BC1-89E5-4473-B97B-0D464F17651E}" type="parTrans" cxnId="{7B8413DC-5B95-4E22-A2C1-C4EBCA7F6AB9}">
      <dgm:prSet/>
      <dgm:spPr/>
      <dgm:t>
        <a:bodyPr/>
        <a:lstStyle/>
        <a:p>
          <a:endParaRPr lang="en-IN"/>
        </a:p>
      </dgm:t>
    </dgm:pt>
    <dgm:pt modelId="{6A70FFF7-F1B1-495B-A4F9-4AEAED0B7166}" type="sibTrans" cxnId="{7B8413DC-5B95-4E22-A2C1-C4EBCA7F6AB9}">
      <dgm:prSet/>
      <dgm:spPr/>
      <dgm:t>
        <a:bodyPr/>
        <a:lstStyle/>
        <a:p>
          <a:endParaRPr lang="en-IN"/>
        </a:p>
      </dgm:t>
    </dgm:pt>
    <dgm:pt modelId="{E3C87838-887D-48E6-AB74-9C37C1D62AFD}">
      <dgm:prSet phldrT="[Text]"/>
      <dgm:spPr/>
      <dgm:t>
        <a:bodyPr/>
        <a:lstStyle/>
        <a:p>
          <a:endParaRPr lang="en-IN" dirty="0"/>
        </a:p>
      </dgm:t>
    </dgm:pt>
    <dgm:pt modelId="{99424870-381A-4237-B05C-519BF5EE4480}" type="parTrans" cxnId="{1819CFA6-7B79-44D1-822F-CB8A2BC3BCB1}">
      <dgm:prSet/>
      <dgm:spPr/>
      <dgm:t>
        <a:bodyPr/>
        <a:lstStyle/>
        <a:p>
          <a:endParaRPr lang="en-IN"/>
        </a:p>
      </dgm:t>
    </dgm:pt>
    <dgm:pt modelId="{2198B219-0AB1-41F7-9CE4-DE5039574DFB}" type="sibTrans" cxnId="{1819CFA6-7B79-44D1-822F-CB8A2BC3BCB1}">
      <dgm:prSet/>
      <dgm:spPr/>
      <dgm:t>
        <a:bodyPr/>
        <a:lstStyle/>
        <a:p>
          <a:endParaRPr lang="en-IN"/>
        </a:p>
      </dgm:t>
    </dgm:pt>
    <dgm:pt modelId="{6A8D1CC2-5C49-411E-8D25-F34B7E4318DE}">
      <dgm:prSet phldrT="[Text]" custT="1"/>
      <dgm:spPr/>
      <dgm:t>
        <a:bodyPr/>
        <a:lstStyle/>
        <a:p>
          <a:r>
            <a:rPr lang="en-IN" sz="1000" b="1" dirty="0"/>
            <a:t>Availability</a:t>
          </a:r>
          <a:endParaRPr lang="en-IN" sz="700" b="1" dirty="0"/>
        </a:p>
      </dgm:t>
    </dgm:pt>
    <dgm:pt modelId="{53D9BEE3-ED7E-4C6D-85B4-ECA8A85F0D57}" type="parTrans" cxnId="{C1706E85-0504-4616-BD92-09F93DB879E5}">
      <dgm:prSet/>
      <dgm:spPr/>
      <dgm:t>
        <a:bodyPr/>
        <a:lstStyle/>
        <a:p>
          <a:endParaRPr lang="en-IN"/>
        </a:p>
      </dgm:t>
    </dgm:pt>
    <dgm:pt modelId="{EAAB5913-F80D-4123-A063-C0662F763635}" type="sibTrans" cxnId="{C1706E85-0504-4616-BD92-09F93DB879E5}">
      <dgm:prSet/>
      <dgm:spPr/>
      <dgm:t>
        <a:bodyPr/>
        <a:lstStyle/>
        <a:p>
          <a:endParaRPr lang="en-IN"/>
        </a:p>
      </dgm:t>
    </dgm:pt>
    <dgm:pt modelId="{01C124F3-E93E-4EB1-A082-7774640D1069}">
      <dgm:prSet phldrT="[Text]" custT="1"/>
      <dgm:spPr/>
      <dgm:t>
        <a:bodyPr/>
        <a:lstStyle/>
        <a:p>
          <a:r>
            <a:rPr lang="en-IN" sz="1000" b="1" i="0" dirty="0"/>
            <a:t>Host Listings Count</a:t>
          </a:r>
          <a:endParaRPr lang="en-IN" sz="1000" b="1" dirty="0"/>
        </a:p>
      </dgm:t>
    </dgm:pt>
    <dgm:pt modelId="{3CE9A6EF-41EC-4D21-A967-FEBD61208B8C}" type="parTrans" cxnId="{FD8B78D4-E7CF-49E0-A196-D5E08735ECD4}">
      <dgm:prSet/>
      <dgm:spPr/>
      <dgm:t>
        <a:bodyPr/>
        <a:lstStyle/>
        <a:p>
          <a:endParaRPr lang="en-IN"/>
        </a:p>
      </dgm:t>
    </dgm:pt>
    <dgm:pt modelId="{E5B757C0-D606-40FE-BF36-44587475DE23}" type="sibTrans" cxnId="{FD8B78D4-E7CF-49E0-A196-D5E08735ECD4}">
      <dgm:prSet/>
      <dgm:spPr/>
      <dgm:t>
        <a:bodyPr/>
        <a:lstStyle/>
        <a:p>
          <a:endParaRPr lang="en-IN"/>
        </a:p>
      </dgm:t>
    </dgm:pt>
    <dgm:pt modelId="{48E324FA-6EBE-4043-83C1-3B5D9654BFD5}">
      <dgm:prSet phldrT="[Text]" custT="1"/>
      <dgm:spPr/>
      <dgm:t>
        <a:bodyPr/>
        <a:lstStyle/>
        <a:p>
          <a:r>
            <a:rPr lang="en-IN" sz="1050" b="1" dirty="0"/>
            <a:t>Number of </a:t>
          </a:r>
          <a:r>
            <a:rPr lang="en-IN" sz="1050" b="1" i="0" dirty="0"/>
            <a:t>reviews</a:t>
          </a:r>
        </a:p>
      </dgm:t>
    </dgm:pt>
    <dgm:pt modelId="{202B2026-1605-49EE-9B10-4429BDCDC00A}" type="parTrans" cxnId="{23FAB68E-5B00-45FC-B524-77006D5BE4B2}">
      <dgm:prSet/>
      <dgm:spPr/>
      <dgm:t>
        <a:bodyPr/>
        <a:lstStyle/>
        <a:p>
          <a:endParaRPr lang="en-IN"/>
        </a:p>
      </dgm:t>
    </dgm:pt>
    <dgm:pt modelId="{1ECE0D72-BCA6-4F03-87A1-A345759BBA94}" type="sibTrans" cxnId="{23FAB68E-5B00-45FC-B524-77006D5BE4B2}">
      <dgm:prSet/>
      <dgm:spPr/>
      <dgm:t>
        <a:bodyPr/>
        <a:lstStyle/>
        <a:p>
          <a:endParaRPr lang="en-IN"/>
        </a:p>
      </dgm:t>
    </dgm:pt>
    <dgm:pt modelId="{A5E72714-1BD7-423A-9F3C-A8161869E032}" type="pres">
      <dgm:prSet presAssocID="{D61E31F8-FCBE-4401-A028-B6F6E9ABAF72}" presName="outerComposite" presStyleCnt="0">
        <dgm:presLayoutVars>
          <dgm:chMax val="2"/>
          <dgm:animLvl val="lvl"/>
          <dgm:resizeHandles val="exact"/>
        </dgm:presLayoutVars>
      </dgm:prSet>
      <dgm:spPr/>
    </dgm:pt>
    <dgm:pt modelId="{17F8FB94-F2BF-4BA2-B292-B741B1EF6811}" type="pres">
      <dgm:prSet presAssocID="{D61E31F8-FCBE-4401-A028-B6F6E9ABAF72}" presName="dummyMaxCanvas" presStyleCnt="0"/>
      <dgm:spPr/>
    </dgm:pt>
    <dgm:pt modelId="{D364ADDB-E204-49AE-99CF-85CF275DF771}" type="pres">
      <dgm:prSet presAssocID="{D61E31F8-FCBE-4401-A028-B6F6E9ABAF72}" presName="parentComposite" presStyleCnt="0"/>
      <dgm:spPr/>
    </dgm:pt>
    <dgm:pt modelId="{11D457FB-CEAE-47D9-B96B-8A95F40B8579}" type="pres">
      <dgm:prSet presAssocID="{D61E31F8-FCBE-4401-A028-B6F6E9ABAF72}" presName="parent1" presStyleLbl="alignAccFollowNode1" presStyleIdx="0" presStyleCnt="4" custLinFactNeighborX="6456" custLinFactNeighborY="43316">
        <dgm:presLayoutVars>
          <dgm:chMax val="4"/>
        </dgm:presLayoutVars>
      </dgm:prSet>
      <dgm:spPr/>
    </dgm:pt>
    <dgm:pt modelId="{016542AC-C842-40B3-9F03-46A60D5C3E8A}" type="pres">
      <dgm:prSet presAssocID="{D61E31F8-FCBE-4401-A028-B6F6E9ABAF72}" presName="parent2" presStyleLbl="alignAccFollowNode1" presStyleIdx="1" presStyleCnt="4" custLinFactNeighborX="16336" custLinFactNeighborY="38303">
        <dgm:presLayoutVars>
          <dgm:chMax val="4"/>
        </dgm:presLayoutVars>
      </dgm:prSet>
      <dgm:spPr/>
    </dgm:pt>
    <dgm:pt modelId="{E8FB7EC2-87E6-41F6-B676-EF6246DB9FA6}" type="pres">
      <dgm:prSet presAssocID="{D61E31F8-FCBE-4401-A028-B6F6E9ABAF72}" presName="childrenComposite" presStyleCnt="0"/>
      <dgm:spPr/>
    </dgm:pt>
    <dgm:pt modelId="{E1F84669-4D12-475C-8878-CCF9F062067A}" type="pres">
      <dgm:prSet presAssocID="{D61E31F8-FCBE-4401-A028-B6F6E9ABAF72}" presName="dummyMaxCanvas_ChildArea" presStyleCnt="0"/>
      <dgm:spPr/>
    </dgm:pt>
    <dgm:pt modelId="{3AF180E3-CCC8-4323-AD31-CF938B93E537}" type="pres">
      <dgm:prSet presAssocID="{D61E31F8-FCBE-4401-A028-B6F6E9ABAF72}" presName="fulcrum" presStyleLbl="alignAccFollowNode1" presStyleIdx="2" presStyleCnt="4"/>
      <dgm:spPr/>
    </dgm:pt>
    <dgm:pt modelId="{4A23A3A5-ED2F-4595-919C-39CD735148C1}" type="pres">
      <dgm:prSet presAssocID="{D61E31F8-FCBE-4401-A028-B6F6E9ABAF72}" presName="balance_34" presStyleLbl="alignAccFollowNode1" presStyleIdx="3" presStyleCnt="4">
        <dgm:presLayoutVars>
          <dgm:bulletEnabled val="1"/>
        </dgm:presLayoutVars>
      </dgm:prSet>
      <dgm:spPr/>
    </dgm:pt>
    <dgm:pt modelId="{C4BD174F-00A3-4734-A32B-EE7F915F1891}" type="pres">
      <dgm:prSet presAssocID="{D61E31F8-FCBE-4401-A028-B6F6E9ABAF72}" presName="right_34_1" presStyleLbl="node1" presStyleIdx="0" presStyleCnt="7" custScaleY="76290" custLinFactNeighborX="2144" custLinFactNeighborY="11827">
        <dgm:presLayoutVars>
          <dgm:bulletEnabled val="1"/>
        </dgm:presLayoutVars>
      </dgm:prSet>
      <dgm:spPr/>
    </dgm:pt>
    <dgm:pt modelId="{4E6DB67F-4CA8-43B0-B958-5FE7565362E3}" type="pres">
      <dgm:prSet presAssocID="{D61E31F8-FCBE-4401-A028-B6F6E9ABAF72}" presName="right_34_2" presStyleLbl="node1" presStyleIdx="1" presStyleCnt="7" custScaleY="58656" custLinFactNeighborX="-596" custLinFactNeighborY="38508">
        <dgm:presLayoutVars>
          <dgm:bulletEnabled val="1"/>
        </dgm:presLayoutVars>
      </dgm:prSet>
      <dgm:spPr/>
    </dgm:pt>
    <dgm:pt modelId="{441A8C6B-955D-4C32-A9D2-6DE46AEDB135}" type="pres">
      <dgm:prSet presAssocID="{D61E31F8-FCBE-4401-A028-B6F6E9ABAF72}" presName="right_34_3" presStyleLbl="node1" presStyleIdx="2" presStyleCnt="7" custScaleY="136894" custLinFactNeighborX="40" custLinFactNeighborY="39660">
        <dgm:presLayoutVars>
          <dgm:bulletEnabled val="1"/>
        </dgm:presLayoutVars>
      </dgm:prSet>
      <dgm:spPr/>
    </dgm:pt>
    <dgm:pt modelId="{7A1D5FA8-C425-4BC4-8D75-8F661EC4E4BA}" type="pres">
      <dgm:prSet presAssocID="{D61E31F8-FCBE-4401-A028-B6F6E9ABAF72}" presName="right_34_4" presStyleLbl="node1" presStyleIdx="3" presStyleCnt="7" custLinFactNeighborX="-1688" custLinFactNeighborY="22623">
        <dgm:presLayoutVars>
          <dgm:bulletEnabled val="1"/>
        </dgm:presLayoutVars>
      </dgm:prSet>
      <dgm:spPr/>
    </dgm:pt>
    <dgm:pt modelId="{12F43928-17EB-4276-83D2-835F13C77B18}" type="pres">
      <dgm:prSet presAssocID="{D61E31F8-FCBE-4401-A028-B6F6E9ABAF72}" presName="left_34_1" presStyleLbl="node1" presStyleIdx="4" presStyleCnt="7">
        <dgm:presLayoutVars>
          <dgm:bulletEnabled val="1"/>
        </dgm:presLayoutVars>
      </dgm:prSet>
      <dgm:spPr/>
    </dgm:pt>
    <dgm:pt modelId="{C035FA06-2F89-46D1-85D0-63BF1DCE4CA4}" type="pres">
      <dgm:prSet presAssocID="{D61E31F8-FCBE-4401-A028-B6F6E9ABAF72}" presName="left_34_2" presStyleLbl="node1" presStyleIdx="5" presStyleCnt="7" custScaleY="124941" custLinFactNeighborX="203" custLinFactNeighborY="-18961">
        <dgm:presLayoutVars>
          <dgm:bulletEnabled val="1"/>
        </dgm:presLayoutVars>
      </dgm:prSet>
      <dgm:spPr/>
    </dgm:pt>
    <dgm:pt modelId="{A7ECDD1B-8F9E-410F-8B6B-4E8EB5298E3F}" type="pres">
      <dgm:prSet presAssocID="{D61E31F8-FCBE-4401-A028-B6F6E9ABAF72}" presName="left_34_3" presStyleLbl="node1" presStyleIdx="6" presStyleCnt="7" custLinFactNeighborX="1688" custLinFactNeighborY="-42242">
        <dgm:presLayoutVars>
          <dgm:bulletEnabled val="1"/>
        </dgm:presLayoutVars>
      </dgm:prSet>
      <dgm:spPr/>
    </dgm:pt>
  </dgm:ptLst>
  <dgm:cxnLst>
    <dgm:cxn modelId="{FACABC01-05CF-4111-8F83-3F4AE7B68E0C}" type="presOf" srcId="{8F883774-CED3-4195-842B-6B8A12B73329}" destId="{12F43928-17EB-4276-83D2-835F13C77B18}" srcOrd="0" destOrd="0" presId="urn:microsoft.com/office/officeart/2005/8/layout/balance1"/>
    <dgm:cxn modelId="{F32B3E04-6CA5-4B46-8963-2689AC78BD40}" srcId="{8F883774-CED3-4195-842B-6B8A12B73329}" destId="{134C72E1-17C3-4BE3-9FC8-306F5CE8721B}" srcOrd="1" destOrd="0" parTransId="{CB757855-CED8-43DA-A489-A8D79E6C91AE}" sibTransId="{D4FC8195-6CA6-4368-94B2-94E66E421F27}"/>
    <dgm:cxn modelId="{57201608-5E95-4217-A7E6-6D87C978B601}" type="presOf" srcId="{D61E31F8-FCBE-4401-A028-B6F6E9ABAF72}" destId="{A5E72714-1BD7-423A-9F3C-A8161869E032}" srcOrd="0" destOrd="0" presId="urn:microsoft.com/office/officeart/2005/8/layout/balance1"/>
    <dgm:cxn modelId="{A241300C-1CCF-44E8-B5DE-E274256B236A}" type="presOf" srcId="{2DD876DE-7BC5-448D-BF9C-73DD8D0E4015}" destId="{C035FA06-2F89-46D1-85D0-63BF1DCE4CA4}" srcOrd="0" destOrd="2" presId="urn:microsoft.com/office/officeart/2005/8/layout/balance1"/>
    <dgm:cxn modelId="{1FD7720D-E931-4AFB-9458-FBE7D9F67792}" type="presOf" srcId="{5C433CCE-9A71-4767-9590-058F0917346D}" destId="{441A8C6B-955D-4C32-A9D2-6DE46AEDB135}" srcOrd="0" destOrd="2" presId="urn:microsoft.com/office/officeart/2005/8/layout/balance1"/>
    <dgm:cxn modelId="{3F98D40D-A5E4-4D40-902F-D6D01E183F56}" type="presOf" srcId="{4EF70AF5-A091-4BBA-95B8-5B2B8B4685DA}" destId="{016542AC-C842-40B3-9F03-46A60D5C3E8A}" srcOrd="0" destOrd="0" presId="urn:microsoft.com/office/officeart/2005/8/layout/balance1"/>
    <dgm:cxn modelId="{FE59101A-86E8-4393-AE7F-4AC05BADCA0E}" srcId="{D61E31F8-FCBE-4401-A028-B6F6E9ABAF72}" destId="{E707771C-D179-4AAD-8230-0215503DCCEB}" srcOrd="4" destOrd="0" parTransId="{B4DA4FA5-B5C2-4EF8-BAD2-72806345FD39}" sibTransId="{85CDF812-F4D6-4E99-9E17-7E4FEFD2FA7B}"/>
    <dgm:cxn modelId="{4B792E22-6367-4B53-AE58-0AF12E502D8D}" srcId="{A63F4973-E10F-4AB4-95A3-7CFB14569672}" destId="{5C433CCE-9A71-4767-9590-058F0917346D}" srcOrd="1" destOrd="0" parTransId="{A9CCD50C-C2BF-44F1-B2F4-D4BF88C203EA}" sibTransId="{DE0762EE-F8EC-412D-A47C-957961F3E9CE}"/>
    <dgm:cxn modelId="{C8CF8A25-3B05-4EF1-B9A7-9ED490388ED4}" srcId="{C71414B9-D295-4D1F-9DFA-D6AB52D71C82}" destId="{2DD876DE-7BC5-448D-BF9C-73DD8D0E4015}" srcOrd="1" destOrd="0" parTransId="{00FA132C-8540-4226-A860-7324B1748C82}" sibTransId="{1DB91A0F-3166-477D-AD92-84CFDBA0D496}"/>
    <dgm:cxn modelId="{54609F28-B282-47FB-AC77-5885D0B608F3}" type="presOf" srcId="{A63F4973-E10F-4AB4-95A3-7CFB14569672}" destId="{441A8C6B-955D-4C32-A9D2-6DE46AEDB135}" srcOrd="0" destOrd="0" presId="urn:microsoft.com/office/officeart/2005/8/layout/balance1"/>
    <dgm:cxn modelId="{70E6CE2C-B519-4ECB-9DA1-6A109DF42DAE}" srcId="{6611D23C-1472-48E7-825C-7F174E692822}" destId="{8F883774-CED3-4195-842B-6B8A12B73329}" srcOrd="0" destOrd="0" parTransId="{62E5E2D3-BB58-4176-9F66-2DFFBDB64E67}" sibTransId="{87D84229-38E2-43E6-A1F2-DD2E04196AE5}"/>
    <dgm:cxn modelId="{CCA5E934-F7C4-4D9F-9995-88D94EF75415}" srcId="{C71414B9-D295-4D1F-9DFA-D6AB52D71C82}" destId="{9546C868-CAD8-49C0-80EF-07FCB3DB7449}" srcOrd="2" destOrd="0" parTransId="{B360D0B9-B970-46A4-91D9-9F16BA421D4A}" sibTransId="{9A0C1765-661D-432E-B8E1-EB69648B0C45}"/>
    <dgm:cxn modelId="{58B3BF3A-D242-4A2E-AE68-1CFB6DFD90C5}" type="presOf" srcId="{D5CB668D-A6C0-4BF1-8BCC-36D66A436143}" destId="{12F43928-17EB-4276-83D2-835F13C77B18}" srcOrd="0" destOrd="1" presId="urn:microsoft.com/office/officeart/2005/8/layout/balance1"/>
    <dgm:cxn modelId="{E651B95F-3F2A-41C5-84A4-345FB488D9E1}" type="presOf" srcId="{01C124F3-E93E-4EB1-A082-7774640D1069}" destId="{7A1D5FA8-C425-4BC4-8D75-8F661EC4E4BA}" srcOrd="0" destOrd="0" presId="urn:microsoft.com/office/officeart/2005/8/layout/balance1"/>
    <dgm:cxn modelId="{A9CE1D43-FAA0-447B-9985-BE06035CFAE6}" type="presOf" srcId="{134C72E1-17C3-4BE3-9FC8-306F5CE8721B}" destId="{12F43928-17EB-4276-83D2-835F13C77B18}" srcOrd="0" destOrd="2" presId="urn:microsoft.com/office/officeart/2005/8/layout/balance1"/>
    <dgm:cxn modelId="{D9E89343-D74A-4E93-905A-4D7D89FF6FAF}" type="presOf" srcId="{48E324FA-6EBE-4043-83C1-3B5D9654BFD5}" destId="{441A8C6B-955D-4C32-A9D2-6DE46AEDB135}" srcOrd="0" destOrd="3" presId="urn:microsoft.com/office/officeart/2005/8/layout/balance1"/>
    <dgm:cxn modelId="{9531B368-DF84-471F-8A11-24312FF231C4}" type="presOf" srcId="{6611D23C-1472-48E7-825C-7F174E692822}" destId="{11D457FB-CEAE-47D9-B96B-8A95F40B8579}" srcOrd="0" destOrd="0" presId="urn:microsoft.com/office/officeart/2005/8/layout/balance1"/>
    <dgm:cxn modelId="{CF31DD48-AE39-430B-9FAD-420EB796B506}" srcId="{6611D23C-1472-48E7-825C-7F174E692822}" destId="{76D55A65-DF09-4213-9792-E62A9BF4C8F0}" srcOrd="2" destOrd="0" parTransId="{37B8C2DC-2C9B-4C14-B4CD-3253D8596124}" sibTransId="{1DF12F3A-3378-43DB-93EA-429F2510AF3A}"/>
    <dgm:cxn modelId="{AB5DC34C-009C-4291-9281-B0E20AFCD4E8}" srcId="{4EF70AF5-A091-4BBA-95B8-5B2B8B4685DA}" destId="{8239A2A5-5235-4F5D-B058-37C0267AC3E7}" srcOrd="0" destOrd="0" parTransId="{EB6FFBB9-5E80-4228-B998-DC80818A3844}" sibTransId="{D2914121-375C-4D09-8261-1636F6F28688}"/>
    <dgm:cxn modelId="{0024BC53-48D8-4787-95AC-190F42089D34}" type="presOf" srcId="{FF6582A6-3E12-4DE6-8744-E9913BC404FB}" destId="{4E6DB67F-4CA8-43B0-B958-5FE7565362E3}" srcOrd="0" destOrd="0" presId="urn:microsoft.com/office/officeart/2005/8/layout/balance1"/>
    <dgm:cxn modelId="{A377F77B-24C5-4509-9AD1-1BB6A064F2B2}" type="presOf" srcId="{538660EA-A709-44AB-A35E-1A22D10D1E27}" destId="{C035FA06-2F89-46D1-85D0-63BF1DCE4CA4}" srcOrd="0" destOrd="1" presId="urn:microsoft.com/office/officeart/2005/8/layout/balance1"/>
    <dgm:cxn modelId="{C1706E85-0504-4616-BD92-09F93DB879E5}" srcId="{01C124F3-E93E-4EB1-A082-7774640D1069}" destId="{6A8D1CC2-5C49-411E-8D25-F34B7E4318DE}" srcOrd="0" destOrd="0" parTransId="{53D9BEE3-ED7E-4C6D-85B4-ECA8A85F0D57}" sibTransId="{EAAB5913-F80D-4123-A063-C0662F763635}"/>
    <dgm:cxn modelId="{CF518D89-2074-4DEC-BA26-8E7EE26940F5}" type="presOf" srcId="{9546C868-CAD8-49C0-80EF-07FCB3DB7449}" destId="{C035FA06-2F89-46D1-85D0-63BF1DCE4CA4}" srcOrd="0" destOrd="3" presId="urn:microsoft.com/office/officeart/2005/8/layout/balance1"/>
    <dgm:cxn modelId="{23FAB68E-5B00-45FC-B524-77006D5BE4B2}" srcId="{A63F4973-E10F-4AB4-95A3-7CFB14569672}" destId="{48E324FA-6EBE-4043-83C1-3B5D9654BFD5}" srcOrd="2" destOrd="0" parTransId="{202B2026-1605-49EE-9B10-4429BDCDC00A}" sibTransId="{1ECE0D72-BCA6-4F03-87A1-A345759BBA94}"/>
    <dgm:cxn modelId="{4734429D-4E3B-4194-97E5-77F7C4FD2C51}" srcId="{D61E31F8-FCBE-4401-A028-B6F6E9ABAF72}" destId="{C9A2F20C-C948-430B-83EA-90ACBC6F9970}" srcOrd="3" destOrd="0" parTransId="{A47C56E2-1B10-4A1B-A65F-11D4F6726E03}" sibTransId="{5E83E70E-BF7B-4610-902F-23A23E70FE4E}"/>
    <dgm:cxn modelId="{1819CFA6-7B79-44D1-822F-CB8A2BC3BCB1}" srcId="{D61E31F8-FCBE-4401-A028-B6F6E9ABAF72}" destId="{E3C87838-887D-48E6-AB74-9C37C1D62AFD}" srcOrd="2" destOrd="0" parTransId="{99424870-381A-4237-B05C-519BF5EE4480}" sibTransId="{2198B219-0AB1-41F7-9CE4-DE5039574DFB}"/>
    <dgm:cxn modelId="{9D5062AE-323F-41B8-8BF8-ED406F71404D}" srcId="{4EF70AF5-A091-4BBA-95B8-5B2B8B4685DA}" destId="{A63F4973-E10F-4AB4-95A3-7CFB14569672}" srcOrd="2" destOrd="0" parTransId="{CDEE5B09-D879-437F-8C9B-EC7784F2386E}" sibTransId="{0816DE1F-1D78-4805-8A4E-A52A5F26F612}"/>
    <dgm:cxn modelId="{99BAEDB6-7CBB-4B64-AF8C-AA250EC4C841}" srcId="{D61E31F8-FCBE-4401-A028-B6F6E9ABAF72}" destId="{4EF70AF5-A091-4BBA-95B8-5B2B8B4685DA}" srcOrd="1" destOrd="0" parTransId="{C03DD96C-82C2-460A-9A30-C274F1F173CA}" sibTransId="{E6BD0F56-FF28-4DAC-B059-6827A2730738}"/>
    <dgm:cxn modelId="{DD90C2B9-E82A-4944-9200-86E4AD2556A4}" type="presOf" srcId="{76D55A65-DF09-4213-9792-E62A9BF4C8F0}" destId="{A7ECDD1B-8F9E-410F-8B6B-4E8EB5298E3F}" srcOrd="0" destOrd="0" presId="urn:microsoft.com/office/officeart/2005/8/layout/balance1"/>
    <dgm:cxn modelId="{646537BC-108C-4A6F-935A-43699B3DE076}" srcId="{A63F4973-E10F-4AB4-95A3-7CFB14569672}" destId="{6809A215-2E78-49D1-A62E-071AE212F698}" srcOrd="0" destOrd="0" parTransId="{95F79D85-3922-4AE7-9EA4-1CB69B8B6B8C}" sibTransId="{666FA818-99BB-4ADC-A036-7C2193BA9CC6}"/>
    <dgm:cxn modelId="{CDC11EC6-AB56-4BCA-8D4B-83A8EC9F899A}" srcId="{8F883774-CED3-4195-842B-6B8A12B73329}" destId="{D5CB668D-A6C0-4BF1-8BCC-36D66A436143}" srcOrd="0" destOrd="0" parTransId="{B8716E31-F0BD-4C8B-941E-0B331D679268}" sibTransId="{D4F0747F-BD0B-47C1-952B-3E5965F50A91}"/>
    <dgm:cxn modelId="{E8D785C9-9815-42B1-9AE9-1D3481EE29B2}" type="presOf" srcId="{8239A2A5-5235-4F5D-B058-37C0267AC3E7}" destId="{C4BD174F-00A3-4734-A32B-EE7F915F1891}" srcOrd="0" destOrd="0" presId="urn:microsoft.com/office/officeart/2005/8/layout/balance1"/>
    <dgm:cxn modelId="{CB94A7CF-045A-4A06-8FF1-23C8F7647476}" type="presOf" srcId="{C71414B9-D295-4D1F-9DFA-D6AB52D71C82}" destId="{C035FA06-2F89-46D1-85D0-63BF1DCE4CA4}" srcOrd="0" destOrd="0" presId="urn:microsoft.com/office/officeart/2005/8/layout/balance1"/>
    <dgm:cxn modelId="{FD8B78D4-E7CF-49E0-A196-D5E08735ECD4}" srcId="{4EF70AF5-A091-4BBA-95B8-5B2B8B4685DA}" destId="{01C124F3-E93E-4EB1-A082-7774640D1069}" srcOrd="3" destOrd="0" parTransId="{3CE9A6EF-41EC-4D21-A967-FEBD61208B8C}" sibTransId="{E5B757C0-D606-40FE-BF36-44587475DE23}"/>
    <dgm:cxn modelId="{C68FF0DA-762D-469E-98E3-A3B4D0F250DF}" srcId="{C71414B9-D295-4D1F-9DFA-D6AB52D71C82}" destId="{538660EA-A709-44AB-A35E-1A22D10D1E27}" srcOrd="0" destOrd="0" parTransId="{A4165DD7-FA1E-49DE-BC88-A49330F48084}" sibTransId="{AF5D1B96-CB3E-4477-9263-2FA0528D75E7}"/>
    <dgm:cxn modelId="{7B8413DC-5B95-4E22-A2C1-C4EBCA7F6AB9}" srcId="{E3C87838-887D-48E6-AB74-9C37C1D62AFD}" destId="{499B4CC3-42AE-4FFB-8490-64208BF52B6C}" srcOrd="0" destOrd="0" parTransId="{12347BC1-89E5-4473-B97B-0D464F17651E}" sibTransId="{6A70FFF7-F1B1-495B-A4F9-4AEAED0B7166}"/>
    <dgm:cxn modelId="{AD59E7E1-E6F0-4B3A-9AB1-68C9E32FC6D5}" srcId="{4EF70AF5-A091-4BBA-95B8-5B2B8B4685DA}" destId="{FF6582A6-3E12-4DE6-8744-E9913BC404FB}" srcOrd="1" destOrd="0" parTransId="{0BC709E2-609C-471A-84E3-C4637EAF564D}" sibTransId="{32AE6988-EE55-43AB-AF78-4851A509FA50}"/>
    <dgm:cxn modelId="{6EBFB4E9-CC5C-41B6-A9F4-6CC7D8FE09C3}" type="presOf" srcId="{6A8D1CC2-5C49-411E-8D25-F34B7E4318DE}" destId="{7A1D5FA8-C425-4BC4-8D75-8F661EC4E4BA}" srcOrd="0" destOrd="1" presId="urn:microsoft.com/office/officeart/2005/8/layout/balance1"/>
    <dgm:cxn modelId="{F190B9EE-FC49-4537-A262-CEDB11F7C697}" srcId="{6611D23C-1472-48E7-825C-7F174E692822}" destId="{C71414B9-D295-4D1F-9DFA-D6AB52D71C82}" srcOrd="1" destOrd="0" parTransId="{C6994445-7835-4475-98E6-3EE43AB6AB65}" sibTransId="{EDCF48AB-9A5C-4691-9D4F-58C1CA330ADC}"/>
    <dgm:cxn modelId="{6CBF1CF5-FEE3-4FBF-953D-A9E5C36CC8B4}" srcId="{D61E31F8-FCBE-4401-A028-B6F6E9ABAF72}" destId="{6611D23C-1472-48E7-825C-7F174E692822}" srcOrd="0" destOrd="0" parTransId="{A69D2F7F-D619-4CDB-A05C-65FA3323F3BF}" sibTransId="{7EC29888-8D64-4710-BA68-BC567C350E53}"/>
    <dgm:cxn modelId="{9A41ACFF-5815-4FCB-8E35-963AC82CF35A}" type="presOf" srcId="{6809A215-2E78-49D1-A62E-071AE212F698}" destId="{441A8C6B-955D-4C32-A9D2-6DE46AEDB135}" srcOrd="0" destOrd="1" presId="urn:microsoft.com/office/officeart/2005/8/layout/balance1"/>
    <dgm:cxn modelId="{F98E2F5E-052A-41B3-B984-1FCD0BEA7DE4}" type="presParOf" srcId="{A5E72714-1BD7-423A-9F3C-A8161869E032}" destId="{17F8FB94-F2BF-4BA2-B292-B741B1EF6811}" srcOrd="0" destOrd="0" presId="urn:microsoft.com/office/officeart/2005/8/layout/balance1"/>
    <dgm:cxn modelId="{55D703E1-09BB-43EE-8B7A-DBB4AE00A80A}" type="presParOf" srcId="{A5E72714-1BD7-423A-9F3C-A8161869E032}" destId="{D364ADDB-E204-49AE-99CF-85CF275DF771}" srcOrd="1" destOrd="0" presId="urn:microsoft.com/office/officeart/2005/8/layout/balance1"/>
    <dgm:cxn modelId="{EE1111A7-C65B-42C5-BD0E-28686AD13683}" type="presParOf" srcId="{D364ADDB-E204-49AE-99CF-85CF275DF771}" destId="{11D457FB-CEAE-47D9-B96B-8A95F40B8579}" srcOrd="0" destOrd="0" presId="urn:microsoft.com/office/officeart/2005/8/layout/balance1"/>
    <dgm:cxn modelId="{13036830-7C26-4A8E-B989-EFEFA358CE12}" type="presParOf" srcId="{D364ADDB-E204-49AE-99CF-85CF275DF771}" destId="{016542AC-C842-40B3-9F03-46A60D5C3E8A}" srcOrd="1" destOrd="0" presId="urn:microsoft.com/office/officeart/2005/8/layout/balance1"/>
    <dgm:cxn modelId="{88DC7852-53A3-4826-9041-1D5C6C61CED0}" type="presParOf" srcId="{A5E72714-1BD7-423A-9F3C-A8161869E032}" destId="{E8FB7EC2-87E6-41F6-B676-EF6246DB9FA6}" srcOrd="2" destOrd="0" presId="urn:microsoft.com/office/officeart/2005/8/layout/balance1"/>
    <dgm:cxn modelId="{89C1A48C-34DF-4202-A41F-A11FFE9CC81F}" type="presParOf" srcId="{E8FB7EC2-87E6-41F6-B676-EF6246DB9FA6}" destId="{E1F84669-4D12-475C-8878-CCF9F062067A}" srcOrd="0" destOrd="0" presId="urn:microsoft.com/office/officeart/2005/8/layout/balance1"/>
    <dgm:cxn modelId="{9A61FAA6-734F-447A-8BF1-E1F46C0EB567}" type="presParOf" srcId="{E8FB7EC2-87E6-41F6-B676-EF6246DB9FA6}" destId="{3AF180E3-CCC8-4323-AD31-CF938B93E537}" srcOrd="1" destOrd="0" presId="urn:microsoft.com/office/officeart/2005/8/layout/balance1"/>
    <dgm:cxn modelId="{FE1B7AD1-1EBC-42CA-AD9B-EC989870CC85}" type="presParOf" srcId="{E8FB7EC2-87E6-41F6-B676-EF6246DB9FA6}" destId="{4A23A3A5-ED2F-4595-919C-39CD735148C1}" srcOrd="2" destOrd="0" presId="urn:microsoft.com/office/officeart/2005/8/layout/balance1"/>
    <dgm:cxn modelId="{FB7C7BC6-7D84-4748-8782-9DB75AFFD865}" type="presParOf" srcId="{E8FB7EC2-87E6-41F6-B676-EF6246DB9FA6}" destId="{C4BD174F-00A3-4734-A32B-EE7F915F1891}" srcOrd="3" destOrd="0" presId="urn:microsoft.com/office/officeart/2005/8/layout/balance1"/>
    <dgm:cxn modelId="{120C910E-84F2-4500-9B49-DB88DA607C1D}" type="presParOf" srcId="{E8FB7EC2-87E6-41F6-B676-EF6246DB9FA6}" destId="{4E6DB67F-4CA8-43B0-B958-5FE7565362E3}" srcOrd="4" destOrd="0" presId="urn:microsoft.com/office/officeart/2005/8/layout/balance1"/>
    <dgm:cxn modelId="{468F66AA-07FF-4AC5-B86C-D8E00D578997}" type="presParOf" srcId="{E8FB7EC2-87E6-41F6-B676-EF6246DB9FA6}" destId="{441A8C6B-955D-4C32-A9D2-6DE46AEDB135}" srcOrd="5" destOrd="0" presId="urn:microsoft.com/office/officeart/2005/8/layout/balance1"/>
    <dgm:cxn modelId="{7BD47E4A-8A0F-4FCF-803E-5D576D435526}" type="presParOf" srcId="{E8FB7EC2-87E6-41F6-B676-EF6246DB9FA6}" destId="{7A1D5FA8-C425-4BC4-8D75-8F661EC4E4BA}" srcOrd="6" destOrd="0" presId="urn:microsoft.com/office/officeart/2005/8/layout/balance1"/>
    <dgm:cxn modelId="{8009C4F0-E795-4866-86B7-FBD733D07F1E}" type="presParOf" srcId="{E8FB7EC2-87E6-41F6-B676-EF6246DB9FA6}" destId="{12F43928-17EB-4276-83D2-835F13C77B18}" srcOrd="7" destOrd="0" presId="urn:microsoft.com/office/officeart/2005/8/layout/balance1"/>
    <dgm:cxn modelId="{3B12C5F3-84F0-459F-A15B-0288F746E146}" type="presParOf" srcId="{E8FB7EC2-87E6-41F6-B676-EF6246DB9FA6}" destId="{C035FA06-2F89-46D1-85D0-63BF1DCE4CA4}" srcOrd="8" destOrd="0" presId="urn:microsoft.com/office/officeart/2005/8/layout/balance1"/>
    <dgm:cxn modelId="{71E112B7-3451-412C-B9BF-0BEEAA050947}" type="presParOf" srcId="{E8FB7EC2-87E6-41F6-B676-EF6246DB9FA6}" destId="{A7ECDD1B-8F9E-410F-8B6B-4E8EB5298E3F}" srcOrd="9"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CE849-D411-469B-9BA8-BA20EAB84A04}">
      <dsp:nvSpPr>
        <dsp:cNvPr id="0" name=""/>
        <dsp:cNvSpPr/>
      </dsp:nvSpPr>
      <dsp:spPr>
        <a:xfrm rot="5400000">
          <a:off x="-203807" y="203851"/>
          <a:ext cx="1358714" cy="9511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rgbClr val="FF0000"/>
              </a:solidFill>
            </a:rPr>
            <a:t>Data</a:t>
          </a:r>
          <a:r>
            <a:rPr lang="en-IN" sz="1200" b="1" kern="1200" dirty="0"/>
            <a:t> </a:t>
          </a:r>
          <a:r>
            <a:rPr lang="en-IN" sz="1200" b="1" kern="1200" dirty="0">
              <a:solidFill>
                <a:srgbClr val="FF0000"/>
              </a:solidFill>
            </a:rPr>
            <a:t>Info</a:t>
          </a:r>
        </a:p>
      </dsp:txBody>
      <dsp:txXfrm rot="-5400000">
        <a:off x="0" y="475594"/>
        <a:ext cx="951100" cy="407614"/>
      </dsp:txXfrm>
    </dsp:sp>
    <dsp:sp modelId="{C5F83361-189B-4186-91AC-E2A11152C260}">
      <dsp:nvSpPr>
        <dsp:cNvPr id="0" name=""/>
        <dsp:cNvSpPr/>
      </dsp:nvSpPr>
      <dsp:spPr>
        <a:xfrm rot="5400000">
          <a:off x="3511459" y="-2560358"/>
          <a:ext cx="883164" cy="60038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b="1" kern="1200" dirty="0">
              <a:solidFill>
                <a:schemeClr val="accent6">
                  <a:lumMod val="60000"/>
                  <a:lumOff val="40000"/>
                </a:schemeClr>
              </a:solidFill>
            </a:rPr>
            <a:t>Understanding the problem statement</a:t>
          </a:r>
        </a:p>
        <a:p>
          <a:pPr marL="228600" lvl="1" indent="-228600" algn="l" defTabSz="1022350">
            <a:lnSpc>
              <a:spcPct val="90000"/>
            </a:lnSpc>
            <a:spcBef>
              <a:spcPct val="0"/>
            </a:spcBef>
            <a:spcAft>
              <a:spcPct val="15000"/>
            </a:spcAft>
            <a:buChar char="•"/>
          </a:pPr>
          <a:r>
            <a:rPr lang="en-IN" sz="2300" b="1" i="0" kern="1200" dirty="0">
              <a:solidFill>
                <a:schemeClr val="accent6">
                  <a:lumMod val="60000"/>
                  <a:lumOff val="40000"/>
                </a:schemeClr>
              </a:solidFill>
            </a:rPr>
            <a:t>Getting Data Insights</a:t>
          </a:r>
        </a:p>
      </dsp:txBody>
      <dsp:txXfrm rot="-5400000">
        <a:off x="951101" y="43113"/>
        <a:ext cx="5960769" cy="796938"/>
      </dsp:txXfrm>
    </dsp:sp>
    <dsp:sp modelId="{B77B47DD-8DEC-4F42-BA17-AAA933D0EBA2}">
      <dsp:nvSpPr>
        <dsp:cNvPr id="0" name=""/>
        <dsp:cNvSpPr/>
      </dsp:nvSpPr>
      <dsp:spPr>
        <a:xfrm rot="5400000">
          <a:off x="-203807" y="1364824"/>
          <a:ext cx="1358714" cy="9511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rgbClr val="FF0000"/>
              </a:solidFill>
            </a:rPr>
            <a:t>Data</a:t>
          </a:r>
        </a:p>
        <a:p>
          <a:pPr marL="0" lvl="0" indent="0" algn="l" defTabSz="533400">
            <a:lnSpc>
              <a:spcPct val="90000"/>
            </a:lnSpc>
            <a:spcBef>
              <a:spcPct val="0"/>
            </a:spcBef>
            <a:spcAft>
              <a:spcPct val="35000"/>
            </a:spcAft>
            <a:buNone/>
          </a:pPr>
          <a:r>
            <a:rPr lang="en-IN" sz="1200" b="1" kern="1200" dirty="0"/>
            <a:t>   </a:t>
          </a:r>
          <a:r>
            <a:rPr lang="en-IN" sz="1200" b="1" kern="1200" dirty="0">
              <a:solidFill>
                <a:srgbClr val="FF0000"/>
              </a:solidFill>
            </a:rPr>
            <a:t>Wrangling</a:t>
          </a:r>
        </a:p>
      </dsp:txBody>
      <dsp:txXfrm rot="-5400000">
        <a:off x="0" y="1636567"/>
        <a:ext cx="951100" cy="407614"/>
      </dsp:txXfrm>
    </dsp:sp>
    <dsp:sp modelId="{4FF13F81-1079-4FD9-87AC-E165C1371F37}">
      <dsp:nvSpPr>
        <dsp:cNvPr id="0" name=""/>
        <dsp:cNvSpPr/>
      </dsp:nvSpPr>
      <dsp:spPr>
        <a:xfrm rot="5400000">
          <a:off x="3511459" y="-1385564"/>
          <a:ext cx="883164" cy="60038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b="1" kern="1200" dirty="0">
              <a:solidFill>
                <a:schemeClr val="accent6">
                  <a:lumMod val="60000"/>
                  <a:lumOff val="40000"/>
                </a:schemeClr>
              </a:solidFill>
            </a:rPr>
            <a:t>Data Cleaning and Handling Missing Values</a:t>
          </a:r>
        </a:p>
      </dsp:txBody>
      <dsp:txXfrm rot="-5400000">
        <a:off x="951101" y="1217907"/>
        <a:ext cx="5960769" cy="796938"/>
      </dsp:txXfrm>
    </dsp:sp>
    <dsp:sp modelId="{FAB30C76-74FE-40C4-A4A0-649C790EB613}">
      <dsp:nvSpPr>
        <dsp:cNvPr id="0" name=""/>
        <dsp:cNvSpPr/>
      </dsp:nvSpPr>
      <dsp:spPr>
        <a:xfrm rot="5400000">
          <a:off x="-203807" y="2525798"/>
          <a:ext cx="1358714" cy="9511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rgbClr val="FF0000"/>
              </a:solidFill>
            </a:rPr>
            <a:t>Data</a:t>
          </a:r>
          <a:r>
            <a:rPr lang="en-IN" sz="1200" kern="1200" dirty="0">
              <a:solidFill>
                <a:srgbClr val="FF0000"/>
              </a:solidFill>
            </a:rPr>
            <a:t> </a:t>
          </a:r>
          <a:r>
            <a:rPr lang="en-IN" sz="1200" b="1" kern="1200" dirty="0">
              <a:solidFill>
                <a:srgbClr val="FF0000"/>
              </a:solidFill>
            </a:rPr>
            <a:t>Visualization</a:t>
          </a:r>
        </a:p>
      </dsp:txBody>
      <dsp:txXfrm rot="-5400000">
        <a:off x="0" y="2797541"/>
        <a:ext cx="951100" cy="407614"/>
      </dsp:txXfrm>
    </dsp:sp>
    <dsp:sp modelId="{14028100-6D21-4B95-A977-EAB8E80E739B}">
      <dsp:nvSpPr>
        <dsp:cNvPr id="0" name=""/>
        <dsp:cNvSpPr/>
      </dsp:nvSpPr>
      <dsp:spPr>
        <a:xfrm rot="5400000">
          <a:off x="3511459" y="-238368"/>
          <a:ext cx="883164" cy="600388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b="1" kern="1200" dirty="0">
              <a:solidFill>
                <a:schemeClr val="accent6">
                  <a:lumMod val="60000"/>
                  <a:lumOff val="40000"/>
                </a:schemeClr>
              </a:solidFill>
            </a:rPr>
            <a:t>Univariate and Multivariate Analysis</a:t>
          </a:r>
        </a:p>
        <a:p>
          <a:pPr marL="228600" lvl="1" indent="-228600" algn="l" defTabSz="1022350">
            <a:lnSpc>
              <a:spcPct val="90000"/>
            </a:lnSpc>
            <a:spcBef>
              <a:spcPct val="0"/>
            </a:spcBef>
            <a:spcAft>
              <a:spcPct val="15000"/>
            </a:spcAft>
            <a:buChar char="•"/>
          </a:pPr>
          <a:r>
            <a:rPr lang="en-IN" sz="2300" b="1" kern="1200" dirty="0">
              <a:solidFill>
                <a:schemeClr val="accent6">
                  <a:lumMod val="60000"/>
                  <a:lumOff val="40000"/>
                </a:schemeClr>
              </a:solidFill>
            </a:rPr>
            <a:t>Drawing observations and Conclusion</a:t>
          </a:r>
        </a:p>
      </dsp:txBody>
      <dsp:txXfrm rot="-5400000">
        <a:off x="951101" y="2365103"/>
        <a:ext cx="5960769" cy="796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457FB-CEAE-47D9-B96B-8A95F40B8579}">
      <dsp:nvSpPr>
        <dsp:cNvPr id="0" name=""/>
        <dsp:cNvSpPr/>
      </dsp:nvSpPr>
      <dsp:spPr>
        <a:xfrm>
          <a:off x="1953354" y="401782"/>
          <a:ext cx="1669610" cy="927561"/>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Categorical</a:t>
          </a:r>
        </a:p>
      </dsp:txBody>
      <dsp:txXfrm>
        <a:off x="1980521" y="428949"/>
        <a:ext cx="1615276" cy="873227"/>
      </dsp:txXfrm>
    </dsp:sp>
    <dsp:sp modelId="{016542AC-C842-40B3-9F03-46A60D5C3E8A}">
      <dsp:nvSpPr>
        <dsp:cNvPr id="0" name=""/>
        <dsp:cNvSpPr/>
      </dsp:nvSpPr>
      <dsp:spPr>
        <a:xfrm>
          <a:off x="4529972" y="355283"/>
          <a:ext cx="1669610" cy="927561"/>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Numerical</a:t>
          </a:r>
        </a:p>
      </dsp:txBody>
      <dsp:txXfrm>
        <a:off x="4557139" y="382450"/>
        <a:ext cx="1615276" cy="873227"/>
      </dsp:txXfrm>
    </dsp:sp>
    <dsp:sp modelId="{3AF180E3-CCC8-4323-AD31-CF938B93E537}">
      <dsp:nvSpPr>
        <dsp:cNvPr id="0" name=""/>
        <dsp:cNvSpPr/>
      </dsp:nvSpPr>
      <dsp:spPr>
        <a:xfrm>
          <a:off x="3538364" y="3942136"/>
          <a:ext cx="695671" cy="695671"/>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23A3A5-ED2F-4595-919C-39CD735148C1}">
      <dsp:nvSpPr>
        <dsp:cNvPr id="0" name=""/>
        <dsp:cNvSpPr/>
      </dsp:nvSpPr>
      <dsp:spPr>
        <a:xfrm rot="240000">
          <a:off x="1798549" y="3644033"/>
          <a:ext cx="4175301" cy="29196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BD174F-00A3-4734-A32B-EE7F915F1891}">
      <dsp:nvSpPr>
        <dsp:cNvPr id="0" name=""/>
        <dsp:cNvSpPr/>
      </dsp:nvSpPr>
      <dsp:spPr>
        <a:xfrm rot="240000">
          <a:off x="4340509" y="3281198"/>
          <a:ext cx="1668384" cy="4082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kern="1200" dirty="0"/>
            <a:t>Price</a:t>
          </a:r>
          <a:endParaRPr lang="en-IN" sz="1200" b="1" kern="1200" dirty="0"/>
        </a:p>
      </dsp:txBody>
      <dsp:txXfrm>
        <a:off x="4360439" y="3301128"/>
        <a:ext cx="1628524" cy="368405"/>
      </dsp:txXfrm>
    </dsp:sp>
    <dsp:sp modelId="{4E6DB67F-4CA8-43B0-B958-5FE7565362E3}">
      <dsp:nvSpPr>
        <dsp:cNvPr id="0" name=""/>
        <dsp:cNvSpPr/>
      </dsp:nvSpPr>
      <dsp:spPr>
        <a:xfrm rot="240000">
          <a:off x="4336241" y="2913110"/>
          <a:ext cx="1676911" cy="2863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i="0" kern="1200" dirty="0"/>
            <a:t>Minimum Nights</a:t>
          </a:r>
          <a:endParaRPr lang="en-IN" sz="1200" b="1" kern="1200" dirty="0"/>
        </a:p>
      </dsp:txBody>
      <dsp:txXfrm>
        <a:off x="4350219" y="2927088"/>
        <a:ext cx="1648955" cy="258378"/>
      </dsp:txXfrm>
    </dsp:sp>
    <dsp:sp modelId="{441A8C6B-955D-4C32-A9D2-6DE46AEDB135}">
      <dsp:nvSpPr>
        <dsp:cNvPr id="0" name=""/>
        <dsp:cNvSpPr/>
      </dsp:nvSpPr>
      <dsp:spPr>
        <a:xfrm rot="240000">
          <a:off x="4412300" y="2038337"/>
          <a:ext cx="1639082" cy="8273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i="0" kern="1200" dirty="0"/>
            <a:t>Reviews</a:t>
          </a:r>
          <a:endParaRPr lang="en-IN" sz="1200" b="1" kern="1200" dirty="0"/>
        </a:p>
        <a:p>
          <a:pPr marL="57150" lvl="1" indent="-57150" algn="l" defTabSz="466725">
            <a:lnSpc>
              <a:spcPct val="90000"/>
            </a:lnSpc>
            <a:spcBef>
              <a:spcPct val="0"/>
            </a:spcBef>
            <a:spcAft>
              <a:spcPct val="15000"/>
            </a:spcAft>
            <a:buChar char="•"/>
          </a:pPr>
          <a:r>
            <a:rPr lang="en-IN" sz="1050" b="1" i="0" kern="1200" dirty="0"/>
            <a:t>Reviews Per Month</a:t>
          </a:r>
          <a:endParaRPr lang="en-IN" sz="1050" b="1" kern="1200" dirty="0"/>
        </a:p>
        <a:p>
          <a:pPr marL="57150" lvl="1" indent="-57150" algn="l" defTabSz="466725">
            <a:lnSpc>
              <a:spcPct val="90000"/>
            </a:lnSpc>
            <a:spcBef>
              <a:spcPct val="0"/>
            </a:spcBef>
            <a:spcAft>
              <a:spcPct val="15000"/>
            </a:spcAft>
            <a:buChar char="•"/>
          </a:pPr>
          <a:r>
            <a:rPr lang="en-IN" sz="1050" b="1" i="0" kern="1200" dirty="0"/>
            <a:t>Last Review</a:t>
          </a:r>
          <a:endParaRPr lang="en-IN" sz="1050" b="1" kern="1200" dirty="0"/>
        </a:p>
        <a:p>
          <a:pPr marL="57150" lvl="1" indent="-57150" algn="l" defTabSz="466725">
            <a:lnSpc>
              <a:spcPct val="90000"/>
            </a:lnSpc>
            <a:spcBef>
              <a:spcPct val="0"/>
            </a:spcBef>
            <a:spcAft>
              <a:spcPct val="15000"/>
            </a:spcAft>
            <a:buChar char="•"/>
          </a:pPr>
          <a:r>
            <a:rPr lang="en-IN" sz="1050" b="1" kern="1200" dirty="0"/>
            <a:t>Number of </a:t>
          </a:r>
          <a:r>
            <a:rPr lang="en-IN" sz="1050" b="1" i="0" kern="1200" dirty="0"/>
            <a:t>reviews</a:t>
          </a:r>
        </a:p>
      </dsp:txBody>
      <dsp:txXfrm>
        <a:off x="4452686" y="2078723"/>
        <a:ext cx="1558310" cy="746541"/>
      </dsp:txXfrm>
    </dsp:sp>
    <dsp:sp modelId="{7A1D5FA8-C425-4BC4-8D75-8F661EC4E4BA}">
      <dsp:nvSpPr>
        <dsp:cNvPr id="0" name=""/>
        <dsp:cNvSpPr/>
      </dsp:nvSpPr>
      <dsp:spPr>
        <a:xfrm rot="240000">
          <a:off x="4420507" y="1436758"/>
          <a:ext cx="1656920" cy="5722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1" i="0" kern="1200" dirty="0"/>
            <a:t>Host Listings Count</a:t>
          </a:r>
          <a:endParaRPr lang="en-IN" sz="1000" b="1" kern="1200" dirty="0"/>
        </a:p>
        <a:p>
          <a:pPr marL="57150" lvl="1" indent="-57150" algn="l" defTabSz="444500">
            <a:lnSpc>
              <a:spcPct val="90000"/>
            </a:lnSpc>
            <a:spcBef>
              <a:spcPct val="0"/>
            </a:spcBef>
            <a:spcAft>
              <a:spcPct val="15000"/>
            </a:spcAft>
            <a:buChar char="•"/>
          </a:pPr>
          <a:r>
            <a:rPr lang="en-IN" sz="1000" b="1" kern="1200" dirty="0"/>
            <a:t>Availability</a:t>
          </a:r>
          <a:endParaRPr lang="en-IN" sz="700" b="1" kern="1200" dirty="0"/>
        </a:p>
      </dsp:txBody>
      <dsp:txXfrm>
        <a:off x="4448440" y="1464691"/>
        <a:ext cx="1601054" cy="516342"/>
      </dsp:txXfrm>
    </dsp:sp>
    <dsp:sp modelId="{12F43928-17EB-4276-83D2-835F13C77B18}">
      <dsp:nvSpPr>
        <dsp:cNvPr id="0" name=""/>
        <dsp:cNvSpPr/>
      </dsp:nvSpPr>
      <dsp:spPr>
        <a:xfrm rot="240000">
          <a:off x="1898287" y="2951085"/>
          <a:ext cx="1656920" cy="5722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b="1" kern="1200" dirty="0"/>
            <a:t>Host</a:t>
          </a:r>
        </a:p>
        <a:p>
          <a:pPr marL="57150" lvl="1" indent="-57150" algn="l" defTabSz="311150">
            <a:lnSpc>
              <a:spcPct val="90000"/>
            </a:lnSpc>
            <a:spcBef>
              <a:spcPct val="0"/>
            </a:spcBef>
            <a:spcAft>
              <a:spcPct val="15000"/>
            </a:spcAft>
            <a:buChar char="•"/>
          </a:pPr>
          <a:r>
            <a:rPr lang="en-IN" sz="700" b="1" kern="1200" dirty="0"/>
            <a:t>Host id </a:t>
          </a:r>
        </a:p>
        <a:p>
          <a:pPr marL="57150" lvl="1" indent="-57150" algn="l" defTabSz="311150">
            <a:lnSpc>
              <a:spcPct val="90000"/>
            </a:lnSpc>
            <a:spcBef>
              <a:spcPct val="0"/>
            </a:spcBef>
            <a:spcAft>
              <a:spcPct val="15000"/>
            </a:spcAft>
            <a:buChar char="•"/>
          </a:pPr>
          <a:r>
            <a:rPr lang="en-IN" sz="700" b="1" kern="1200" dirty="0"/>
            <a:t>Host name</a:t>
          </a:r>
        </a:p>
      </dsp:txBody>
      <dsp:txXfrm>
        <a:off x="1926220" y="2979018"/>
        <a:ext cx="1601054" cy="516342"/>
      </dsp:txXfrm>
    </dsp:sp>
    <dsp:sp modelId="{C035FA06-2F89-46D1-85D0-63BF1DCE4CA4}">
      <dsp:nvSpPr>
        <dsp:cNvPr id="0" name=""/>
        <dsp:cNvSpPr/>
      </dsp:nvSpPr>
      <dsp:spPr>
        <a:xfrm rot="240000">
          <a:off x="1954131" y="2122519"/>
          <a:ext cx="1644861" cy="7446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1" kern="1200" dirty="0"/>
            <a:t>Areas</a:t>
          </a:r>
        </a:p>
        <a:p>
          <a:pPr marL="57150" lvl="1" indent="-57150" algn="l" defTabSz="355600">
            <a:lnSpc>
              <a:spcPct val="90000"/>
            </a:lnSpc>
            <a:spcBef>
              <a:spcPct val="0"/>
            </a:spcBef>
            <a:spcAft>
              <a:spcPct val="15000"/>
            </a:spcAft>
            <a:buChar char="•"/>
          </a:pPr>
          <a:r>
            <a:rPr lang="en-IN" sz="800" b="1" kern="1200" dirty="0"/>
            <a:t>Neighbourhood </a:t>
          </a:r>
        </a:p>
        <a:p>
          <a:pPr marL="57150" lvl="1" indent="-57150" algn="l" defTabSz="355600">
            <a:lnSpc>
              <a:spcPct val="90000"/>
            </a:lnSpc>
            <a:spcBef>
              <a:spcPct val="0"/>
            </a:spcBef>
            <a:spcAft>
              <a:spcPct val="15000"/>
            </a:spcAft>
            <a:buChar char="•"/>
          </a:pPr>
          <a:r>
            <a:rPr lang="en-IN" sz="800" b="1" kern="1200" dirty="0"/>
            <a:t>Neighbourhood </a:t>
          </a:r>
          <a:r>
            <a:rPr lang="en-IN" sz="900" b="1" kern="1200" dirty="0"/>
            <a:t>group</a:t>
          </a:r>
          <a:endParaRPr lang="en-IN" sz="800" b="1" kern="1200" dirty="0"/>
        </a:p>
        <a:p>
          <a:pPr marL="57150" lvl="1" indent="-57150" algn="l" defTabSz="355600">
            <a:lnSpc>
              <a:spcPct val="90000"/>
            </a:lnSpc>
            <a:spcBef>
              <a:spcPct val="0"/>
            </a:spcBef>
            <a:spcAft>
              <a:spcPct val="15000"/>
            </a:spcAft>
            <a:buChar char="•"/>
          </a:pPr>
          <a:r>
            <a:rPr lang="en-IN" sz="800" b="1" kern="1200" dirty="0"/>
            <a:t>Latitude &amp; Longitude</a:t>
          </a:r>
        </a:p>
      </dsp:txBody>
      <dsp:txXfrm>
        <a:off x="1990482" y="2158870"/>
        <a:ext cx="1572159" cy="671961"/>
      </dsp:txXfrm>
    </dsp:sp>
    <dsp:sp modelId="{A7ECDD1B-8F9E-410F-8B6B-4E8EB5298E3F}">
      <dsp:nvSpPr>
        <dsp:cNvPr id="0" name=""/>
        <dsp:cNvSpPr/>
      </dsp:nvSpPr>
      <dsp:spPr>
        <a:xfrm rot="240000">
          <a:off x="2019618" y="1436757"/>
          <a:ext cx="1656920" cy="5722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Room Type</a:t>
          </a:r>
        </a:p>
      </dsp:txBody>
      <dsp:txXfrm>
        <a:off x="2047551" y="1464690"/>
        <a:ext cx="1601054" cy="5163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ackoverflow.com/questions/4787332/how-to-remove-outliers-from-a-dataset"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irbnb"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innovationbydesign.pressbooks.com/chapter/define/"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https://pxhere.com/en/photo/864940" TargetMode="External"/><Relationship Id="rId3" Type="http://schemas.openxmlformats.org/officeDocument/2006/relationships/diagramLayout" Target="../diagrams/layout2.xml"/><Relationship Id="rId7" Type="http://schemas.openxmlformats.org/officeDocument/2006/relationships/image" Target="../media/image5.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yokidconfessions.blogspot.com/2009/10/sperm-donor-shows-his-true-lack-of.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339591"/>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a:solidFill>
                  <a:schemeClr val="tx2">
                    <a:lumMod val="50000"/>
                  </a:schemeClr>
                </a:solidFill>
                <a:latin typeface="Montserrat"/>
                <a:ea typeface="Montserrat"/>
                <a:cs typeface="Montserrat"/>
                <a:sym typeface="Montserrat"/>
              </a:rPr>
              <a:t>Capstone Project</a:t>
            </a:r>
            <a:br>
              <a:rPr lang="en-GB" sz="1100" b="1" dirty="0">
                <a:solidFill>
                  <a:srgbClr val="CC0000"/>
                </a:solidFill>
                <a:latin typeface="Montserrat"/>
                <a:ea typeface="Montserrat"/>
                <a:cs typeface="Montserrat"/>
                <a:sym typeface="Montserrat"/>
              </a:rPr>
            </a:br>
            <a:r>
              <a:rPr lang="en-GB" sz="1100" b="1" dirty="0">
                <a:solidFill>
                  <a:srgbClr val="CC0000"/>
                </a:solidFill>
                <a:latin typeface="Montserrat"/>
                <a:ea typeface="Montserrat"/>
                <a:cs typeface="Montserrat"/>
                <a:sym typeface="Montserrat"/>
              </a:rPr>
              <a:t>on</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IN" sz="3600" b="1" dirty="0">
                <a:solidFill>
                  <a:schemeClr val="lt1"/>
                </a:solidFill>
                <a:latin typeface="Montserrat"/>
                <a:ea typeface="Montserrat"/>
                <a:cs typeface="Montserrat"/>
                <a:sym typeface="Montserrat"/>
              </a:rPr>
              <a:t>Airbnb Booking Analysis</a:t>
            </a:r>
            <a:br>
              <a:rPr lang="en-IN" sz="3600" b="1" dirty="0">
                <a:solidFill>
                  <a:schemeClr val="lt1"/>
                </a:solidFill>
                <a:latin typeface="Montserrat"/>
                <a:ea typeface="Montserrat"/>
                <a:cs typeface="Montserrat"/>
                <a:sym typeface="Montserrat"/>
              </a:rPr>
            </a:br>
            <a:r>
              <a:rPr lang="en-IN" sz="1400" b="1" u="sng" dirty="0">
                <a:solidFill>
                  <a:schemeClr val="lt1"/>
                </a:solidFill>
                <a:latin typeface="Montserrat"/>
                <a:ea typeface="Montserrat"/>
                <a:cs typeface="Montserrat"/>
                <a:sym typeface="Montserrat"/>
              </a:rPr>
              <a:t>Team Members:</a:t>
            </a:r>
            <a:br>
              <a:rPr lang="en-IN" sz="1400" b="1" dirty="0">
                <a:solidFill>
                  <a:schemeClr val="lt1"/>
                </a:solidFill>
                <a:latin typeface="Montserrat"/>
                <a:ea typeface="Montserrat"/>
                <a:cs typeface="Montserrat"/>
                <a:sym typeface="Montserrat"/>
              </a:rPr>
            </a:br>
            <a:r>
              <a:rPr lang="en-IN" sz="1200" b="1" dirty="0" err="1">
                <a:solidFill>
                  <a:schemeClr val="lt1"/>
                </a:solidFill>
                <a:latin typeface="Montserrat"/>
                <a:ea typeface="Montserrat"/>
                <a:cs typeface="Montserrat"/>
                <a:sym typeface="Montserrat"/>
              </a:rPr>
              <a:t>Shreyash</a:t>
            </a:r>
            <a:r>
              <a:rPr lang="en-IN" sz="1200" b="1" dirty="0">
                <a:solidFill>
                  <a:schemeClr val="lt1"/>
                </a:solidFill>
                <a:latin typeface="Montserrat"/>
                <a:ea typeface="Montserrat"/>
                <a:cs typeface="Montserrat"/>
                <a:sym typeface="Montserrat"/>
              </a:rPr>
              <a:t> </a:t>
            </a:r>
            <a:r>
              <a:rPr lang="en-IN" sz="1200" b="1" dirty="0" err="1">
                <a:solidFill>
                  <a:schemeClr val="lt1"/>
                </a:solidFill>
                <a:latin typeface="Montserrat"/>
                <a:ea typeface="Montserrat"/>
                <a:cs typeface="Montserrat"/>
                <a:sym typeface="Montserrat"/>
              </a:rPr>
              <a:t>Movale</a:t>
            </a:r>
            <a:br>
              <a:rPr lang="en-IN" sz="1200" b="1" dirty="0">
                <a:solidFill>
                  <a:schemeClr val="lt1"/>
                </a:solidFill>
                <a:latin typeface="Montserrat"/>
                <a:ea typeface="Montserrat"/>
                <a:cs typeface="Montserrat"/>
                <a:sym typeface="Montserrat"/>
              </a:rPr>
            </a:br>
            <a:r>
              <a:rPr lang="en-IN" sz="1200" b="1" dirty="0" err="1">
                <a:solidFill>
                  <a:schemeClr val="lt1"/>
                </a:solidFill>
                <a:latin typeface="Montserrat"/>
                <a:ea typeface="Montserrat"/>
                <a:cs typeface="Montserrat"/>
                <a:sym typeface="Montserrat"/>
              </a:rPr>
              <a:t>Faissal</a:t>
            </a:r>
            <a:r>
              <a:rPr lang="en-IN" sz="1200" b="1" dirty="0">
                <a:solidFill>
                  <a:schemeClr val="lt1"/>
                </a:solidFill>
                <a:latin typeface="Montserrat"/>
                <a:ea typeface="Montserrat"/>
                <a:cs typeface="Montserrat"/>
                <a:sym typeface="Montserrat"/>
              </a:rPr>
              <a:t> Shah</a:t>
            </a:r>
            <a:br>
              <a:rPr lang="en-IN" sz="1200" b="1" dirty="0">
                <a:solidFill>
                  <a:schemeClr val="lt1"/>
                </a:solidFill>
                <a:latin typeface="Montserrat"/>
                <a:ea typeface="Montserrat"/>
                <a:cs typeface="Montserrat"/>
                <a:sym typeface="Montserrat"/>
              </a:rPr>
            </a:br>
            <a:r>
              <a:rPr lang="en-IN" sz="1200" b="1" dirty="0" err="1">
                <a:solidFill>
                  <a:schemeClr val="lt1"/>
                </a:solidFill>
                <a:latin typeface="Montserrat"/>
                <a:ea typeface="Montserrat"/>
                <a:cs typeface="Montserrat"/>
                <a:sym typeface="Montserrat"/>
              </a:rPr>
              <a:t>Eshaan</a:t>
            </a:r>
            <a:r>
              <a:rPr lang="en-IN" sz="1200" b="1" dirty="0">
                <a:solidFill>
                  <a:schemeClr val="lt1"/>
                </a:solidFill>
                <a:latin typeface="Montserrat"/>
                <a:ea typeface="Montserrat"/>
                <a:cs typeface="Montserrat"/>
                <a:sym typeface="Montserrat"/>
              </a:rPr>
              <a:t> Sosa</a:t>
            </a:r>
            <a:br>
              <a:rPr lang="en-IN" sz="1200" b="1" dirty="0">
                <a:solidFill>
                  <a:schemeClr val="lt1"/>
                </a:solidFill>
                <a:latin typeface="Montserrat"/>
                <a:ea typeface="Montserrat"/>
                <a:cs typeface="Montserrat"/>
                <a:sym typeface="Montserrat"/>
              </a:rPr>
            </a:br>
            <a:r>
              <a:rPr lang="en-IN" sz="1200" b="1" dirty="0">
                <a:solidFill>
                  <a:schemeClr val="lt1"/>
                </a:solidFill>
                <a:latin typeface="Montserrat"/>
                <a:ea typeface="Montserrat"/>
                <a:cs typeface="Montserrat"/>
                <a:sym typeface="Montserrat"/>
              </a:rPr>
              <a:t>Ajinkya </a:t>
            </a:r>
            <a:r>
              <a:rPr lang="en-IN" sz="1200" b="1" dirty="0" err="1">
                <a:solidFill>
                  <a:schemeClr val="lt1"/>
                </a:solidFill>
                <a:latin typeface="Montserrat"/>
                <a:ea typeface="Montserrat"/>
                <a:cs typeface="Montserrat"/>
                <a:sym typeface="Montserrat"/>
              </a:rPr>
              <a:t>Jumde</a:t>
            </a:r>
            <a:br>
              <a:rPr lang="en-IN" sz="1200" b="1" dirty="0">
                <a:solidFill>
                  <a:schemeClr val="lt1"/>
                </a:solidFill>
                <a:latin typeface="Montserrat"/>
                <a:ea typeface="Montserrat"/>
                <a:cs typeface="Montserrat"/>
                <a:sym typeface="Montserrat"/>
              </a:rPr>
            </a:br>
            <a:r>
              <a:rPr lang="en-IN" sz="1200" b="1" dirty="0">
                <a:solidFill>
                  <a:schemeClr val="lt1"/>
                </a:solidFill>
                <a:latin typeface="Montserrat"/>
                <a:ea typeface="Montserrat"/>
                <a:cs typeface="Montserrat"/>
                <a:sym typeface="Montserrat"/>
              </a:rPr>
              <a:t>Neha Gupta</a:t>
            </a:r>
            <a:endParaRPr sz="1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F0BB-35C7-426A-BFD9-52948CC2E8E2}"/>
              </a:ext>
            </a:extLst>
          </p:cNvPr>
          <p:cNvSpPr>
            <a:spLocks noGrp="1"/>
          </p:cNvSpPr>
          <p:nvPr>
            <p:ph type="title"/>
          </p:nvPr>
        </p:nvSpPr>
        <p:spPr>
          <a:xfrm>
            <a:off x="360191" y="199790"/>
            <a:ext cx="8181136" cy="572700"/>
          </a:xfrm>
          <a:solidFill>
            <a:schemeClr val="accent3">
              <a:lumMod val="20000"/>
              <a:lumOff val="80000"/>
            </a:schemeClr>
          </a:solidFill>
        </p:spPr>
        <p:txBody>
          <a:bodyPr/>
          <a:lstStyle/>
          <a:p>
            <a:r>
              <a:rPr lang="en-IN" b="1" dirty="0"/>
              <a:t>Data Analysis and Visualizations</a:t>
            </a:r>
          </a:p>
        </p:txBody>
      </p:sp>
      <p:sp>
        <p:nvSpPr>
          <p:cNvPr id="3" name="Text Placeholder 2">
            <a:extLst>
              <a:ext uri="{FF2B5EF4-FFF2-40B4-BE49-F238E27FC236}">
                <a16:creationId xmlns:a16="http://schemas.microsoft.com/office/drawing/2014/main" id="{DF9FCA9F-2FFD-47DD-83F3-D62B499AEAB5}"/>
              </a:ext>
            </a:extLst>
          </p:cNvPr>
          <p:cNvSpPr>
            <a:spLocks noGrp="1"/>
          </p:cNvSpPr>
          <p:nvPr>
            <p:ph type="body" idx="1"/>
          </p:nvPr>
        </p:nvSpPr>
        <p:spPr>
          <a:xfrm>
            <a:off x="311700" y="851066"/>
            <a:ext cx="8229627" cy="4218709"/>
          </a:xfrm>
          <a:solidFill>
            <a:schemeClr val="accent4">
              <a:lumMod val="20000"/>
              <a:lumOff val="80000"/>
            </a:schemeClr>
          </a:solidFill>
        </p:spPr>
        <p:txBody>
          <a:bodyPr/>
          <a:lstStyle/>
          <a:p>
            <a:pPr marL="596900" lvl="1" indent="0">
              <a:buNone/>
            </a:pPr>
            <a:r>
              <a:rPr lang="en-IN" b="1" dirty="0">
                <a:solidFill>
                  <a:schemeClr val="tx1"/>
                </a:solidFill>
              </a:rPr>
              <a:t>Which neighbourhood area has most of the properties?</a:t>
            </a:r>
            <a:endParaRPr lang="en-IN" dirty="0">
              <a:solidFill>
                <a:schemeClr val="tx1"/>
              </a:solidFill>
            </a:endParaRPr>
          </a:p>
        </p:txBody>
      </p:sp>
      <p:pic>
        <p:nvPicPr>
          <p:cNvPr id="5" name="Picture 4">
            <a:extLst>
              <a:ext uri="{FF2B5EF4-FFF2-40B4-BE49-F238E27FC236}">
                <a16:creationId xmlns:a16="http://schemas.microsoft.com/office/drawing/2014/main" id="{D15A655C-9DAB-46A1-8233-16FB15C8E942}"/>
              </a:ext>
            </a:extLst>
          </p:cNvPr>
          <p:cNvPicPr>
            <a:picLocks noChangeAspect="1"/>
          </p:cNvPicPr>
          <p:nvPr/>
        </p:nvPicPr>
        <p:blipFill>
          <a:blip r:embed="rId2"/>
          <a:stretch>
            <a:fillRect/>
          </a:stretch>
        </p:blipFill>
        <p:spPr>
          <a:xfrm>
            <a:off x="4294909" y="1358685"/>
            <a:ext cx="4191000" cy="3471232"/>
          </a:xfrm>
          <a:prstGeom prst="rect">
            <a:avLst/>
          </a:prstGeom>
        </p:spPr>
      </p:pic>
      <p:sp>
        <p:nvSpPr>
          <p:cNvPr id="7" name="TextBox 6">
            <a:extLst>
              <a:ext uri="{FF2B5EF4-FFF2-40B4-BE49-F238E27FC236}">
                <a16:creationId xmlns:a16="http://schemas.microsoft.com/office/drawing/2014/main" id="{62997ADF-18E7-41DF-8291-3704EBBDC161}"/>
              </a:ext>
            </a:extLst>
          </p:cNvPr>
          <p:cNvSpPr txBox="1"/>
          <p:nvPr/>
        </p:nvSpPr>
        <p:spPr>
          <a:xfrm>
            <a:off x="910937" y="1262902"/>
            <a:ext cx="3383972" cy="1430674"/>
          </a:xfrm>
          <a:prstGeom prst="rect">
            <a:avLst/>
          </a:prstGeom>
          <a:noFill/>
        </p:spPr>
        <p:txBody>
          <a:bodyPr wrap="square" rtlCol="0">
            <a:spAutoFit/>
          </a:bodyPr>
          <a:lstStyle/>
          <a:p>
            <a:r>
              <a:rPr lang="en-IN" b="1" dirty="0">
                <a:solidFill>
                  <a:schemeClr val="bg1">
                    <a:lumMod val="75000"/>
                  </a:schemeClr>
                </a:solidFill>
              </a:rPr>
              <a:t>This analysis has been done on the basis of neighbourhood groups grouping it with host listings across NYC and plotted a scatter representation of it using latitude &amp; longitude. </a:t>
            </a:r>
          </a:p>
        </p:txBody>
      </p:sp>
      <p:sp>
        <p:nvSpPr>
          <p:cNvPr id="8" name="TextBox 7">
            <a:extLst>
              <a:ext uri="{FF2B5EF4-FFF2-40B4-BE49-F238E27FC236}">
                <a16:creationId xmlns:a16="http://schemas.microsoft.com/office/drawing/2014/main" id="{ED957345-894E-4BEA-9EE8-11AD6FA570AA}"/>
              </a:ext>
            </a:extLst>
          </p:cNvPr>
          <p:cNvSpPr txBox="1"/>
          <p:nvPr/>
        </p:nvSpPr>
        <p:spPr>
          <a:xfrm>
            <a:off x="910937" y="2539687"/>
            <a:ext cx="3484418" cy="307777"/>
          </a:xfrm>
          <a:prstGeom prst="rect">
            <a:avLst/>
          </a:prstGeom>
          <a:noFill/>
        </p:spPr>
        <p:txBody>
          <a:bodyPr wrap="square" rtlCol="0">
            <a:spAutoFit/>
          </a:bodyPr>
          <a:lstStyle/>
          <a:p>
            <a:r>
              <a:rPr lang="en-IN" b="1" dirty="0">
                <a:solidFill>
                  <a:schemeClr val="tx1"/>
                </a:solidFill>
              </a:rPr>
              <a:t>What can we predict from this?</a:t>
            </a:r>
          </a:p>
        </p:txBody>
      </p:sp>
      <p:sp>
        <p:nvSpPr>
          <p:cNvPr id="9" name="TextBox 8">
            <a:extLst>
              <a:ext uri="{FF2B5EF4-FFF2-40B4-BE49-F238E27FC236}">
                <a16:creationId xmlns:a16="http://schemas.microsoft.com/office/drawing/2014/main" id="{A390004E-93CA-4A23-AF30-E39656EED074}"/>
              </a:ext>
            </a:extLst>
          </p:cNvPr>
          <p:cNvSpPr txBox="1"/>
          <p:nvPr/>
        </p:nvSpPr>
        <p:spPr>
          <a:xfrm>
            <a:off x="910937" y="2823006"/>
            <a:ext cx="3383971" cy="2246769"/>
          </a:xfrm>
          <a:prstGeom prst="rect">
            <a:avLst/>
          </a:prstGeom>
          <a:noFill/>
        </p:spPr>
        <p:txBody>
          <a:bodyPr wrap="square" rtlCol="0">
            <a:spAutoFit/>
          </a:bodyPr>
          <a:lstStyle/>
          <a:p>
            <a:r>
              <a:rPr lang="en-US" b="1" dirty="0">
                <a:solidFill>
                  <a:schemeClr val="bg1">
                    <a:lumMod val="75000"/>
                  </a:schemeClr>
                </a:solidFill>
              </a:rPr>
              <a:t>From the above scatter plot map, we can conclude that </a:t>
            </a:r>
            <a:r>
              <a:rPr lang="en-US" b="1" dirty="0" err="1">
                <a:solidFill>
                  <a:schemeClr val="bg1">
                    <a:lumMod val="75000"/>
                  </a:schemeClr>
                </a:solidFill>
              </a:rPr>
              <a:t>manhattan</a:t>
            </a:r>
            <a:r>
              <a:rPr lang="en-US" b="1" dirty="0">
                <a:solidFill>
                  <a:schemeClr val="bg1">
                    <a:lumMod val="75000"/>
                  </a:schemeClr>
                </a:solidFill>
              </a:rPr>
              <a:t> (orange) is the most preferred area. Most of the investors are interested in </a:t>
            </a:r>
            <a:r>
              <a:rPr lang="en-US" b="1" dirty="0" err="1">
                <a:solidFill>
                  <a:schemeClr val="bg1">
                    <a:lumMod val="75000"/>
                  </a:schemeClr>
                </a:solidFill>
              </a:rPr>
              <a:t>manhattan</a:t>
            </a:r>
            <a:r>
              <a:rPr lang="en-US" b="1" dirty="0">
                <a:solidFill>
                  <a:schemeClr val="bg1">
                    <a:lumMod val="75000"/>
                  </a:schemeClr>
                </a:solidFill>
              </a:rPr>
              <a:t> followed by Brooklyn and Queens.</a:t>
            </a:r>
          </a:p>
          <a:p>
            <a:r>
              <a:rPr lang="en-US" b="1" dirty="0">
                <a:solidFill>
                  <a:schemeClr val="bg1">
                    <a:lumMod val="75000"/>
                  </a:schemeClr>
                </a:solidFill>
              </a:rPr>
              <a:t>Brooklyn gains a little less attraction while Staten Island has the least density of properties</a:t>
            </a:r>
          </a:p>
          <a:p>
            <a:endParaRPr lang="en-IN" dirty="0"/>
          </a:p>
        </p:txBody>
      </p:sp>
    </p:spTree>
    <p:extLst>
      <p:ext uri="{BB962C8B-B14F-4D97-AF65-F5344CB8AC3E}">
        <p14:creationId xmlns:p14="http://schemas.microsoft.com/office/powerpoint/2010/main" val="97922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B42E-8429-4BA5-B665-C7B20A3D7AFE}"/>
              </a:ext>
            </a:extLst>
          </p:cNvPr>
          <p:cNvSpPr>
            <a:spLocks noGrp="1"/>
          </p:cNvSpPr>
          <p:nvPr>
            <p:ph type="title"/>
          </p:nvPr>
        </p:nvSpPr>
        <p:spPr>
          <a:xfrm>
            <a:off x="311699" y="507370"/>
            <a:ext cx="8610628" cy="393175"/>
          </a:xfrm>
          <a:solidFill>
            <a:schemeClr val="accent3">
              <a:lumMod val="20000"/>
              <a:lumOff val="80000"/>
            </a:schemeClr>
          </a:solidFill>
        </p:spPr>
        <p:txBody>
          <a:bodyPr/>
          <a:lstStyle/>
          <a:p>
            <a:pPr>
              <a:lnSpc>
                <a:spcPct val="150000"/>
              </a:lnSpc>
            </a:pPr>
            <a:r>
              <a:rPr lang="en-IN" sz="1600" b="1" dirty="0">
                <a:solidFill>
                  <a:schemeClr val="tx1">
                    <a:lumMod val="60000"/>
                    <a:lumOff val="40000"/>
                  </a:schemeClr>
                </a:solidFill>
              </a:rPr>
              <a:t>Which hosts are busiest and why?</a:t>
            </a:r>
          </a:p>
        </p:txBody>
      </p:sp>
      <p:sp>
        <p:nvSpPr>
          <p:cNvPr id="3" name="Text Placeholder 2">
            <a:extLst>
              <a:ext uri="{FF2B5EF4-FFF2-40B4-BE49-F238E27FC236}">
                <a16:creationId xmlns:a16="http://schemas.microsoft.com/office/drawing/2014/main" id="{B9851475-66E9-49E2-89A7-E32A46062EBC}"/>
              </a:ext>
            </a:extLst>
          </p:cNvPr>
          <p:cNvSpPr>
            <a:spLocks noGrp="1"/>
          </p:cNvSpPr>
          <p:nvPr>
            <p:ph type="body" idx="1"/>
          </p:nvPr>
        </p:nvSpPr>
        <p:spPr>
          <a:xfrm>
            <a:off x="311700" y="976745"/>
            <a:ext cx="8610627" cy="3913910"/>
          </a:xfrm>
          <a:solidFill>
            <a:schemeClr val="accent4">
              <a:lumMod val="20000"/>
              <a:lumOff val="80000"/>
            </a:schemeClr>
          </a:solidFill>
        </p:spPr>
        <p:txBody>
          <a:bodyPr/>
          <a:lstStyle/>
          <a:p>
            <a:pPr marL="139700" indent="0">
              <a:buNone/>
            </a:pPr>
            <a:r>
              <a:rPr lang="en-IN" b="1" dirty="0">
                <a:solidFill>
                  <a:schemeClr val="tx1"/>
                </a:solidFill>
              </a:rPr>
              <a:t>This graph helps us to list some top hosts which contribute a large share towards business of company</a:t>
            </a:r>
          </a:p>
          <a:p>
            <a:pPr marL="139700" indent="0">
              <a:buNone/>
            </a:pPr>
            <a:r>
              <a:rPr lang="en-IN" dirty="0">
                <a:solidFill>
                  <a:schemeClr val="tx1"/>
                </a:solidFill>
              </a:rPr>
              <a:t> </a:t>
            </a:r>
          </a:p>
          <a:p>
            <a:pPr marL="139700" indent="0">
              <a:buNone/>
            </a:pPr>
            <a:endParaRPr lang="en-IN" dirty="0">
              <a:solidFill>
                <a:schemeClr val="tx1"/>
              </a:solidFill>
            </a:endParaRPr>
          </a:p>
        </p:txBody>
      </p:sp>
      <p:pic>
        <p:nvPicPr>
          <p:cNvPr id="1026" name="Picture 2">
            <a:extLst>
              <a:ext uri="{FF2B5EF4-FFF2-40B4-BE49-F238E27FC236}">
                <a16:creationId xmlns:a16="http://schemas.microsoft.com/office/drawing/2014/main" id="{EA8E0C87-C34E-488F-BE90-D69F73981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31" y="1388052"/>
            <a:ext cx="79533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7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640-6A75-4117-B71C-DC6B3B411568}"/>
              </a:ext>
            </a:extLst>
          </p:cNvPr>
          <p:cNvSpPr>
            <a:spLocks noGrp="1"/>
          </p:cNvSpPr>
          <p:nvPr>
            <p:ph type="title"/>
          </p:nvPr>
        </p:nvSpPr>
        <p:spPr>
          <a:xfrm>
            <a:off x="311700" y="484910"/>
            <a:ext cx="8520600" cy="474008"/>
          </a:xfrm>
          <a:solidFill>
            <a:schemeClr val="accent3">
              <a:lumMod val="20000"/>
              <a:lumOff val="80000"/>
            </a:schemeClr>
          </a:solidFill>
        </p:spPr>
        <p:txBody>
          <a:bodyPr/>
          <a:lstStyle/>
          <a:p>
            <a:pPr>
              <a:lnSpc>
                <a:spcPct val="150000"/>
              </a:lnSpc>
            </a:pPr>
            <a:r>
              <a:rPr lang="en-IN" sz="1400" b="1" dirty="0">
                <a:solidFill>
                  <a:schemeClr val="tx1">
                    <a:lumMod val="60000"/>
                    <a:lumOff val="40000"/>
                  </a:schemeClr>
                </a:solidFill>
              </a:rPr>
              <a:t>Which type of rooms are preferred by customers and where?</a:t>
            </a:r>
          </a:p>
        </p:txBody>
      </p:sp>
      <p:sp>
        <p:nvSpPr>
          <p:cNvPr id="3" name="Text Placeholder 2">
            <a:extLst>
              <a:ext uri="{FF2B5EF4-FFF2-40B4-BE49-F238E27FC236}">
                <a16:creationId xmlns:a16="http://schemas.microsoft.com/office/drawing/2014/main" id="{C5481A0B-AB35-471E-B93F-F89221A4E783}"/>
              </a:ext>
            </a:extLst>
          </p:cNvPr>
          <p:cNvSpPr>
            <a:spLocks noGrp="1"/>
          </p:cNvSpPr>
          <p:nvPr>
            <p:ph type="body" idx="1"/>
          </p:nvPr>
        </p:nvSpPr>
        <p:spPr>
          <a:xfrm>
            <a:off x="311700" y="1114952"/>
            <a:ext cx="8520600" cy="3744530"/>
          </a:xfrm>
          <a:solidFill>
            <a:schemeClr val="accent4">
              <a:lumMod val="20000"/>
              <a:lumOff val="80000"/>
            </a:schemeClr>
          </a:solidFill>
        </p:spPr>
        <p:txBody>
          <a:bodyPr/>
          <a:lstStyle/>
          <a:p>
            <a:pPr marL="114300" indent="0">
              <a:buNone/>
            </a:pPr>
            <a:r>
              <a:rPr lang="en-IN" sz="1400" dirty="0">
                <a:solidFill>
                  <a:schemeClr val="bg1">
                    <a:lumMod val="75000"/>
                  </a:schemeClr>
                </a:solidFill>
              </a:rPr>
              <a:t>This Graph shows the relationship</a:t>
            </a:r>
          </a:p>
          <a:p>
            <a:pPr marL="114300" indent="0">
              <a:buNone/>
            </a:pPr>
            <a:r>
              <a:rPr lang="en-IN" sz="1400" dirty="0">
                <a:solidFill>
                  <a:schemeClr val="bg1">
                    <a:lumMod val="75000"/>
                  </a:schemeClr>
                </a:solidFill>
              </a:rPr>
              <a:t>Between room types with respect to</a:t>
            </a:r>
          </a:p>
          <a:p>
            <a:pPr marL="114300" indent="0">
              <a:buNone/>
            </a:pPr>
            <a:r>
              <a:rPr lang="en-IN" sz="1400" dirty="0">
                <a:solidFill>
                  <a:schemeClr val="bg1">
                    <a:lumMod val="75000"/>
                  </a:schemeClr>
                </a:solidFill>
              </a:rPr>
              <a:t>Neighbourhood group.</a:t>
            </a:r>
          </a:p>
          <a:p>
            <a:pPr marL="114300" indent="0">
              <a:buNone/>
            </a:pPr>
            <a:endParaRPr lang="en-IN" dirty="0">
              <a:solidFill>
                <a:schemeClr val="bg1">
                  <a:lumMod val="75000"/>
                </a:schemeClr>
              </a:solidFill>
            </a:endParaRPr>
          </a:p>
          <a:p>
            <a:pPr marL="114300" indent="0">
              <a:buNone/>
            </a:pPr>
            <a:r>
              <a:rPr lang="en-IN" sz="1400" b="1" dirty="0">
                <a:solidFill>
                  <a:schemeClr val="tx1">
                    <a:lumMod val="60000"/>
                    <a:lumOff val="40000"/>
                  </a:schemeClr>
                </a:solidFill>
              </a:rPr>
              <a:t>What do we learn from this?</a:t>
            </a:r>
          </a:p>
          <a:p>
            <a:pPr>
              <a:buClr>
                <a:schemeClr val="tx1"/>
              </a:buClr>
              <a:buFont typeface="Wingdings" panose="05000000000000000000" pitchFamily="2" charset="2"/>
              <a:buChar char="q"/>
            </a:pPr>
            <a:r>
              <a:rPr lang="en-IN" sz="1400" dirty="0">
                <a:solidFill>
                  <a:schemeClr val="bg1">
                    <a:lumMod val="75000"/>
                  </a:schemeClr>
                </a:solidFill>
              </a:rPr>
              <a:t>The above graph shows that most</a:t>
            </a:r>
          </a:p>
          <a:p>
            <a:pPr marL="114300" indent="0">
              <a:buClr>
                <a:schemeClr val="tx1"/>
              </a:buClr>
              <a:buNone/>
            </a:pPr>
            <a:r>
              <a:rPr lang="en-IN" sz="1400" dirty="0">
                <a:solidFill>
                  <a:schemeClr val="bg1">
                    <a:lumMod val="75000"/>
                  </a:schemeClr>
                </a:solidFill>
              </a:rPr>
              <a:t>       of the booking, s are for Home/apt followed </a:t>
            </a:r>
          </a:p>
          <a:p>
            <a:pPr marL="114300" indent="0">
              <a:buClr>
                <a:schemeClr val="tx1"/>
              </a:buClr>
              <a:buNone/>
            </a:pPr>
            <a:r>
              <a:rPr lang="en-IN" sz="1400" dirty="0">
                <a:solidFill>
                  <a:schemeClr val="bg1">
                    <a:lumMod val="75000"/>
                  </a:schemeClr>
                </a:solidFill>
              </a:rPr>
              <a:t>       private room.</a:t>
            </a:r>
          </a:p>
          <a:p>
            <a:pPr marL="114300" indent="0">
              <a:buClr>
                <a:schemeClr val="tx1"/>
              </a:buClr>
              <a:buNone/>
            </a:pPr>
            <a:endParaRPr lang="en-IN" sz="1400" dirty="0">
              <a:solidFill>
                <a:schemeClr val="bg1">
                  <a:lumMod val="75000"/>
                </a:schemeClr>
              </a:solidFill>
            </a:endParaRPr>
          </a:p>
          <a:p>
            <a:pPr>
              <a:buClr>
                <a:schemeClr val="tx1"/>
              </a:buClr>
              <a:buFont typeface="Wingdings" panose="05000000000000000000" pitchFamily="2" charset="2"/>
              <a:buChar char="q"/>
            </a:pPr>
            <a:r>
              <a:rPr lang="en-IN" sz="1400" dirty="0">
                <a:solidFill>
                  <a:schemeClr val="bg1">
                    <a:lumMod val="75000"/>
                  </a:schemeClr>
                </a:solidFill>
              </a:rPr>
              <a:t>Shared rooms have the very least </a:t>
            </a:r>
            <a:r>
              <a:rPr lang="en-IN" sz="1200" dirty="0">
                <a:solidFill>
                  <a:schemeClr val="bg1">
                    <a:lumMod val="75000"/>
                  </a:schemeClr>
                </a:solidFill>
              </a:rPr>
              <a:t>contribution</a:t>
            </a:r>
            <a:r>
              <a:rPr lang="en-IN" sz="1400" dirty="0">
                <a:solidFill>
                  <a:schemeClr val="bg1">
                    <a:lumMod val="75000"/>
                  </a:schemeClr>
                </a:solidFill>
              </a:rPr>
              <a:t>.</a:t>
            </a:r>
          </a:p>
          <a:p>
            <a:pPr marL="114300" indent="0">
              <a:buClr>
                <a:schemeClr val="tx1"/>
              </a:buClr>
              <a:buNone/>
            </a:pPr>
            <a:endParaRPr lang="en-IN" sz="1400" dirty="0">
              <a:solidFill>
                <a:schemeClr val="bg1">
                  <a:lumMod val="75000"/>
                </a:schemeClr>
              </a:solidFill>
            </a:endParaRPr>
          </a:p>
          <a:p>
            <a:pPr>
              <a:buClr>
                <a:schemeClr val="tx1"/>
              </a:buClr>
              <a:buFont typeface="Wingdings" panose="05000000000000000000" pitchFamily="2" charset="2"/>
              <a:buChar char="q"/>
            </a:pPr>
            <a:r>
              <a:rPr lang="en-IN" sz="1400" dirty="0">
                <a:solidFill>
                  <a:schemeClr val="bg1">
                    <a:lumMod val="75000"/>
                  </a:schemeClr>
                </a:solidFill>
              </a:rPr>
              <a:t>Most of the preferred room type bookings</a:t>
            </a:r>
          </a:p>
          <a:p>
            <a:pPr marL="114300" indent="0">
              <a:buClr>
                <a:schemeClr val="tx1"/>
              </a:buClr>
              <a:buNone/>
            </a:pPr>
            <a:r>
              <a:rPr lang="en-IN" sz="1400" dirty="0">
                <a:solidFill>
                  <a:schemeClr val="bg1">
                    <a:lumMod val="75000"/>
                  </a:schemeClr>
                </a:solidFill>
              </a:rPr>
              <a:t>       come from </a:t>
            </a:r>
            <a:r>
              <a:rPr lang="en-IN" sz="1400" dirty="0" err="1">
                <a:solidFill>
                  <a:schemeClr val="bg1">
                    <a:lumMod val="75000"/>
                  </a:schemeClr>
                </a:solidFill>
              </a:rPr>
              <a:t>Manhatten</a:t>
            </a:r>
            <a:r>
              <a:rPr lang="en-IN" sz="1400" dirty="0">
                <a:solidFill>
                  <a:schemeClr val="bg1">
                    <a:lumMod val="75000"/>
                  </a:schemeClr>
                </a:solidFill>
              </a:rPr>
              <a:t> and Brooklyn</a:t>
            </a:r>
          </a:p>
        </p:txBody>
      </p:sp>
      <p:pic>
        <p:nvPicPr>
          <p:cNvPr id="8" name="Picture 7">
            <a:extLst>
              <a:ext uri="{FF2B5EF4-FFF2-40B4-BE49-F238E27FC236}">
                <a16:creationId xmlns:a16="http://schemas.microsoft.com/office/drawing/2014/main" id="{F17C1E4C-010C-4877-8E76-48A53B71083F}"/>
              </a:ext>
            </a:extLst>
          </p:cNvPr>
          <p:cNvPicPr>
            <a:picLocks noChangeAspect="1"/>
          </p:cNvPicPr>
          <p:nvPr/>
        </p:nvPicPr>
        <p:blipFill>
          <a:blip r:embed="rId2"/>
          <a:stretch>
            <a:fillRect/>
          </a:stretch>
        </p:blipFill>
        <p:spPr>
          <a:xfrm>
            <a:off x="4038600" y="1544781"/>
            <a:ext cx="4793700" cy="2933700"/>
          </a:xfrm>
          <a:prstGeom prst="rect">
            <a:avLst/>
          </a:prstGeom>
        </p:spPr>
      </p:pic>
    </p:spTree>
    <p:extLst>
      <p:ext uri="{BB962C8B-B14F-4D97-AF65-F5344CB8AC3E}">
        <p14:creationId xmlns:p14="http://schemas.microsoft.com/office/powerpoint/2010/main" val="159378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CD26-0284-4139-A0E0-D9D6886314CA}"/>
              </a:ext>
            </a:extLst>
          </p:cNvPr>
          <p:cNvSpPr>
            <a:spLocks noGrp="1"/>
          </p:cNvSpPr>
          <p:nvPr>
            <p:ph type="title"/>
          </p:nvPr>
        </p:nvSpPr>
        <p:spPr>
          <a:xfrm>
            <a:off x="311700" y="445025"/>
            <a:ext cx="8520600" cy="427811"/>
          </a:xfrm>
          <a:solidFill>
            <a:schemeClr val="accent3">
              <a:lumMod val="20000"/>
              <a:lumOff val="80000"/>
            </a:schemeClr>
          </a:solidFill>
        </p:spPr>
        <p:txBody>
          <a:bodyPr/>
          <a:lstStyle/>
          <a:p>
            <a:r>
              <a:rPr lang="en-IN" sz="2000" b="1" dirty="0">
                <a:solidFill>
                  <a:schemeClr val="tx1">
                    <a:lumMod val="60000"/>
                    <a:lumOff val="40000"/>
                  </a:schemeClr>
                </a:solidFill>
              </a:rPr>
              <a:t>What can we learn from price predictions?</a:t>
            </a:r>
            <a:br>
              <a:rPr lang="en-IN" sz="2000" b="1" dirty="0">
                <a:solidFill>
                  <a:schemeClr val="tx1">
                    <a:lumMod val="60000"/>
                    <a:lumOff val="40000"/>
                  </a:schemeClr>
                </a:solidFill>
              </a:rPr>
            </a:br>
            <a:endParaRPr lang="en-IN" sz="2000" dirty="0"/>
          </a:p>
        </p:txBody>
      </p:sp>
      <p:sp>
        <p:nvSpPr>
          <p:cNvPr id="3" name="Text Placeholder 2">
            <a:extLst>
              <a:ext uri="{FF2B5EF4-FFF2-40B4-BE49-F238E27FC236}">
                <a16:creationId xmlns:a16="http://schemas.microsoft.com/office/drawing/2014/main" id="{1909C2E4-4187-4C2C-A637-76CD466FD9B4}"/>
              </a:ext>
            </a:extLst>
          </p:cNvPr>
          <p:cNvSpPr>
            <a:spLocks noGrp="1"/>
          </p:cNvSpPr>
          <p:nvPr>
            <p:ph type="body" idx="1"/>
          </p:nvPr>
        </p:nvSpPr>
        <p:spPr>
          <a:xfrm>
            <a:off x="311700" y="976744"/>
            <a:ext cx="8520600" cy="4052455"/>
          </a:xfrm>
          <a:solidFill>
            <a:schemeClr val="accent4">
              <a:lumMod val="20000"/>
              <a:lumOff val="80000"/>
            </a:schemeClr>
          </a:solidFill>
        </p:spPr>
        <p:txBody>
          <a:bodyPr/>
          <a:lstStyle/>
          <a:p>
            <a:r>
              <a:rPr lang="en-IN" dirty="0" err="1">
                <a:solidFill>
                  <a:schemeClr val="bg1">
                    <a:lumMod val="75000"/>
                  </a:schemeClr>
                </a:solidFill>
              </a:rPr>
              <a:t>Manhatten</a:t>
            </a:r>
            <a:r>
              <a:rPr lang="en-IN" dirty="0">
                <a:solidFill>
                  <a:schemeClr val="bg1">
                    <a:lumMod val="75000"/>
                  </a:schemeClr>
                </a:solidFill>
              </a:rPr>
              <a:t> is the most expensive </a:t>
            </a:r>
            <a:r>
              <a:rPr lang="en-IN" dirty="0" err="1">
                <a:solidFill>
                  <a:schemeClr val="bg1">
                    <a:lumMod val="75000"/>
                  </a:schemeClr>
                </a:solidFill>
              </a:rPr>
              <a:t>neighborhood</a:t>
            </a:r>
            <a:r>
              <a:rPr lang="en-IN" dirty="0">
                <a:solidFill>
                  <a:schemeClr val="bg1">
                    <a:lumMod val="75000"/>
                  </a:schemeClr>
                </a:solidFill>
              </a:rPr>
              <a:t> followed by Brooklyn and Staten Island</a:t>
            </a:r>
          </a:p>
        </p:txBody>
      </p:sp>
      <p:pic>
        <p:nvPicPr>
          <p:cNvPr id="5" name="Picture 4">
            <a:extLst>
              <a:ext uri="{FF2B5EF4-FFF2-40B4-BE49-F238E27FC236}">
                <a16:creationId xmlns:a16="http://schemas.microsoft.com/office/drawing/2014/main" id="{04438C77-676E-4D0A-8443-141B7EB434C2}"/>
              </a:ext>
            </a:extLst>
          </p:cNvPr>
          <p:cNvPicPr>
            <a:picLocks noChangeAspect="1"/>
          </p:cNvPicPr>
          <p:nvPr/>
        </p:nvPicPr>
        <p:blipFill>
          <a:blip r:embed="rId2"/>
          <a:stretch>
            <a:fillRect/>
          </a:stretch>
        </p:blipFill>
        <p:spPr>
          <a:xfrm>
            <a:off x="138546" y="1927498"/>
            <a:ext cx="8596773" cy="3101701"/>
          </a:xfrm>
          <a:prstGeom prst="rect">
            <a:avLst/>
          </a:prstGeom>
        </p:spPr>
      </p:pic>
    </p:spTree>
    <p:extLst>
      <p:ext uri="{BB962C8B-B14F-4D97-AF65-F5344CB8AC3E}">
        <p14:creationId xmlns:p14="http://schemas.microsoft.com/office/powerpoint/2010/main" val="421266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0657-EE49-44AF-BE13-45ABCD10CB13}"/>
              </a:ext>
            </a:extLst>
          </p:cNvPr>
          <p:cNvSpPr>
            <a:spLocks noGrp="1"/>
          </p:cNvSpPr>
          <p:nvPr>
            <p:ph type="title"/>
          </p:nvPr>
        </p:nvSpPr>
        <p:spPr>
          <a:xfrm>
            <a:off x="311700" y="214745"/>
            <a:ext cx="4260300" cy="623455"/>
          </a:xfrm>
          <a:solidFill>
            <a:schemeClr val="accent3">
              <a:lumMod val="20000"/>
              <a:lumOff val="80000"/>
            </a:schemeClr>
          </a:solidFill>
        </p:spPr>
        <p:txBody>
          <a:bodyPr/>
          <a:lstStyle/>
          <a:p>
            <a:r>
              <a:rPr lang="en-IN" sz="1600" b="1" dirty="0"/>
              <a:t>Analysis of price distribution using price categories</a:t>
            </a:r>
          </a:p>
        </p:txBody>
      </p:sp>
      <p:sp>
        <p:nvSpPr>
          <p:cNvPr id="3" name="Text Placeholder 2">
            <a:extLst>
              <a:ext uri="{FF2B5EF4-FFF2-40B4-BE49-F238E27FC236}">
                <a16:creationId xmlns:a16="http://schemas.microsoft.com/office/drawing/2014/main" id="{72B1B95F-F2E6-481B-84F8-A905ADFEDFC9}"/>
              </a:ext>
            </a:extLst>
          </p:cNvPr>
          <p:cNvSpPr>
            <a:spLocks noGrp="1"/>
          </p:cNvSpPr>
          <p:nvPr>
            <p:ph type="body" idx="1"/>
          </p:nvPr>
        </p:nvSpPr>
        <p:spPr>
          <a:xfrm>
            <a:off x="311700" y="969819"/>
            <a:ext cx="4260299" cy="4052454"/>
          </a:xfrm>
          <a:solidFill>
            <a:schemeClr val="accent4">
              <a:lumMod val="20000"/>
              <a:lumOff val="80000"/>
            </a:schemeClr>
          </a:solidFill>
        </p:spPr>
        <p:txBody>
          <a:bodyPr/>
          <a:lstStyle/>
          <a:p>
            <a:pPr marL="152400" indent="0" algn="just">
              <a:buNone/>
            </a:pPr>
            <a:r>
              <a:rPr lang="en-US" i="1" dirty="0">
                <a:solidFill>
                  <a:schemeClr val="tx2">
                    <a:lumMod val="50000"/>
                  </a:schemeClr>
                </a:solidFill>
              </a:rPr>
              <a:t>**</a:t>
            </a:r>
            <a:r>
              <a:rPr lang="en-US" i="1" dirty="0">
                <a:solidFill>
                  <a:schemeClr val="bg2">
                    <a:lumMod val="25000"/>
                  </a:schemeClr>
                </a:solidFill>
              </a:rPr>
              <a:t>Here we consider the price less than or equal to 80     as cheap, more than 80 but less than 500 as affordable, and more than 500 as expensive. </a:t>
            </a:r>
          </a:p>
          <a:p>
            <a:pPr marL="152400" indent="0">
              <a:buNone/>
            </a:pPr>
            <a:endParaRPr lang="en-US" i="1" dirty="0">
              <a:solidFill>
                <a:schemeClr val="bg2">
                  <a:lumMod val="25000"/>
                </a:schemeClr>
              </a:solidFill>
            </a:endParaRPr>
          </a:p>
          <a:p>
            <a:pPr marL="152400" indent="0">
              <a:buNone/>
            </a:pPr>
            <a:endParaRPr lang="en-US" i="1" dirty="0">
              <a:solidFill>
                <a:schemeClr val="bg2">
                  <a:lumMod val="25000"/>
                </a:schemeClr>
              </a:solidFill>
            </a:endParaRPr>
          </a:p>
          <a:p>
            <a:pPr marL="152400" indent="0" algn="just">
              <a:buNone/>
            </a:pPr>
            <a:r>
              <a:rPr lang="en-US" sz="1400" b="1" dirty="0">
                <a:solidFill>
                  <a:schemeClr val="bg1">
                    <a:lumMod val="75000"/>
                  </a:schemeClr>
                </a:solidFill>
              </a:rPr>
              <a:t>The above bar graph shows the relationship between the neighborhood groups and the price category. </a:t>
            </a:r>
          </a:p>
          <a:p>
            <a:pPr marL="152400" indent="0" algn="just">
              <a:buNone/>
            </a:pPr>
            <a:r>
              <a:rPr lang="en-US" sz="1400" b="1" dirty="0">
                <a:solidFill>
                  <a:schemeClr val="bg1">
                    <a:lumMod val="75000"/>
                  </a:schemeClr>
                </a:solidFill>
              </a:rPr>
              <a:t>The least people prefer the expensive category, instead, the maximum people prefer the affordable category followed by the cheap category in all the neighborhood groups except in the case of Bronx and Queens where the relationship is reversed.</a:t>
            </a:r>
            <a:endParaRPr lang="en-US" sz="1400" b="1" i="1" dirty="0">
              <a:solidFill>
                <a:schemeClr val="bg1">
                  <a:lumMod val="75000"/>
                </a:schemeClr>
              </a:solidFill>
            </a:endParaRPr>
          </a:p>
          <a:p>
            <a:pPr marL="152400" indent="0">
              <a:buNone/>
            </a:pPr>
            <a:endParaRPr lang="en-IN" dirty="0">
              <a:solidFill>
                <a:schemeClr val="bg2">
                  <a:lumMod val="25000"/>
                </a:schemeClr>
              </a:solidFill>
            </a:endParaRPr>
          </a:p>
          <a:p>
            <a:pPr marL="152400" indent="0">
              <a:buNone/>
            </a:pPr>
            <a:endParaRPr lang="en-IN" dirty="0">
              <a:solidFill>
                <a:schemeClr val="bg2">
                  <a:lumMod val="25000"/>
                </a:schemeClr>
              </a:solidFill>
            </a:endParaRPr>
          </a:p>
          <a:p>
            <a:pPr marL="152400" indent="0">
              <a:buNone/>
            </a:pPr>
            <a:endParaRPr lang="en-IN" dirty="0">
              <a:solidFill>
                <a:schemeClr val="bg2">
                  <a:lumMod val="25000"/>
                </a:schemeClr>
              </a:solidFill>
            </a:endParaRPr>
          </a:p>
        </p:txBody>
      </p:sp>
      <p:pic>
        <p:nvPicPr>
          <p:cNvPr id="4" name="Picture 3">
            <a:extLst>
              <a:ext uri="{FF2B5EF4-FFF2-40B4-BE49-F238E27FC236}">
                <a16:creationId xmlns:a16="http://schemas.microsoft.com/office/drawing/2014/main" id="{580D7DDB-27C8-441A-97D4-B58BCA31C2A3}"/>
              </a:ext>
            </a:extLst>
          </p:cNvPr>
          <p:cNvPicPr>
            <a:picLocks noChangeAspect="1"/>
          </p:cNvPicPr>
          <p:nvPr/>
        </p:nvPicPr>
        <p:blipFill>
          <a:blip r:embed="rId2"/>
          <a:stretch>
            <a:fillRect/>
          </a:stretch>
        </p:blipFill>
        <p:spPr>
          <a:xfrm>
            <a:off x="5477049" y="346363"/>
            <a:ext cx="2399262" cy="1447249"/>
          </a:xfrm>
          <a:prstGeom prst="rect">
            <a:avLst/>
          </a:prstGeom>
        </p:spPr>
      </p:pic>
      <p:pic>
        <p:nvPicPr>
          <p:cNvPr id="6" name="Picture 5">
            <a:extLst>
              <a:ext uri="{FF2B5EF4-FFF2-40B4-BE49-F238E27FC236}">
                <a16:creationId xmlns:a16="http://schemas.microsoft.com/office/drawing/2014/main" id="{EFE9EF5D-DDAC-4C32-9719-1C03168AB19F}"/>
              </a:ext>
            </a:extLst>
          </p:cNvPr>
          <p:cNvPicPr>
            <a:picLocks noChangeAspect="1"/>
          </p:cNvPicPr>
          <p:nvPr/>
        </p:nvPicPr>
        <p:blipFill>
          <a:blip r:embed="rId3"/>
          <a:stretch>
            <a:fillRect/>
          </a:stretch>
        </p:blipFill>
        <p:spPr>
          <a:xfrm>
            <a:off x="4696690" y="1971339"/>
            <a:ext cx="4294910" cy="3031643"/>
          </a:xfrm>
          <a:prstGeom prst="rect">
            <a:avLst/>
          </a:prstGeom>
        </p:spPr>
      </p:pic>
    </p:spTree>
    <p:extLst>
      <p:ext uri="{BB962C8B-B14F-4D97-AF65-F5344CB8AC3E}">
        <p14:creationId xmlns:p14="http://schemas.microsoft.com/office/powerpoint/2010/main" val="248546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0856-39D1-4435-8D9D-9AD5B2B4BB42}"/>
              </a:ext>
            </a:extLst>
          </p:cNvPr>
          <p:cNvSpPr>
            <a:spLocks noGrp="1"/>
          </p:cNvSpPr>
          <p:nvPr>
            <p:ph type="title"/>
          </p:nvPr>
        </p:nvSpPr>
        <p:spPr>
          <a:xfrm>
            <a:off x="311701" y="210024"/>
            <a:ext cx="8229626" cy="572700"/>
          </a:xfrm>
          <a:solidFill>
            <a:schemeClr val="accent3">
              <a:lumMod val="20000"/>
              <a:lumOff val="80000"/>
            </a:schemeClr>
          </a:solidFill>
        </p:spPr>
        <p:txBody>
          <a:bodyPr/>
          <a:lstStyle/>
          <a:p>
            <a:r>
              <a:rPr lang="en-US" sz="2000" b="1" dirty="0"/>
              <a:t>What can we learn from reviews predictions?</a:t>
            </a:r>
            <a:br>
              <a:rPr lang="en-US" sz="2000" dirty="0"/>
            </a:br>
            <a:endParaRPr lang="en-IN" sz="2000" dirty="0"/>
          </a:p>
        </p:txBody>
      </p:sp>
      <p:pic>
        <p:nvPicPr>
          <p:cNvPr id="5" name="Picture 4">
            <a:extLst>
              <a:ext uri="{FF2B5EF4-FFF2-40B4-BE49-F238E27FC236}">
                <a16:creationId xmlns:a16="http://schemas.microsoft.com/office/drawing/2014/main" id="{09BC0D69-506B-4D8B-BBD2-7C8EC8B4F1F3}"/>
              </a:ext>
            </a:extLst>
          </p:cNvPr>
          <p:cNvPicPr>
            <a:picLocks noChangeAspect="1"/>
          </p:cNvPicPr>
          <p:nvPr/>
        </p:nvPicPr>
        <p:blipFill>
          <a:blip r:embed="rId2"/>
          <a:stretch>
            <a:fillRect/>
          </a:stretch>
        </p:blipFill>
        <p:spPr>
          <a:xfrm>
            <a:off x="4572000" y="886107"/>
            <a:ext cx="4031700" cy="3474669"/>
          </a:xfrm>
          <a:prstGeom prst="rect">
            <a:avLst/>
          </a:prstGeom>
        </p:spPr>
      </p:pic>
      <p:sp>
        <p:nvSpPr>
          <p:cNvPr id="7" name="Rectangle 6">
            <a:extLst>
              <a:ext uri="{FF2B5EF4-FFF2-40B4-BE49-F238E27FC236}">
                <a16:creationId xmlns:a16="http://schemas.microsoft.com/office/drawing/2014/main" id="{7B812ED7-92D4-48DD-9F6E-AEEA9EC57DD4}"/>
              </a:ext>
            </a:extLst>
          </p:cNvPr>
          <p:cNvSpPr/>
          <p:nvPr/>
        </p:nvSpPr>
        <p:spPr>
          <a:xfrm>
            <a:off x="311701" y="886107"/>
            <a:ext cx="3616063" cy="3401875"/>
          </a:xfrm>
          <a:prstGeom prst="rect">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IN" dirty="0"/>
          </a:p>
        </p:txBody>
      </p:sp>
      <p:sp>
        <p:nvSpPr>
          <p:cNvPr id="8" name="TextBox 7">
            <a:extLst>
              <a:ext uri="{FF2B5EF4-FFF2-40B4-BE49-F238E27FC236}">
                <a16:creationId xmlns:a16="http://schemas.microsoft.com/office/drawing/2014/main" id="{1FBF796A-D9B1-4EFA-98CD-31449F903D50}"/>
              </a:ext>
            </a:extLst>
          </p:cNvPr>
          <p:cNvSpPr txBox="1"/>
          <p:nvPr/>
        </p:nvSpPr>
        <p:spPr>
          <a:xfrm>
            <a:off x="595691" y="1378527"/>
            <a:ext cx="2667000" cy="138499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Number of reviews has an equal average distribution over the neighborhoods groups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9" name="TextBox 8">
            <a:extLst>
              <a:ext uri="{FF2B5EF4-FFF2-40B4-BE49-F238E27FC236}">
                <a16:creationId xmlns:a16="http://schemas.microsoft.com/office/drawing/2014/main" id="{E0D8D21E-0752-4B02-9F33-1C1769DEA978}"/>
              </a:ext>
            </a:extLst>
          </p:cNvPr>
          <p:cNvSpPr txBox="1"/>
          <p:nvPr/>
        </p:nvSpPr>
        <p:spPr>
          <a:xfrm>
            <a:off x="595691" y="2956103"/>
            <a:ext cx="2507727" cy="954107"/>
          </a:xfrm>
          <a:prstGeom prst="rect">
            <a:avLst/>
          </a:prstGeom>
          <a:noFill/>
        </p:spPr>
        <p:txBody>
          <a:bodyPr wrap="square" rtlCol="0">
            <a:spAutoFit/>
          </a:bodyPr>
          <a:lstStyle/>
          <a:p>
            <a:pPr marL="285750" indent="-285750">
              <a:buFont typeface="Wingdings" panose="05000000000000000000" pitchFamily="2" charset="2"/>
              <a:buChar char="Ø"/>
            </a:pPr>
            <a:r>
              <a:rPr lang="en-IN" dirty="0"/>
              <a:t>Shared rooms show got lesser reviews as people mostly do not prefer shared rooms </a:t>
            </a:r>
          </a:p>
        </p:txBody>
      </p:sp>
    </p:spTree>
    <p:extLst>
      <p:ext uri="{BB962C8B-B14F-4D97-AF65-F5344CB8AC3E}">
        <p14:creationId xmlns:p14="http://schemas.microsoft.com/office/powerpoint/2010/main" val="90344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9897-5DDA-4F69-8DC7-F1E47F2CB80A}"/>
              </a:ext>
            </a:extLst>
          </p:cNvPr>
          <p:cNvSpPr>
            <a:spLocks noGrp="1"/>
          </p:cNvSpPr>
          <p:nvPr>
            <p:ph type="title"/>
          </p:nvPr>
        </p:nvSpPr>
        <p:spPr>
          <a:solidFill>
            <a:schemeClr val="accent3">
              <a:lumMod val="20000"/>
              <a:lumOff val="80000"/>
            </a:schemeClr>
          </a:solidFill>
        </p:spPr>
        <p:txBody>
          <a:bodyPr/>
          <a:lstStyle/>
          <a:p>
            <a:r>
              <a:rPr lang="en-IN" sz="2000" b="1" dirty="0">
                <a:solidFill>
                  <a:schemeClr val="tx1">
                    <a:lumMod val="60000"/>
                    <a:lumOff val="40000"/>
                  </a:schemeClr>
                </a:solidFill>
              </a:rPr>
              <a:t>Which area shows most of the bookings?</a:t>
            </a:r>
            <a:br>
              <a:rPr lang="en-IN" sz="2000" b="1" dirty="0">
                <a:solidFill>
                  <a:schemeClr val="tx1">
                    <a:lumMod val="60000"/>
                    <a:lumOff val="40000"/>
                  </a:schemeClr>
                </a:solidFill>
              </a:rPr>
            </a:br>
            <a:endParaRPr lang="en-IN" sz="2000" dirty="0"/>
          </a:p>
        </p:txBody>
      </p:sp>
      <p:sp>
        <p:nvSpPr>
          <p:cNvPr id="3" name="Text Placeholder 2">
            <a:extLst>
              <a:ext uri="{FF2B5EF4-FFF2-40B4-BE49-F238E27FC236}">
                <a16:creationId xmlns:a16="http://schemas.microsoft.com/office/drawing/2014/main" id="{C2A432EC-8CCF-4BC2-B403-6C5BBAF575F3}"/>
              </a:ext>
            </a:extLst>
          </p:cNvPr>
          <p:cNvSpPr>
            <a:spLocks noGrp="1"/>
          </p:cNvSpPr>
          <p:nvPr>
            <p:ph type="body" idx="1"/>
          </p:nvPr>
        </p:nvSpPr>
        <p:spPr>
          <a:xfrm>
            <a:off x="311700" y="1152475"/>
            <a:ext cx="8520600" cy="3468016"/>
          </a:xfrm>
          <a:solidFill>
            <a:schemeClr val="accent4">
              <a:lumMod val="20000"/>
              <a:lumOff val="80000"/>
            </a:schemeClr>
          </a:solidFill>
        </p:spPr>
        <p:txBody>
          <a:bodyPr/>
          <a:lstStyle/>
          <a:p>
            <a:pPr>
              <a:buClr>
                <a:schemeClr val="tx1"/>
              </a:buClr>
              <a:buFont typeface="Wingdings" panose="05000000000000000000" pitchFamily="2" charset="2"/>
              <a:buChar char="q"/>
            </a:pPr>
            <a:r>
              <a:rPr lang="en-IN" dirty="0">
                <a:solidFill>
                  <a:schemeClr val="bg1">
                    <a:lumMod val="75000"/>
                  </a:schemeClr>
                </a:solidFill>
              </a:rPr>
              <a:t>The </a:t>
            </a:r>
            <a:r>
              <a:rPr lang="en-IN" dirty="0" err="1">
                <a:solidFill>
                  <a:schemeClr val="bg1">
                    <a:lumMod val="75000"/>
                  </a:schemeClr>
                </a:solidFill>
              </a:rPr>
              <a:t>neighborhood</a:t>
            </a:r>
            <a:r>
              <a:rPr lang="en-IN" dirty="0">
                <a:solidFill>
                  <a:schemeClr val="bg1">
                    <a:lumMod val="75000"/>
                  </a:schemeClr>
                </a:solidFill>
              </a:rPr>
              <a:t> areas with</a:t>
            </a:r>
          </a:p>
          <a:p>
            <a:pPr marL="114300" indent="0">
              <a:buClr>
                <a:schemeClr val="tx1"/>
              </a:buClr>
              <a:buNone/>
            </a:pPr>
            <a:r>
              <a:rPr lang="en-IN" dirty="0">
                <a:solidFill>
                  <a:schemeClr val="bg1">
                    <a:lumMod val="75000"/>
                  </a:schemeClr>
                </a:solidFill>
              </a:rPr>
              <a:t>      most bookings have been </a:t>
            </a:r>
          </a:p>
          <a:p>
            <a:pPr marL="114300" indent="0">
              <a:buClr>
                <a:schemeClr val="tx1"/>
              </a:buClr>
              <a:buNone/>
            </a:pPr>
            <a:r>
              <a:rPr lang="en-IN" dirty="0">
                <a:solidFill>
                  <a:schemeClr val="bg1">
                    <a:lumMod val="75000"/>
                  </a:schemeClr>
                </a:solidFill>
              </a:rPr>
              <a:t>      plotted with the help of a line graph.</a:t>
            </a:r>
          </a:p>
          <a:p>
            <a:pPr marL="114300" indent="0">
              <a:buClr>
                <a:schemeClr val="tx1"/>
              </a:buClr>
              <a:buNone/>
            </a:pPr>
            <a:endParaRPr lang="en-IN" dirty="0">
              <a:solidFill>
                <a:schemeClr val="bg1">
                  <a:lumMod val="75000"/>
                </a:schemeClr>
              </a:solidFill>
            </a:endParaRPr>
          </a:p>
          <a:p>
            <a:pPr>
              <a:buClr>
                <a:schemeClr val="tx1"/>
              </a:buClr>
              <a:buFont typeface="Wingdings" panose="05000000000000000000" pitchFamily="2" charset="2"/>
              <a:buChar char="q"/>
            </a:pPr>
            <a:r>
              <a:rPr lang="en-IN" dirty="0">
                <a:solidFill>
                  <a:schemeClr val="bg1">
                    <a:lumMod val="75000"/>
                  </a:schemeClr>
                </a:solidFill>
              </a:rPr>
              <a:t>The line showing bookings is at peak</a:t>
            </a:r>
          </a:p>
          <a:p>
            <a:pPr marL="114300" indent="0">
              <a:buClr>
                <a:schemeClr val="tx1"/>
              </a:buClr>
              <a:buNone/>
            </a:pPr>
            <a:r>
              <a:rPr lang="en-IN" dirty="0">
                <a:solidFill>
                  <a:schemeClr val="bg1">
                    <a:lumMod val="75000"/>
                  </a:schemeClr>
                </a:solidFill>
              </a:rPr>
              <a:t>      in Brooklyn and </a:t>
            </a:r>
            <a:r>
              <a:rPr lang="en-IN" dirty="0" err="1">
                <a:solidFill>
                  <a:schemeClr val="bg1">
                    <a:lumMod val="75000"/>
                  </a:schemeClr>
                </a:solidFill>
              </a:rPr>
              <a:t>Manhatten</a:t>
            </a:r>
            <a:r>
              <a:rPr lang="en-IN" dirty="0">
                <a:solidFill>
                  <a:schemeClr val="bg1">
                    <a:lumMod val="75000"/>
                  </a:schemeClr>
                </a:solidFill>
              </a:rPr>
              <a:t> which </a:t>
            </a:r>
          </a:p>
          <a:p>
            <a:pPr marL="114300" indent="0">
              <a:buClr>
                <a:schemeClr val="tx1"/>
              </a:buClr>
              <a:buNone/>
            </a:pPr>
            <a:r>
              <a:rPr lang="en-IN" dirty="0">
                <a:solidFill>
                  <a:schemeClr val="bg1">
                    <a:lumMod val="75000"/>
                  </a:schemeClr>
                </a:solidFill>
              </a:rPr>
              <a:t>      makes it crucial area for business </a:t>
            </a:r>
          </a:p>
          <a:p>
            <a:pPr marL="114300" indent="0">
              <a:buClr>
                <a:schemeClr val="tx1"/>
              </a:buClr>
              <a:buNone/>
            </a:pPr>
            <a:r>
              <a:rPr lang="en-IN" dirty="0">
                <a:solidFill>
                  <a:schemeClr val="bg1">
                    <a:lumMod val="75000"/>
                  </a:schemeClr>
                </a:solidFill>
              </a:rPr>
              <a:t>      purposes</a:t>
            </a:r>
          </a:p>
          <a:p>
            <a:pPr>
              <a:buClr>
                <a:schemeClr val="tx1"/>
              </a:buClr>
              <a:buFont typeface="Wingdings" panose="05000000000000000000" pitchFamily="2" charset="2"/>
              <a:buChar char="q"/>
            </a:pPr>
            <a:endParaRPr lang="en-IN" dirty="0">
              <a:solidFill>
                <a:schemeClr val="bg1">
                  <a:lumMod val="75000"/>
                </a:schemeClr>
              </a:solidFill>
            </a:endParaRPr>
          </a:p>
          <a:p>
            <a:pPr marL="114300" indent="0">
              <a:buNone/>
            </a:pPr>
            <a:endParaRPr lang="en-IN" dirty="0">
              <a:solidFill>
                <a:schemeClr val="bg1">
                  <a:lumMod val="75000"/>
                </a:schemeClr>
              </a:solidFill>
            </a:endParaRPr>
          </a:p>
        </p:txBody>
      </p:sp>
      <p:pic>
        <p:nvPicPr>
          <p:cNvPr id="5" name="Picture 4">
            <a:extLst>
              <a:ext uri="{FF2B5EF4-FFF2-40B4-BE49-F238E27FC236}">
                <a16:creationId xmlns:a16="http://schemas.microsoft.com/office/drawing/2014/main" id="{F958C63C-9574-4BE4-86C6-C018CE8C610C}"/>
              </a:ext>
            </a:extLst>
          </p:cNvPr>
          <p:cNvPicPr>
            <a:picLocks noChangeAspect="1"/>
          </p:cNvPicPr>
          <p:nvPr/>
        </p:nvPicPr>
        <p:blipFill>
          <a:blip r:embed="rId2"/>
          <a:stretch>
            <a:fillRect/>
          </a:stretch>
        </p:blipFill>
        <p:spPr>
          <a:xfrm>
            <a:off x="4571999" y="1439100"/>
            <a:ext cx="4394209" cy="3181391"/>
          </a:xfrm>
          <a:prstGeom prst="rect">
            <a:avLst/>
          </a:prstGeom>
        </p:spPr>
      </p:pic>
    </p:spTree>
    <p:extLst>
      <p:ext uri="{BB962C8B-B14F-4D97-AF65-F5344CB8AC3E}">
        <p14:creationId xmlns:p14="http://schemas.microsoft.com/office/powerpoint/2010/main" val="423838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6210-682C-47AC-AD5F-58376E92F553}"/>
              </a:ext>
            </a:extLst>
          </p:cNvPr>
          <p:cNvSpPr>
            <a:spLocks noGrp="1"/>
          </p:cNvSpPr>
          <p:nvPr>
            <p:ph type="title"/>
          </p:nvPr>
        </p:nvSpPr>
        <p:spPr>
          <a:solidFill>
            <a:schemeClr val="accent3">
              <a:lumMod val="20000"/>
              <a:lumOff val="80000"/>
            </a:schemeClr>
          </a:solidFill>
        </p:spPr>
        <p:txBody>
          <a:bodyPr/>
          <a:lstStyle/>
          <a:p>
            <a:r>
              <a:rPr lang="en-IN" sz="1800" b="1" dirty="0">
                <a:solidFill>
                  <a:schemeClr val="tx1">
                    <a:lumMod val="60000"/>
                    <a:lumOff val="40000"/>
                  </a:schemeClr>
                </a:solidFill>
              </a:rPr>
              <a:t>Is there any noticeable difference in bookings among different areas?</a:t>
            </a:r>
            <a:br>
              <a:rPr lang="en-IN" sz="1800" b="1" dirty="0">
                <a:solidFill>
                  <a:schemeClr val="tx1">
                    <a:lumMod val="60000"/>
                    <a:lumOff val="40000"/>
                  </a:schemeClr>
                </a:solidFill>
              </a:rPr>
            </a:br>
            <a:endParaRPr lang="en-IN" sz="1800" dirty="0"/>
          </a:p>
        </p:txBody>
      </p:sp>
      <p:sp>
        <p:nvSpPr>
          <p:cNvPr id="3" name="Text Placeholder 2">
            <a:extLst>
              <a:ext uri="{FF2B5EF4-FFF2-40B4-BE49-F238E27FC236}">
                <a16:creationId xmlns:a16="http://schemas.microsoft.com/office/drawing/2014/main" id="{EF1D4AE6-2EFC-438D-B470-7FD80CEB7FBA}"/>
              </a:ext>
            </a:extLst>
          </p:cNvPr>
          <p:cNvSpPr>
            <a:spLocks noGrp="1"/>
          </p:cNvSpPr>
          <p:nvPr>
            <p:ph type="body" idx="1"/>
          </p:nvPr>
        </p:nvSpPr>
        <p:spPr>
          <a:xfrm>
            <a:off x="311700" y="1152474"/>
            <a:ext cx="4468118" cy="3876725"/>
          </a:xfrm>
          <a:solidFill>
            <a:schemeClr val="accent4">
              <a:lumMod val="20000"/>
              <a:lumOff val="80000"/>
            </a:schemeClr>
          </a:solidFill>
        </p:spPr>
        <p:txBody>
          <a:bodyPr/>
          <a:lstStyle/>
          <a:p>
            <a:pPr>
              <a:buClr>
                <a:schemeClr val="tx1"/>
              </a:buClr>
              <a:buFont typeface="Wingdings" panose="05000000000000000000" pitchFamily="2" charset="2"/>
              <a:buChar char="q"/>
            </a:pPr>
            <a:r>
              <a:rPr lang="en-US" sz="1600" dirty="0">
                <a:solidFill>
                  <a:schemeClr val="bg1">
                    <a:lumMod val="75000"/>
                  </a:schemeClr>
                </a:solidFill>
              </a:rPr>
              <a:t>With a violin plot we can definitely observe a couple of things about distribution and density of prices for Airbnb in NYC Groups. </a:t>
            </a:r>
          </a:p>
          <a:p>
            <a:pPr>
              <a:buClr>
                <a:schemeClr val="tx1"/>
              </a:buClr>
              <a:buFont typeface="Wingdings" panose="05000000000000000000" pitchFamily="2" charset="2"/>
              <a:buChar char="q"/>
            </a:pPr>
            <a:r>
              <a:rPr lang="en-US" sz="1600" dirty="0">
                <a:solidFill>
                  <a:schemeClr val="bg1">
                    <a:lumMod val="75000"/>
                  </a:schemeClr>
                </a:solidFill>
              </a:rPr>
              <a:t>First, we can state that Manhattan has the highest range of prices for the listings with $150 price as average observation, followed by Brooklyn with $90 per night. </a:t>
            </a:r>
          </a:p>
          <a:p>
            <a:pPr>
              <a:buClr>
                <a:schemeClr val="tx1"/>
              </a:buClr>
              <a:buFont typeface="Wingdings" panose="05000000000000000000" pitchFamily="2" charset="2"/>
              <a:buChar char="q"/>
            </a:pPr>
            <a:r>
              <a:rPr lang="en-US" sz="1600" dirty="0">
                <a:solidFill>
                  <a:schemeClr val="bg1">
                    <a:lumMod val="75000"/>
                  </a:schemeClr>
                </a:solidFill>
              </a:rPr>
              <a:t>Queens and Staten Island appear to have very similar distributions, Bronx is the cheapest of them all.</a:t>
            </a:r>
            <a:br>
              <a:rPr lang="en-US" dirty="0">
                <a:solidFill>
                  <a:schemeClr val="bg1">
                    <a:lumMod val="75000"/>
                  </a:schemeClr>
                </a:solidFill>
              </a:rPr>
            </a:br>
            <a:endParaRPr lang="en-IN" dirty="0">
              <a:solidFill>
                <a:schemeClr val="bg1">
                  <a:lumMod val="75000"/>
                </a:schemeClr>
              </a:solidFill>
            </a:endParaRPr>
          </a:p>
        </p:txBody>
      </p:sp>
      <p:pic>
        <p:nvPicPr>
          <p:cNvPr id="5" name="Picture 4">
            <a:extLst>
              <a:ext uri="{FF2B5EF4-FFF2-40B4-BE49-F238E27FC236}">
                <a16:creationId xmlns:a16="http://schemas.microsoft.com/office/drawing/2014/main" id="{125EADD9-2256-4C40-9173-FE76D30833A7}"/>
              </a:ext>
            </a:extLst>
          </p:cNvPr>
          <p:cNvPicPr>
            <a:picLocks noChangeAspect="1"/>
          </p:cNvPicPr>
          <p:nvPr/>
        </p:nvPicPr>
        <p:blipFill>
          <a:blip r:embed="rId2"/>
          <a:stretch>
            <a:fillRect/>
          </a:stretch>
        </p:blipFill>
        <p:spPr>
          <a:xfrm>
            <a:off x="4946074" y="1152474"/>
            <a:ext cx="3791391" cy="3159420"/>
          </a:xfrm>
          <a:prstGeom prst="rect">
            <a:avLst/>
          </a:prstGeom>
        </p:spPr>
      </p:pic>
    </p:spTree>
    <p:extLst>
      <p:ext uri="{BB962C8B-B14F-4D97-AF65-F5344CB8AC3E}">
        <p14:creationId xmlns:p14="http://schemas.microsoft.com/office/powerpoint/2010/main" val="193724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6FDC-4209-4C1D-B230-5851F72DE8DF}"/>
              </a:ext>
            </a:extLst>
          </p:cNvPr>
          <p:cNvSpPr>
            <a:spLocks noGrp="1"/>
          </p:cNvSpPr>
          <p:nvPr>
            <p:ph type="title"/>
          </p:nvPr>
        </p:nvSpPr>
        <p:spPr>
          <a:solidFill>
            <a:schemeClr val="accent3">
              <a:lumMod val="20000"/>
              <a:lumOff val="80000"/>
            </a:schemeClr>
          </a:solidFill>
        </p:spPr>
        <p:txBody>
          <a:bodyPr/>
          <a:lstStyle/>
          <a:p>
            <a:r>
              <a:rPr lang="en-IN" b="1" dirty="0"/>
              <a:t>Frequently searched words</a:t>
            </a:r>
          </a:p>
        </p:txBody>
      </p:sp>
      <p:sp>
        <p:nvSpPr>
          <p:cNvPr id="3" name="Text Placeholder 2">
            <a:extLst>
              <a:ext uri="{FF2B5EF4-FFF2-40B4-BE49-F238E27FC236}">
                <a16:creationId xmlns:a16="http://schemas.microsoft.com/office/drawing/2014/main" id="{083905CC-C77B-4698-AAF6-0EA930B9753E}"/>
              </a:ext>
            </a:extLst>
          </p:cNvPr>
          <p:cNvSpPr>
            <a:spLocks noGrp="1"/>
          </p:cNvSpPr>
          <p:nvPr>
            <p:ph type="body" idx="1"/>
          </p:nvPr>
        </p:nvSpPr>
        <p:spPr>
          <a:solidFill>
            <a:schemeClr val="accent4">
              <a:lumMod val="20000"/>
              <a:lumOff val="80000"/>
            </a:schemeClr>
          </a:solidFill>
        </p:spPr>
        <p:txBody>
          <a:bodyPr/>
          <a:lstStyle/>
          <a:p>
            <a:pPr marL="114300" indent="0">
              <a:buNone/>
            </a:pPr>
            <a:r>
              <a:rPr lang="en-IN" b="1" dirty="0">
                <a:solidFill>
                  <a:schemeClr val="bg1">
                    <a:lumMod val="75000"/>
                  </a:schemeClr>
                </a:solidFill>
              </a:rPr>
              <a:t>These are some frequently </a:t>
            </a:r>
          </a:p>
          <a:p>
            <a:pPr marL="114300" indent="0">
              <a:buNone/>
            </a:pPr>
            <a:r>
              <a:rPr lang="en-IN" b="1" dirty="0">
                <a:solidFill>
                  <a:schemeClr val="bg1">
                    <a:lumMod val="75000"/>
                  </a:schemeClr>
                </a:solidFill>
              </a:rPr>
              <a:t>Searched words by  the </a:t>
            </a:r>
          </a:p>
          <a:p>
            <a:pPr marL="114300" indent="0">
              <a:buNone/>
            </a:pPr>
            <a:r>
              <a:rPr lang="en-IN" b="1" dirty="0">
                <a:solidFill>
                  <a:schemeClr val="bg1">
                    <a:lumMod val="75000"/>
                  </a:schemeClr>
                </a:solidFill>
              </a:rPr>
              <a:t>Customers.</a:t>
            </a:r>
          </a:p>
          <a:p>
            <a:pPr marL="114300" indent="0">
              <a:buNone/>
            </a:pPr>
            <a:r>
              <a:rPr lang="en-IN" b="1" dirty="0">
                <a:solidFill>
                  <a:schemeClr val="bg1">
                    <a:lumMod val="75000"/>
                  </a:schemeClr>
                </a:solidFill>
              </a:rPr>
              <a:t>So, we can highlight this </a:t>
            </a:r>
          </a:p>
          <a:p>
            <a:pPr marL="114300" indent="0">
              <a:buNone/>
            </a:pPr>
            <a:r>
              <a:rPr lang="en-IN" b="1" dirty="0">
                <a:solidFill>
                  <a:schemeClr val="bg1">
                    <a:lumMod val="75000"/>
                  </a:schemeClr>
                </a:solidFill>
              </a:rPr>
              <a:t>Words on website or portfolio</a:t>
            </a:r>
          </a:p>
          <a:p>
            <a:pPr marL="114300" indent="0">
              <a:buNone/>
            </a:pPr>
            <a:r>
              <a:rPr lang="en-IN" b="1" dirty="0">
                <a:solidFill>
                  <a:schemeClr val="bg1">
                    <a:lumMod val="75000"/>
                  </a:schemeClr>
                </a:solidFill>
              </a:rPr>
              <a:t>to get customer attraction</a:t>
            </a:r>
          </a:p>
        </p:txBody>
      </p:sp>
      <p:pic>
        <p:nvPicPr>
          <p:cNvPr id="5" name="Picture 4">
            <a:extLst>
              <a:ext uri="{FF2B5EF4-FFF2-40B4-BE49-F238E27FC236}">
                <a16:creationId xmlns:a16="http://schemas.microsoft.com/office/drawing/2014/main" id="{61E8D603-D644-455F-BB73-1F79A2CA6983}"/>
              </a:ext>
            </a:extLst>
          </p:cNvPr>
          <p:cNvPicPr>
            <a:picLocks noChangeAspect="1"/>
          </p:cNvPicPr>
          <p:nvPr/>
        </p:nvPicPr>
        <p:blipFill>
          <a:blip r:embed="rId2"/>
          <a:stretch>
            <a:fillRect/>
          </a:stretch>
        </p:blipFill>
        <p:spPr>
          <a:xfrm>
            <a:off x="3837709" y="1475051"/>
            <a:ext cx="4752110" cy="2771248"/>
          </a:xfrm>
          <a:prstGeom prst="rect">
            <a:avLst/>
          </a:prstGeom>
        </p:spPr>
      </p:pic>
    </p:spTree>
    <p:extLst>
      <p:ext uri="{BB962C8B-B14F-4D97-AF65-F5344CB8AC3E}">
        <p14:creationId xmlns:p14="http://schemas.microsoft.com/office/powerpoint/2010/main" val="3314846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C4FF-B377-4A68-A84A-31CAC33A3BA4}"/>
              </a:ext>
            </a:extLst>
          </p:cNvPr>
          <p:cNvSpPr>
            <a:spLocks noGrp="1"/>
          </p:cNvSpPr>
          <p:nvPr>
            <p:ph type="title"/>
          </p:nvPr>
        </p:nvSpPr>
        <p:spPr>
          <a:solidFill>
            <a:schemeClr val="accent3">
              <a:lumMod val="20000"/>
              <a:lumOff val="80000"/>
            </a:schemeClr>
          </a:solidFill>
        </p:spPr>
        <p:txBody>
          <a:bodyPr/>
          <a:lstStyle/>
          <a:p>
            <a:r>
              <a:rPr lang="en-IN" b="1" dirty="0"/>
              <a:t>Outliers</a:t>
            </a:r>
          </a:p>
        </p:txBody>
      </p:sp>
      <p:sp>
        <p:nvSpPr>
          <p:cNvPr id="3" name="Text Placeholder 2">
            <a:extLst>
              <a:ext uri="{FF2B5EF4-FFF2-40B4-BE49-F238E27FC236}">
                <a16:creationId xmlns:a16="http://schemas.microsoft.com/office/drawing/2014/main" id="{2127B943-BF5F-4E67-8763-17BBEE1D8471}"/>
              </a:ext>
            </a:extLst>
          </p:cNvPr>
          <p:cNvSpPr>
            <a:spLocks noGrp="1"/>
          </p:cNvSpPr>
          <p:nvPr>
            <p:ph type="body" idx="1"/>
          </p:nvPr>
        </p:nvSpPr>
        <p:spPr>
          <a:solidFill>
            <a:schemeClr val="accent4">
              <a:lumMod val="20000"/>
              <a:lumOff val="80000"/>
            </a:schemeClr>
          </a:solidFill>
        </p:spPr>
        <p:txBody>
          <a:bodyPr/>
          <a:lstStyle/>
          <a:p>
            <a:endParaRPr lang="en-IN" dirty="0">
              <a:solidFill>
                <a:schemeClr val="accent4">
                  <a:lumMod val="20000"/>
                  <a:lumOff val="80000"/>
                </a:schemeClr>
              </a:solidFill>
            </a:endParaRPr>
          </a:p>
        </p:txBody>
      </p:sp>
      <p:sp>
        <p:nvSpPr>
          <p:cNvPr id="4" name="TextBox 3">
            <a:extLst>
              <a:ext uri="{FF2B5EF4-FFF2-40B4-BE49-F238E27FC236}">
                <a16:creationId xmlns:a16="http://schemas.microsoft.com/office/drawing/2014/main" id="{2766FE7B-E87A-4AD2-9C79-D56DD7F019B6}"/>
              </a:ext>
            </a:extLst>
          </p:cNvPr>
          <p:cNvSpPr txBox="1"/>
          <p:nvPr/>
        </p:nvSpPr>
        <p:spPr>
          <a:xfrm>
            <a:off x="713509" y="1330037"/>
            <a:ext cx="4100945" cy="2893100"/>
          </a:xfrm>
          <a:prstGeom prst="rect">
            <a:avLst/>
          </a:prstGeom>
          <a:noFill/>
        </p:spPr>
        <p:txBody>
          <a:bodyPr wrap="square" rtlCol="0">
            <a:spAutoFit/>
          </a:bodyPr>
          <a:lstStyle/>
          <a:p>
            <a:r>
              <a:rPr lang="en-IN" b="1" dirty="0">
                <a:solidFill>
                  <a:schemeClr val="bg2">
                    <a:lumMod val="25000"/>
                  </a:schemeClr>
                </a:solidFill>
              </a:rPr>
              <a:t>While dealing with the data we come to know that there are many outliers throughout the data set </a:t>
            </a:r>
          </a:p>
          <a:p>
            <a:endParaRPr lang="en-IN" b="1" dirty="0">
              <a:solidFill>
                <a:schemeClr val="bg2">
                  <a:lumMod val="25000"/>
                </a:schemeClr>
              </a:solidFill>
            </a:endParaRPr>
          </a:p>
          <a:p>
            <a:endParaRPr lang="en-IN" b="1" dirty="0">
              <a:solidFill>
                <a:schemeClr val="bg2">
                  <a:lumMod val="25000"/>
                </a:schemeClr>
              </a:solidFill>
            </a:endParaRPr>
          </a:p>
          <a:p>
            <a:r>
              <a:rPr lang="en-IN" b="1" dirty="0">
                <a:solidFill>
                  <a:schemeClr val="bg2">
                    <a:lumMod val="25000"/>
                  </a:schemeClr>
                </a:solidFill>
              </a:rPr>
              <a:t>These outliers deviated the graphs towards themselves which we dealt with taking mean values wherever possible.</a:t>
            </a:r>
          </a:p>
          <a:p>
            <a:endParaRPr lang="en-IN" b="1" dirty="0">
              <a:solidFill>
                <a:schemeClr val="bg2">
                  <a:lumMod val="25000"/>
                </a:schemeClr>
              </a:solidFill>
            </a:endParaRPr>
          </a:p>
          <a:p>
            <a:endParaRPr lang="en-IN" b="1" dirty="0">
              <a:solidFill>
                <a:schemeClr val="bg2">
                  <a:lumMod val="25000"/>
                </a:schemeClr>
              </a:solidFill>
            </a:endParaRPr>
          </a:p>
          <a:p>
            <a:r>
              <a:rPr lang="en-IN" b="1" dirty="0">
                <a:solidFill>
                  <a:schemeClr val="bg2">
                    <a:lumMod val="25000"/>
                  </a:schemeClr>
                </a:solidFill>
              </a:rPr>
              <a:t>Most of the outliers belong to </a:t>
            </a:r>
            <a:r>
              <a:rPr lang="en-IN" b="1" dirty="0" err="1">
                <a:solidFill>
                  <a:schemeClr val="bg2">
                    <a:lumMod val="25000"/>
                  </a:schemeClr>
                </a:solidFill>
              </a:rPr>
              <a:t>Manhatten</a:t>
            </a:r>
            <a:r>
              <a:rPr lang="en-IN" b="1" dirty="0">
                <a:solidFill>
                  <a:schemeClr val="bg2">
                    <a:lumMod val="25000"/>
                  </a:schemeClr>
                </a:solidFill>
              </a:rPr>
              <a:t> among </a:t>
            </a:r>
            <a:r>
              <a:rPr lang="en-IN" b="1" dirty="0" err="1">
                <a:solidFill>
                  <a:schemeClr val="bg2">
                    <a:lumMod val="25000"/>
                  </a:schemeClr>
                </a:solidFill>
              </a:rPr>
              <a:t>neighborhood</a:t>
            </a:r>
            <a:r>
              <a:rPr lang="en-IN" b="1" dirty="0">
                <a:solidFill>
                  <a:schemeClr val="bg2">
                    <a:lumMod val="25000"/>
                  </a:schemeClr>
                </a:solidFill>
              </a:rPr>
              <a:t> groups  </a:t>
            </a:r>
          </a:p>
          <a:p>
            <a:endParaRPr lang="en-IN" dirty="0"/>
          </a:p>
        </p:txBody>
      </p:sp>
      <p:pic>
        <p:nvPicPr>
          <p:cNvPr id="6" name="Picture 5">
            <a:extLst>
              <a:ext uri="{FF2B5EF4-FFF2-40B4-BE49-F238E27FC236}">
                <a16:creationId xmlns:a16="http://schemas.microsoft.com/office/drawing/2014/main" id="{EDB5EF34-1C25-4CD8-8364-8B2D2F16BFD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81359" y="1236662"/>
            <a:ext cx="3884035" cy="3248025"/>
          </a:xfrm>
          <a:prstGeom prst="rect">
            <a:avLst/>
          </a:prstGeom>
        </p:spPr>
      </p:pic>
    </p:spTree>
    <p:extLst>
      <p:ext uri="{BB962C8B-B14F-4D97-AF65-F5344CB8AC3E}">
        <p14:creationId xmlns:p14="http://schemas.microsoft.com/office/powerpoint/2010/main" val="399486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78095" y="247459"/>
            <a:ext cx="8107814" cy="4386542"/>
          </a:xfrm>
          <a:prstGeom prst="rect">
            <a:avLst/>
          </a:prstGeom>
          <a:noFill/>
          <a:ln>
            <a:noFill/>
          </a:ln>
        </p:spPr>
        <p:txBody>
          <a:bodyPr spcFirstLastPara="1" wrap="square" lIns="91425" tIns="91425" rIns="91425" bIns="91425" anchor="b" anchorCtr="0">
            <a:noAutofit/>
          </a:bodyPr>
          <a:lstStyle/>
          <a:p>
            <a:r>
              <a:rPr lang="en-US" sz="1800" b="1" dirty="0"/>
              <a:t>Since 2008, guests and hosts have used Airbnb to expand on traveling possibilities and present a more unique, personalized way of experiencing the world. Today, Airbnb became one of a kind service that is used and recognized by the whole world.</a:t>
            </a:r>
            <a:r>
              <a:rPr lang="en-US" sz="1800" dirty="0">
                <a:solidFill>
                  <a:srgbClr val="002060"/>
                </a:solidFill>
                <a:hlinkClick r:id="rId3">
                  <a:extLst>
                    <a:ext uri="{A12FA001-AC4F-418D-AE19-62706E023703}">
                      <ahyp:hlinkClr xmlns:ahyp="http://schemas.microsoft.com/office/drawing/2018/hyperlinkcolor" val="tx"/>
                    </a:ext>
                  </a:extLst>
                </a:hlinkClick>
              </a:rPr>
              <a:t> Wikipedia</a:t>
            </a:r>
            <a:br>
              <a:rPr lang="en-US" sz="1800" dirty="0"/>
            </a:br>
            <a:endParaRPr sz="11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lvl="0"/>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F453802D-00FD-4C0D-9ED6-692F3FAC7E1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315200" y="759324"/>
            <a:ext cx="1392382" cy="1471257"/>
          </a:xfrm>
          <a:prstGeom prst="rect">
            <a:avLst/>
          </a:prstGeom>
        </p:spPr>
      </p:pic>
      <p:sp>
        <p:nvSpPr>
          <p:cNvPr id="5" name="TextBox 4">
            <a:extLst>
              <a:ext uri="{FF2B5EF4-FFF2-40B4-BE49-F238E27FC236}">
                <a16:creationId xmlns:a16="http://schemas.microsoft.com/office/drawing/2014/main" id="{BFE8057E-EF62-4E08-888A-C8929ADD8F81}"/>
              </a:ext>
            </a:extLst>
          </p:cNvPr>
          <p:cNvSpPr txBox="1"/>
          <p:nvPr/>
        </p:nvSpPr>
        <p:spPr>
          <a:xfrm>
            <a:off x="378095" y="247459"/>
            <a:ext cx="8107814" cy="369332"/>
          </a:xfrm>
          <a:prstGeom prst="rect">
            <a:avLst/>
          </a:prstGeom>
          <a:solidFill>
            <a:schemeClr val="accent3">
              <a:lumMod val="20000"/>
              <a:lumOff val="80000"/>
            </a:schemeClr>
          </a:solidFill>
        </p:spPr>
        <p:txBody>
          <a:bodyPr wrap="square" rtlCol="0">
            <a:spAutoFit/>
          </a:bodyPr>
          <a:lstStyle/>
          <a:p>
            <a:pPr algn="ctr"/>
            <a:r>
              <a:rPr lang="en-IN" sz="1800" b="1" u="sng" dirty="0">
                <a:latin typeface="+mj-lt"/>
                <a:ea typeface="Adobe Gothic Std B" panose="020B0800000000000000" pitchFamily="34" charset="-128"/>
              </a:rPr>
              <a:t>What is AIRBNB?</a:t>
            </a:r>
          </a:p>
        </p:txBody>
      </p:sp>
      <p:sp>
        <p:nvSpPr>
          <p:cNvPr id="6" name="TextBox 5">
            <a:extLst>
              <a:ext uri="{FF2B5EF4-FFF2-40B4-BE49-F238E27FC236}">
                <a16:creationId xmlns:a16="http://schemas.microsoft.com/office/drawing/2014/main" id="{049AB572-E6B6-4FA1-A4A8-AD80508A0EAF}"/>
              </a:ext>
            </a:extLst>
          </p:cNvPr>
          <p:cNvSpPr txBox="1"/>
          <p:nvPr/>
        </p:nvSpPr>
        <p:spPr>
          <a:xfrm>
            <a:off x="1247188" y="719011"/>
            <a:ext cx="6507613" cy="1477328"/>
          </a:xfrm>
          <a:prstGeom prst="rect">
            <a:avLst/>
          </a:prstGeom>
          <a:noFill/>
        </p:spPr>
        <p:txBody>
          <a:bodyPr wrap="square" rtlCol="0">
            <a:spAutoFit/>
          </a:bodyPr>
          <a:lstStyle/>
          <a:p>
            <a:r>
              <a:rPr lang="en-US" sz="1800" b="1" dirty="0">
                <a:solidFill>
                  <a:schemeClr val="dk1"/>
                </a:solidFill>
              </a:rPr>
              <a:t>Airbnb, Inc. is an American company that operates an online marketplace for lodging, primarily homestays for vacation rentals, and tourism activities. Based in San Francisco, California, the platform is accessible via website and mobile app. </a:t>
            </a:r>
            <a:endParaRPr lang="en-IN" sz="1800" dirty="0">
              <a:solidFill>
                <a:srgbClr val="002060"/>
              </a:solidFill>
            </a:endParaRPr>
          </a:p>
        </p:txBody>
      </p:sp>
      <p:pic>
        <p:nvPicPr>
          <p:cNvPr id="8" name="Picture 7">
            <a:extLst>
              <a:ext uri="{FF2B5EF4-FFF2-40B4-BE49-F238E27FC236}">
                <a16:creationId xmlns:a16="http://schemas.microsoft.com/office/drawing/2014/main" id="{EEF6D556-53CD-4944-8936-75D68BA01881}"/>
              </a:ext>
            </a:extLst>
          </p:cNvPr>
          <p:cNvPicPr>
            <a:picLocks noChangeAspect="1"/>
          </p:cNvPicPr>
          <p:nvPr/>
        </p:nvPicPr>
        <p:blipFill>
          <a:blip r:embed="rId6"/>
          <a:stretch>
            <a:fillRect/>
          </a:stretch>
        </p:blipFill>
        <p:spPr>
          <a:xfrm>
            <a:off x="1776844" y="3395377"/>
            <a:ext cx="5448300" cy="16061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99DD-4FB3-4CC8-BF91-0E0E3C4F6E05}"/>
              </a:ext>
            </a:extLst>
          </p:cNvPr>
          <p:cNvSpPr>
            <a:spLocks noGrp="1"/>
          </p:cNvSpPr>
          <p:nvPr>
            <p:ph type="title"/>
          </p:nvPr>
        </p:nvSpPr>
        <p:spPr>
          <a:xfrm>
            <a:off x="311699" y="445025"/>
            <a:ext cx="8645292" cy="483230"/>
          </a:xfrm>
          <a:solidFill>
            <a:schemeClr val="accent3">
              <a:lumMod val="20000"/>
              <a:lumOff val="80000"/>
            </a:schemeClr>
          </a:solidFill>
        </p:spPr>
        <p:txBody>
          <a:bodyPr/>
          <a:lstStyle/>
          <a:p>
            <a:r>
              <a:rPr lang="en-IN" b="1" dirty="0"/>
              <a:t>Conclusion</a:t>
            </a:r>
          </a:p>
        </p:txBody>
      </p:sp>
      <p:sp>
        <p:nvSpPr>
          <p:cNvPr id="3" name="Text Placeholder 2">
            <a:extLst>
              <a:ext uri="{FF2B5EF4-FFF2-40B4-BE49-F238E27FC236}">
                <a16:creationId xmlns:a16="http://schemas.microsoft.com/office/drawing/2014/main" id="{B59F686A-646E-4F70-A210-82CA453C7E6D}"/>
              </a:ext>
            </a:extLst>
          </p:cNvPr>
          <p:cNvSpPr>
            <a:spLocks noGrp="1"/>
          </p:cNvSpPr>
          <p:nvPr>
            <p:ph type="body" idx="1"/>
          </p:nvPr>
        </p:nvSpPr>
        <p:spPr>
          <a:xfrm>
            <a:off x="311699" y="1004455"/>
            <a:ext cx="8645291" cy="3955472"/>
          </a:xfrm>
          <a:solidFill>
            <a:schemeClr val="accent4">
              <a:lumMod val="20000"/>
              <a:lumOff val="80000"/>
            </a:schemeClr>
          </a:solidFill>
        </p:spPr>
        <p:txBody>
          <a:bodyPr/>
          <a:lstStyle/>
          <a:p>
            <a:r>
              <a:rPr lang="en-IN" sz="1400" dirty="0">
                <a:solidFill>
                  <a:schemeClr val="bg2">
                    <a:lumMod val="25000"/>
                  </a:schemeClr>
                </a:solidFill>
              </a:rPr>
              <a:t>We have done various analyses which directed us to the below conclusions.</a:t>
            </a:r>
          </a:p>
          <a:p>
            <a:pPr>
              <a:buClr>
                <a:schemeClr val="tx1"/>
              </a:buClr>
              <a:buFont typeface="Wingdings" panose="05000000000000000000" pitchFamily="2" charset="2"/>
              <a:buChar char="q"/>
            </a:pPr>
            <a:r>
              <a:rPr lang="en-IN" sz="1400" b="1" dirty="0">
                <a:solidFill>
                  <a:schemeClr val="bg2">
                    <a:lumMod val="25000"/>
                  </a:schemeClr>
                </a:solidFill>
              </a:rPr>
              <a:t>The scatter plot of </a:t>
            </a:r>
            <a:r>
              <a:rPr lang="en-IN" sz="1400" b="1" dirty="0" err="1">
                <a:solidFill>
                  <a:schemeClr val="bg2">
                    <a:lumMod val="25000"/>
                  </a:schemeClr>
                </a:solidFill>
              </a:rPr>
              <a:t>neighborhood</a:t>
            </a:r>
            <a:r>
              <a:rPr lang="en-IN" sz="1400" b="1" dirty="0">
                <a:solidFill>
                  <a:schemeClr val="bg2">
                    <a:lumMod val="25000"/>
                  </a:schemeClr>
                </a:solidFill>
              </a:rPr>
              <a:t> groups with property density shows that Manhattan and Brooklyn are the most </a:t>
            </a:r>
            <a:r>
              <a:rPr lang="en-IN" sz="1400" b="1" dirty="0" err="1">
                <a:solidFill>
                  <a:schemeClr val="bg2">
                    <a:lumMod val="25000"/>
                  </a:schemeClr>
                </a:solidFill>
              </a:rPr>
              <a:t>favorable</a:t>
            </a:r>
            <a:r>
              <a:rPr lang="en-IN" sz="1400" b="1" dirty="0">
                <a:solidFill>
                  <a:schemeClr val="bg2">
                    <a:lumMod val="25000"/>
                  </a:schemeClr>
                </a:solidFill>
              </a:rPr>
              <a:t> area for investors as well as customers. So more property owners can be considered for business in this area.</a:t>
            </a:r>
          </a:p>
          <a:p>
            <a:pPr>
              <a:buClr>
                <a:schemeClr val="tx1"/>
              </a:buClr>
              <a:buFont typeface="Wingdings" panose="05000000000000000000" pitchFamily="2" charset="2"/>
              <a:buChar char="q"/>
            </a:pPr>
            <a:r>
              <a:rPr lang="en-IN" sz="1400" b="1" dirty="0">
                <a:solidFill>
                  <a:schemeClr val="bg2">
                    <a:lumMod val="25000"/>
                  </a:schemeClr>
                </a:solidFill>
              </a:rPr>
              <a:t>Analysis on room type showed that more people are interested in renting a private room or flat/apt than shared room making or business concern towards the private room or flat/apt  category</a:t>
            </a:r>
          </a:p>
          <a:p>
            <a:pPr>
              <a:buClr>
                <a:schemeClr val="tx1"/>
              </a:buClr>
              <a:buFont typeface="Wingdings" panose="05000000000000000000" pitchFamily="2" charset="2"/>
              <a:buChar char="q"/>
            </a:pPr>
            <a:r>
              <a:rPr lang="en-IN" sz="1400" b="1" dirty="0">
                <a:solidFill>
                  <a:schemeClr val="bg2">
                    <a:lumMod val="25000"/>
                  </a:schemeClr>
                </a:solidFill>
              </a:rPr>
              <a:t>Price predictions show that Manhattan is the most expensive area followed by Brooklyn while the Bronx is the cheapest although price category analysis showed that most visitors come from the affordable category so concentrating our business towards affordable properties.</a:t>
            </a:r>
          </a:p>
          <a:p>
            <a:pPr>
              <a:buClr>
                <a:schemeClr val="tx1"/>
              </a:buClr>
              <a:buFont typeface="Wingdings" panose="05000000000000000000" pitchFamily="2" charset="2"/>
              <a:buChar char="q"/>
            </a:pPr>
            <a:r>
              <a:rPr lang="en-IN" sz="1400" b="1" dirty="0">
                <a:solidFill>
                  <a:schemeClr val="bg2">
                    <a:lumMod val="25000"/>
                  </a:schemeClr>
                </a:solidFill>
              </a:rPr>
              <a:t>Analysis for most bookings again showed that Manhattan and Brooklyn are best for investment.</a:t>
            </a:r>
          </a:p>
          <a:p>
            <a:pPr>
              <a:buClr>
                <a:schemeClr val="tx1"/>
              </a:buClr>
              <a:buFont typeface="Wingdings" panose="05000000000000000000" pitchFamily="2" charset="2"/>
              <a:buChar char="q"/>
            </a:pPr>
            <a:r>
              <a:rPr lang="en-IN" sz="1400" b="1" dirty="0">
                <a:solidFill>
                  <a:schemeClr val="bg2">
                    <a:lumMod val="25000"/>
                  </a:schemeClr>
                </a:solidFill>
              </a:rPr>
              <a:t>Violin type graphical analysis showed that the Bronx and Staten island show that property rates are a little lower there as compared to others so it will be better to invest there for future business</a:t>
            </a:r>
          </a:p>
        </p:txBody>
      </p:sp>
    </p:spTree>
    <p:extLst>
      <p:ext uri="{BB962C8B-B14F-4D97-AF65-F5344CB8AC3E}">
        <p14:creationId xmlns:p14="http://schemas.microsoft.com/office/powerpoint/2010/main" val="373457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CC66-5096-42E6-BF3A-57BD9B5697AD}"/>
              </a:ext>
            </a:extLst>
          </p:cNvPr>
          <p:cNvSpPr>
            <a:spLocks noGrp="1"/>
          </p:cNvSpPr>
          <p:nvPr>
            <p:ph type="title"/>
          </p:nvPr>
        </p:nvSpPr>
        <p:spPr>
          <a:solidFill>
            <a:schemeClr val="accent3">
              <a:lumMod val="20000"/>
              <a:lumOff val="80000"/>
            </a:schemeClr>
          </a:solidFill>
        </p:spPr>
        <p:txBody>
          <a:bodyPr/>
          <a:lstStyle/>
          <a:p>
            <a:r>
              <a:rPr lang="en-IN" b="1" u="sng" dirty="0"/>
              <a:t>What can we </a:t>
            </a:r>
            <a:r>
              <a:rPr lang="en-IN" b="1" u="sng" dirty="0" err="1"/>
              <a:t>analyze</a:t>
            </a:r>
            <a:r>
              <a:rPr lang="en-IN" b="1" u="sng" dirty="0"/>
              <a:t>? </a:t>
            </a:r>
            <a:r>
              <a:rPr lang="en-IN" sz="1400" b="1" u="sng" dirty="0"/>
              <a:t>(most frequent questions)</a:t>
            </a:r>
            <a:endParaRPr lang="en-IN" b="1" u="sng" dirty="0"/>
          </a:p>
        </p:txBody>
      </p:sp>
      <p:sp>
        <p:nvSpPr>
          <p:cNvPr id="3" name="Text Placeholder 2">
            <a:extLst>
              <a:ext uri="{FF2B5EF4-FFF2-40B4-BE49-F238E27FC236}">
                <a16:creationId xmlns:a16="http://schemas.microsoft.com/office/drawing/2014/main" id="{256D6DE9-7048-4D04-BE0F-4D21A1EDE8BD}"/>
              </a:ext>
            </a:extLst>
          </p:cNvPr>
          <p:cNvSpPr>
            <a:spLocks noGrp="1"/>
          </p:cNvSpPr>
          <p:nvPr>
            <p:ph type="body" idx="1"/>
          </p:nvPr>
        </p:nvSpPr>
        <p:spPr>
          <a:xfrm>
            <a:off x="311700" y="1156855"/>
            <a:ext cx="8520600" cy="3657600"/>
          </a:xfrm>
        </p:spPr>
        <p:txBody>
          <a:bodyPr/>
          <a:lstStyle/>
          <a:p>
            <a:pPr marL="114300" indent="0">
              <a:buNone/>
            </a:pPr>
            <a:r>
              <a:rPr lang="en-IN" sz="1400" dirty="0">
                <a:solidFill>
                  <a:schemeClr val="tx2">
                    <a:lumMod val="10000"/>
                  </a:schemeClr>
                </a:solidFill>
              </a:rPr>
              <a:t>A lot of questions come to mind while talking about </a:t>
            </a:r>
            <a:r>
              <a:rPr lang="en-IN" sz="1400" dirty="0" err="1">
                <a:solidFill>
                  <a:schemeClr val="tx2">
                    <a:lumMod val="10000"/>
                  </a:schemeClr>
                </a:solidFill>
              </a:rPr>
              <a:t>analyzing</a:t>
            </a:r>
            <a:r>
              <a:rPr lang="en-IN" sz="1400" dirty="0">
                <a:solidFill>
                  <a:schemeClr val="tx2">
                    <a:lumMod val="10000"/>
                  </a:schemeClr>
                </a:solidFill>
              </a:rPr>
              <a:t> the whole data set. So we picked the frequent and important ones.</a:t>
            </a:r>
          </a:p>
          <a:p>
            <a:pPr>
              <a:lnSpc>
                <a:spcPct val="150000"/>
              </a:lnSpc>
            </a:pPr>
            <a:r>
              <a:rPr lang="en-IN" b="1" dirty="0">
                <a:solidFill>
                  <a:schemeClr val="tx1">
                    <a:lumMod val="60000"/>
                    <a:lumOff val="40000"/>
                  </a:schemeClr>
                </a:solidFill>
              </a:rPr>
              <a:t>Which </a:t>
            </a:r>
            <a:r>
              <a:rPr lang="en-IN" b="1" dirty="0" err="1">
                <a:solidFill>
                  <a:schemeClr val="tx1">
                    <a:lumMod val="60000"/>
                    <a:lumOff val="40000"/>
                  </a:schemeClr>
                </a:solidFill>
              </a:rPr>
              <a:t>neighborhood</a:t>
            </a:r>
            <a:r>
              <a:rPr lang="en-IN" b="1" dirty="0">
                <a:solidFill>
                  <a:schemeClr val="tx1">
                    <a:lumMod val="60000"/>
                    <a:lumOff val="40000"/>
                  </a:schemeClr>
                </a:solidFill>
              </a:rPr>
              <a:t> area has most of the properties?</a:t>
            </a:r>
            <a:br>
              <a:rPr lang="en-IN" b="1" dirty="0">
                <a:solidFill>
                  <a:schemeClr val="tx1">
                    <a:lumMod val="60000"/>
                    <a:lumOff val="40000"/>
                  </a:schemeClr>
                </a:solidFill>
              </a:rPr>
            </a:br>
            <a:r>
              <a:rPr lang="en-IN" b="1" dirty="0">
                <a:solidFill>
                  <a:schemeClr val="tx1">
                    <a:lumMod val="60000"/>
                    <a:lumOff val="40000"/>
                  </a:schemeClr>
                </a:solidFill>
              </a:rPr>
              <a:t>Which hosts are busiest and why?</a:t>
            </a:r>
          </a:p>
          <a:p>
            <a:pPr>
              <a:lnSpc>
                <a:spcPct val="150000"/>
              </a:lnSpc>
            </a:pPr>
            <a:r>
              <a:rPr lang="en-IN" b="1" dirty="0">
                <a:solidFill>
                  <a:schemeClr val="tx1">
                    <a:lumMod val="60000"/>
                    <a:lumOff val="40000"/>
                  </a:schemeClr>
                </a:solidFill>
              </a:rPr>
              <a:t>Which type of rooms are preferred by customers and where?</a:t>
            </a:r>
          </a:p>
          <a:p>
            <a:pPr>
              <a:lnSpc>
                <a:spcPct val="150000"/>
              </a:lnSpc>
            </a:pPr>
            <a:r>
              <a:rPr lang="en-IN" b="1" dirty="0">
                <a:solidFill>
                  <a:schemeClr val="tx1">
                    <a:lumMod val="60000"/>
                    <a:lumOff val="40000"/>
                  </a:schemeClr>
                </a:solidFill>
              </a:rPr>
              <a:t>What can we learn from predictions?</a:t>
            </a:r>
          </a:p>
          <a:p>
            <a:pPr>
              <a:lnSpc>
                <a:spcPct val="150000"/>
              </a:lnSpc>
            </a:pPr>
            <a:r>
              <a:rPr lang="en-IN" b="1" dirty="0">
                <a:solidFill>
                  <a:schemeClr val="tx1">
                    <a:lumMod val="60000"/>
                    <a:lumOff val="40000"/>
                  </a:schemeClr>
                </a:solidFill>
              </a:rPr>
              <a:t>Which area shows most of the bookings?</a:t>
            </a:r>
          </a:p>
          <a:p>
            <a:pPr>
              <a:lnSpc>
                <a:spcPct val="150000"/>
              </a:lnSpc>
            </a:pPr>
            <a:r>
              <a:rPr lang="en-IN" b="1" dirty="0">
                <a:solidFill>
                  <a:schemeClr val="tx1">
                    <a:lumMod val="60000"/>
                    <a:lumOff val="40000"/>
                  </a:schemeClr>
                </a:solidFill>
              </a:rPr>
              <a:t>Is there any noticeable difference in bookings among different areas?</a:t>
            </a:r>
          </a:p>
        </p:txBody>
      </p:sp>
      <p:pic>
        <p:nvPicPr>
          <p:cNvPr id="5" name="Picture 4">
            <a:extLst>
              <a:ext uri="{FF2B5EF4-FFF2-40B4-BE49-F238E27FC236}">
                <a16:creationId xmlns:a16="http://schemas.microsoft.com/office/drawing/2014/main" id="{ED2B411A-5506-4BF2-97EC-CEE4F219914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39471" y="2452255"/>
            <a:ext cx="1405370" cy="1405370"/>
          </a:xfrm>
          <a:prstGeom prst="rect">
            <a:avLst/>
          </a:prstGeom>
        </p:spPr>
      </p:pic>
    </p:spTree>
    <p:extLst>
      <p:ext uri="{BB962C8B-B14F-4D97-AF65-F5344CB8AC3E}">
        <p14:creationId xmlns:p14="http://schemas.microsoft.com/office/powerpoint/2010/main" val="55745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481F-0C99-4732-B34A-04C4E09E1BD2}"/>
              </a:ext>
            </a:extLst>
          </p:cNvPr>
          <p:cNvSpPr>
            <a:spLocks noGrp="1"/>
          </p:cNvSpPr>
          <p:nvPr>
            <p:ph type="title"/>
          </p:nvPr>
        </p:nvSpPr>
        <p:spPr>
          <a:solidFill>
            <a:schemeClr val="accent3">
              <a:lumMod val="20000"/>
              <a:lumOff val="80000"/>
            </a:schemeClr>
          </a:solidFill>
        </p:spPr>
        <p:txBody>
          <a:bodyPr/>
          <a:lstStyle/>
          <a:p>
            <a:pPr algn="ctr"/>
            <a:r>
              <a:rPr lang="en-IN" b="1" dirty="0"/>
              <a:t>Roadmap of Analysis</a:t>
            </a:r>
          </a:p>
        </p:txBody>
      </p:sp>
      <p:sp>
        <p:nvSpPr>
          <p:cNvPr id="3" name="Text Placeholder 2">
            <a:extLst>
              <a:ext uri="{FF2B5EF4-FFF2-40B4-BE49-F238E27FC236}">
                <a16:creationId xmlns:a16="http://schemas.microsoft.com/office/drawing/2014/main" id="{09683DB3-DC3A-4CA4-A78C-F20C40829021}"/>
              </a:ext>
            </a:extLst>
          </p:cNvPr>
          <p:cNvSpPr>
            <a:spLocks noGrp="1"/>
          </p:cNvSpPr>
          <p:nvPr>
            <p:ph type="body" idx="1"/>
          </p:nvPr>
        </p:nvSpPr>
        <p:spPr>
          <a:ln>
            <a:noFill/>
          </a:ln>
        </p:spPr>
        <p:txBody>
          <a:bodyPr/>
          <a:lstStyle/>
          <a:p>
            <a:endParaRPr lang="en-IN" dirty="0"/>
          </a:p>
        </p:txBody>
      </p:sp>
      <p:graphicFrame>
        <p:nvGraphicFramePr>
          <p:cNvPr id="4" name="Diagram 3">
            <a:extLst>
              <a:ext uri="{FF2B5EF4-FFF2-40B4-BE49-F238E27FC236}">
                <a16:creationId xmlns:a16="http://schemas.microsoft.com/office/drawing/2014/main" id="{6C372DC8-F0FD-4BBD-B28D-35A38D2F457D}"/>
              </a:ext>
            </a:extLst>
          </p:cNvPr>
          <p:cNvGraphicFramePr/>
          <p:nvPr>
            <p:extLst>
              <p:ext uri="{D42A27DB-BD31-4B8C-83A1-F6EECF244321}">
                <p14:modId xmlns:p14="http://schemas.microsoft.com/office/powerpoint/2010/main" val="2304648839"/>
              </p:ext>
            </p:extLst>
          </p:nvPr>
        </p:nvGraphicFramePr>
        <p:xfrm>
          <a:off x="1364672" y="1211688"/>
          <a:ext cx="6954983" cy="368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112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024E-D870-4BF1-B592-EAFCAAEBD8DB}"/>
              </a:ext>
            </a:extLst>
          </p:cNvPr>
          <p:cNvSpPr>
            <a:spLocks noGrp="1"/>
          </p:cNvSpPr>
          <p:nvPr>
            <p:ph type="title"/>
          </p:nvPr>
        </p:nvSpPr>
        <p:spPr>
          <a:xfrm>
            <a:off x="2930236" y="123969"/>
            <a:ext cx="4211782" cy="572700"/>
          </a:xfrm>
          <a:solidFill>
            <a:schemeClr val="accent3">
              <a:lumMod val="20000"/>
              <a:lumOff val="80000"/>
            </a:schemeClr>
          </a:solidFill>
        </p:spPr>
        <p:txBody>
          <a:bodyPr/>
          <a:lstStyle/>
          <a:p>
            <a:pPr algn="ctr"/>
            <a:r>
              <a:rPr lang="en-IN" b="1" dirty="0"/>
              <a:t>Data Information</a:t>
            </a:r>
          </a:p>
        </p:txBody>
      </p:sp>
      <p:sp>
        <p:nvSpPr>
          <p:cNvPr id="3" name="Text Placeholder 2">
            <a:extLst>
              <a:ext uri="{FF2B5EF4-FFF2-40B4-BE49-F238E27FC236}">
                <a16:creationId xmlns:a16="http://schemas.microsoft.com/office/drawing/2014/main" id="{2B7E6729-4D7C-4621-87E4-4427465DE5EE}"/>
              </a:ext>
            </a:extLst>
          </p:cNvPr>
          <p:cNvSpPr>
            <a:spLocks noGrp="1"/>
          </p:cNvSpPr>
          <p:nvPr>
            <p:ph type="body" idx="1"/>
          </p:nvPr>
        </p:nvSpPr>
        <p:spPr/>
        <p:txBody>
          <a:bodyPr/>
          <a:lstStyle/>
          <a:p>
            <a:pPr marL="114300" indent="0">
              <a:buNone/>
            </a:pPr>
            <a:r>
              <a:rPr lang="en-IN" dirty="0"/>
              <a:t>C</a:t>
            </a:r>
          </a:p>
        </p:txBody>
      </p:sp>
      <p:graphicFrame>
        <p:nvGraphicFramePr>
          <p:cNvPr id="9" name="Diagram 8">
            <a:extLst>
              <a:ext uri="{FF2B5EF4-FFF2-40B4-BE49-F238E27FC236}">
                <a16:creationId xmlns:a16="http://schemas.microsoft.com/office/drawing/2014/main" id="{B834604F-2D38-43FA-8859-37A975C978B5}"/>
              </a:ext>
            </a:extLst>
          </p:cNvPr>
          <p:cNvGraphicFramePr/>
          <p:nvPr>
            <p:extLst>
              <p:ext uri="{D42A27DB-BD31-4B8C-83A1-F6EECF244321}">
                <p14:modId xmlns:p14="http://schemas.microsoft.com/office/powerpoint/2010/main" val="345823159"/>
              </p:ext>
            </p:extLst>
          </p:nvPr>
        </p:nvGraphicFramePr>
        <p:xfrm>
          <a:off x="949036" y="505692"/>
          <a:ext cx="7772400" cy="463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47010030-158D-4EF9-B54D-9E5F20870C67}"/>
              </a:ext>
            </a:extLst>
          </p:cNvPr>
          <p:cNvSpPr txBox="1"/>
          <p:nvPr/>
        </p:nvSpPr>
        <p:spPr>
          <a:xfrm rot="218762">
            <a:off x="4580391" y="4134874"/>
            <a:ext cx="1378528" cy="338554"/>
          </a:xfrm>
          <a:prstGeom prst="rect">
            <a:avLst/>
          </a:prstGeom>
          <a:noFill/>
        </p:spPr>
        <p:txBody>
          <a:bodyPr wrap="square" rtlCol="0">
            <a:spAutoFit/>
          </a:bodyPr>
          <a:lstStyle/>
          <a:p>
            <a:r>
              <a:rPr lang="en-IN" sz="1600" b="1" dirty="0">
                <a:solidFill>
                  <a:srgbClr val="FF0000"/>
                </a:solidFill>
              </a:rPr>
              <a:t>Data</a:t>
            </a:r>
          </a:p>
        </p:txBody>
      </p:sp>
      <p:pic>
        <p:nvPicPr>
          <p:cNvPr id="5" name="Picture 4">
            <a:extLst>
              <a:ext uri="{FF2B5EF4-FFF2-40B4-BE49-F238E27FC236}">
                <a16:creationId xmlns:a16="http://schemas.microsoft.com/office/drawing/2014/main" id="{223D3D9D-127A-4589-9916-2E98CA787F2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26472" y="3551837"/>
            <a:ext cx="2122218" cy="1591663"/>
          </a:xfrm>
          <a:prstGeom prst="rect">
            <a:avLst/>
          </a:prstGeom>
        </p:spPr>
      </p:pic>
    </p:spTree>
    <p:extLst>
      <p:ext uri="{BB962C8B-B14F-4D97-AF65-F5344CB8AC3E}">
        <p14:creationId xmlns:p14="http://schemas.microsoft.com/office/powerpoint/2010/main" val="11205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3490-234A-498A-9B01-BBF909319B22}"/>
              </a:ext>
            </a:extLst>
          </p:cNvPr>
          <p:cNvSpPr>
            <a:spLocks noGrp="1"/>
          </p:cNvSpPr>
          <p:nvPr>
            <p:ph type="title"/>
          </p:nvPr>
        </p:nvSpPr>
        <p:spPr>
          <a:solidFill>
            <a:schemeClr val="accent3">
              <a:lumMod val="20000"/>
              <a:lumOff val="80000"/>
            </a:schemeClr>
          </a:solidFill>
        </p:spPr>
        <p:txBody>
          <a:bodyPr/>
          <a:lstStyle/>
          <a:p>
            <a:r>
              <a:rPr lang="en-IN" b="1" dirty="0"/>
              <a:t>A Quick Look of Data</a:t>
            </a:r>
          </a:p>
        </p:txBody>
      </p:sp>
      <p:sp>
        <p:nvSpPr>
          <p:cNvPr id="3" name="Text Placeholder 2">
            <a:extLst>
              <a:ext uri="{FF2B5EF4-FFF2-40B4-BE49-F238E27FC236}">
                <a16:creationId xmlns:a16="http://schemas.microsoft.com/office/drawing/2014/main" id="{FC883866-537B-47D5-A69C-92EECBC25165}"/>
              </a:ext>
            </a:extLst>
          </p:cNvPr>
          <p:cNvSpPr>
            <a:spLocks noGrp="1"/>
          </p:cNvSpPr>
          <p:nvPr>
            <p:ph type="body" idx="1"/>
          </p:nvPr>
        </p:nvSpPr>
        <p:spPr>
          <a:solidFill>
            <a:schemeClr val="accent4">
              <a:lumMod val="20000"/>
              <a:lumOff val="80000"/>
            </a:schemeClr>
          </a:solidFill>
          <a:ln>
            <a:solidFill>
              <a:schemeClr val="accent4">
                <a:lumMod val="20000"/>
                <a:lumOff val="80000"/>
              </a:schemeClr>
            </a:solidFill>
          </a:ln>
        </p:spPr>
        <p:txBody>
          <a:bodyPr/>
          <a:lstStyle/>
          <a:p>
            <a:endParaRPr lang="en-IN" dirty="0"/>
          </a:p>
        </p:txBody>
      </p:sp>
      <p:pic>
        <p:nvPicPr>
          <p:cNvPr id="5" name="Picture 4">
            <a:extLst>
              <a:ext uri="{FF2B5EF4-FFF2-40B4-BE49-F238E27FC236}">
                <a16:creationId xmlns:a16="http://schemas.microsoft.com/office/drawing/2014/main" id="{A995D1DA-3A78-4488-BA8C-9A8395A4722A}"/>
              </a:ext>
            </a:extLst>
          </p:cNvPr>
          <p:cNvPicPr>
            <a:picLocks noChangeAspect="1"/>
          </p:cNvPicPr>
          <p:nvPr/>
        </p:nvPicPr>
        <p:blipFill>
          <a:blip r:embed="rId2"/>
          <a:stretch>
            <a:fillRect/>
          </a:stretch>
        </p:blipFill>
        <p:spPr>
          <a:xfrm>
            <a:off x="542926" y="1254175"/>
            <a:ext cx="4777220" cy="3195020"/>
          </a:xfrm>
          <a:prstGeom prst="rect">
            <a:avLst/>
          </a:prstGeom>
        </p:spPr>
      </p:pic>
      <p:sp>
        <p:nvSpPr>
          <p:cNvPr id="6" name="TextBox 5">
            <a:extLst>
              <a:ext uri="{FF2B5EF4-FFF2-40B4-BE49-F238E27FC236}">
                <a16:creationId xmlns:a16="http://schemas.microsoft.com/office/drawing/2014/main" id="{B574B512-6094-4A2D-B312-0461A13246E6}"/>
              </a:ext>
            </a:extLst>
          </p:cNvPr>
          <p:cNvSpPr txBox="1"/>
          <p:nvPr/>
        </p:nvSpPr>
        <p:spPr>
          <a:xfrm>
            <a:off x="4114800" y="2116282"/>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7FB59DBA-174F-4BE9-A708-6133DDCBEF7D}"/>
              </a:ext>
            </a:extLst>
          </p:cNvPr>
          <p:cNvSpPr txBox="1"/>
          <p:nvPr/>
        </p:nvSpPr>
        <p:spPr>
          <a:xfrm>
            <a:off x="5551371" y="1302175"/>
            <a:ext cx="2671301" cy="2031325"/>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bg1">
                    <a:lumMod val="75000"/>
                  </a:schemeClr>
                </a:solidFill>
              </a:rPr>
              <a:t>The output of data info extracted from pandas library of python.</a:t>
            </a:r>
          </a:p>
          <a:p>
            <a:pPr marL="285750" indent="-285750">
              <a:buFont typeface="Wingdings" panose="05000000000000000000" pitchFamily="2" charset="2"/>
              <a:buChar char="Ø"/>
            </a:pPr>
            <a:r>
              <a:rPr lang="en-IN" b="1" dirty="0">
                <a:solidFill>
                  <a:schemeClr val="bg1">
                    <a:lumMod val="75000"/>
                  </a:schemeClr>
                </a:solidFill>
              </a:rPr>
              <a:t>It shows the columns in tables, with non-null values counts and data type of each column</a:t>
            </a:r>
          </a:p>
          <a:p>
            <a:pPr marL="285750" indent="-285750">
              <a:buFont typeface="Wingdings" panose="05000000000000000000" pitchFamily="2" charset="2"/>
              <a:buChar char="Ø"/>
            </a:pPr>
            <a:r>
              <a:rPr lang="en-IN" b="1" dirty="0">
                <a:solidFill>
                  <a:schemeClr val="bg1">
                    <a:lumMod val="75000"/>
                  </a:schemeClr>
                </a:solidFill>
              </a:rPr>
              <a:t>Also, it shows Class and memory usage</a:t>
            </a:r>
          </a:p>
        </p:txBody>
      </p:sp>
    </p:spTree>
    <p:extLst>
      <p:ext uri="{BB962C8B-B14F-4D97-AF65-F5344CB8AC3E}">
        <p14:creationId xmlns:p14="http://schemas.microsoft.com/office/powerpoint/2010/main" val="58805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0BFF-9980-41AB-A73A-F2DA3D48823B}"/>
              </a:ext>
            </a:extLst>
          </p:cNvPr>
          <p:cNvSpPr>
            <a:spLocks noGrp="1"/>
          </p:cNvSpPr>
          <p:nvPr>
            <p:ph type="title"/>
          </p:nvPr>
        </p:nvSpPr>
        <p:spPr>
          <a:solidFill>
            <a:schemeClr val="accent3">
              <a:lumMod val="20000"/>
              <a:lumOff val="80000"/>
            </a:schemeClr>
          </a:solidFill>
        </p:spPr>
        <p:txBody>
          <a:bodyPr/>
          <a:lstStyle/>
          <a:p>
            <a:r>
              <a:rPr lang="en-IN" b="1" dirty="0"/>
              <a:t>Data Insights</a:t>
            </a:r>
          </a:p>
        </p:txBody>
      </p:sp>
      <p:sp>
        <p:nvSpPr>
          <p:cNvPr id="3" name="Text Placeholder 2">
            <a:extLst>
              <a:ext uri="{FF2B5EF4-FFF2-40B4-BE49-F238E27FC236}">
                <a16:creationId xmlns:a16="http://schemas.microsoft.com/office/drawing/2014/main" id="{BD384D28-BC19-4A0C-9E15-09BE9ABBB3A3}"/>
              </a:ext>
            </a:extLst>
          </p:cNvPr>
          <p:cNvSpPr>
            <a:spLocks noGrp="1"/>
          </p:cNvSpPr>
          <p:nvPr>
            <p:ph type="body" idx="1"/>
          </p:nvPr>
        </p:nvSpPr>
        <p:spPr>
          <a:solidFill>
            <a:schemeClr val="accent4">
              <a:lumMod val="20000"/>
              <a:lumOff val="80000"/>
            </a:schemeClr>
          </a:solidFill>
        </p:spPr>
        <p:txBody>
          <a:bodyPr/>
          <a:lstStyle/>
          <a:p>
            <a:r>
              <a:rPr lang="en-IN" b="1" dirty="0">
                <a:solidFill>
                  <a:schemeClr val="accent1">
                    <a:lumMod val="75000"/>
                  </a:schemeClr>
                </a:solidFill>
              </a:rPr>
              <a:t>Neighbourhood Groups</a:t>
            </a:r>
            <a:r>
              <a:rPr lang="en-IN" sz="1600" b="1" dirty="0">
                <a:solidFill>
                  <a:schemeClr val="accent1">
                    <a:lumMod val="75000"/>
                  </a:schemeClr>
                </a:solidFill>
              </a:rPr>
              <a:t>: </a:t>
            </a:r>
            <a:r>
              <a:rPr lang="en-IN" sz="1600" dirty="0">
                <a:solidFill>
                  <a:schemeClr val="accent3">
                    <a:lumMod val="50000"/>
                  </a:schemeClr>
                </a:solidFill>
              </a:rPr>
              <a:t>One of the important data categories on the basis of which we’re dealing with various other dependent parameters such as price, total properties located in the particular area, and key factors in determining the area of interest for the investors. Neighbourhood groups consist of child areas which belong to that particular neighbourhood group.</a:t>
            </a:r>
          </a:p>
          <a:p>
            <a:endParaRPr lang="en-IN" sz="1600" dirty="0">
              <a:solidFill>
                <a:schemeClr val="accent3">
                  <a:lumMod val="50000"/>
                </a:schemeClr>
              </a:solidFill>
            </a:endParaRPr>
          </a:p>
          <a:p>
            <a:r>
              <a:rPr lang="en-IN" b="1" dirty="0">
                <a:solidFill>
                  <a:schemeClr val="accent1">
                    <a:lumMod val="75000"/>
                  </a:schemeClr>
                </a:solidFill>
              </a:rPr>
              <a:t>Latitude/longitude</a:t>
            </a:r>
            <a:r>
              <a:rPr lang="en-IN" sz="1600" dirty="0">
                <a:solidFill>
                  <a:schemeClr val="accent3">
                    <a:lumMod val="50000"/>
                  </a:schemeClr>
                </a:solidFill>
              </a:rPr>
              <a:t>: These parameters give the location of neighbourhood groups on the world map which will be helpful for us in studying variations according to the locations of that area. A graphical representation can be done on a location basis to understand better distributions of properties in NYC.</a:t>
            </a:r>
            <a:endParaRPr lang="en-IN" dirty="0">
              <a:solidFill>
                <a:schemeClr val="accent3">
                  <a:lumMod val="50000"/>
                </a:schemeClr>
              </a:solidFill>
            </a:endParaRPr>
          </a:p>
        </p:txBody>
      </p:sp>
    </p:spTree>
    <p:extLst>
      <p:ext uri="{BB962C8B-B14F-4D97-AF65-F5344CB8AC3E}">
        <p14:creationId xmlns:p14="http://schemas.microsoft.com/office/powerpoint/2010/main" val="354994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7937-0DD0-4422-BE66-D7578E76F068}"/>
              </a:ext>
            </a:extLst>
          </p:cNvPr>
          <p:cNvSpPr>
            <a:spLocks noGrp="1"/>
          </p:cNvSpPr>
          <p:nvPr>
            <p:ph type="title"/>
          </p:nvPr>
        </p:nvSpPr>
        <p:spPr>
          <a:solidFill>
            <a:schemeClr val="accent3">
              <a:lumMod val="20000"/>
              <a:lumOff val="80000"/>
            </a:schemeClr>
          </a:solidFill>
        </p:spPr>
        <p:txBody>
          <a:bodyPr/>
          <a:lstStyle/>
          <a:p>
            <a:r>
              <a:rPr lang="en-IN" sz="1400" b="1" dirty="0">
                <a:solidFill>
                  <a:schemeClr val="bg1">
                    <a:lumMod val="75000"/>
                  </a:schemeClr>
                </a:solidFill>
              </a:rPr>
              <a:t>Data Insights Continued…</a:t>
            </a:r>
          </a:p>
        </p:txBody>
      </p:sp>
      <p:sp>
        <p:nvSpPr>
          <p:cNvPr id="3" name="Text Placeholder 2">
            <a:extLst>
              <a:ext uri="{FF2B5EF4-FFF2-40B4-BE49-F238E27FC236}">
                <a16:creationId xmlns:a16="http://schemas.microsoft.com/office/drawing/2014/main" id="{F4EA1BAD-E87D-4AC1-88F7-5D4EC333BA2D}"/>
              </a:ext>
            </a:extLst>
          </p:cNvPr>
          <p:cNvSpPr>
            <a:spLocks noGrp="1"/>
          </p:cNvSpPr>
          <p:nvPr>
            <p:ph type="body" idx="1"/>
          </p:nvPr>
        </p:nvSpPr>
        <p:spPr>
          <a:solidFill>
            <a:schemeClr val="accent4">
              <a:lumMod val="20000"/>
              <a:lumOff val="80000"/>
            </a:schemeClr>
          </a:solidFill>
        </p:spPr>
        <p:txBody>
          <a:bodyPr/>
          <a:lstStyle/>
          <a:p>
            <a:r>
              <a:rPr lang="en-IN" b="1" dirty="0">
                <a:solidFill>
                  <a:schemeClr val="accent1">
                    <a:lumMod val="75000"/>
                  </a:schemeClr>
                </a:solidFill>
              </a:rPr>
              <a:t>Price Category:</a:t>
            </a:r>
            <a:r>
              <a:rPr lang="en-IN" sz="1600" b="1" dirty="0">
                <a:solidFill>
                  <a:schemeClr val="accent1">
                    <a:lumMod val="75000"/>
                  </a:schemeClr>
                </a:solidFill>
              </a:rPr>
              <a:t> </a:t>
            </a:r>
            <a:r>
              <a:rPr lang="en-IN" sz="1600" dirty="0">
                <a:solidFill>
                  <a:schemeClr val="bg1">
                    <a:lumMod val="75000"/>
                  </a:schemeClr>
                </a:solidFill>
              </a:rPr>
              <a:t>We have divided the price into three categories (Expensive, affordable, cheap) to get our data predictions in a more concise manner.</a:t>
            </a:r>
          </a:p>
          <a:p>
            <a:endParaRPr lang="en-IN" sz="1600" dirty="0">
              <a:solidFill>
                <a:schemeClr val="bg2">
                  <a:lumMod val="10000"/>
                </a:schemeClr>
              </a:solidFill>
            </a:endParaRPr>
          </a:p>
          <a:p>
            <a:r>
              <a:rPr lang="en-IN" b="1" dirty="0">
                <a:solidFill>
                  <a:schemeClr val="accent1">
                    <a:lumMod val="75000"/>
                  </a:schemeClr>
                </a:solidFill>
              </a:rPr>
              <a:t>Reviews</a:t>
            </a:r>
            <a:r>
              <a:rPr lang="en-IN" sz="1600" dirty="0">
                <a:solidFill>
                  <a:schemeClr val="bg2">
                    <a:lumMod val="10000"/>
                  </a:schemeClr>
                </a:solidFill>
              </a:rPr>
              <a:t>: </a:t>
            </a:r>
            <a:r>
              <a:rPr lang="en-IN" sz="1600" dirty="0">
                <a:solidFill>
                  <a:schemeClr val="bg1">
                    <a:lumMod val="75000"/>
                  </a:schemeClr>
                </a:solidFill>
              </a:rPr>
              <a:t>A combination of the Number of reviews a particular host and property got, last review, and reviews per month. The review-based analysis is done by taking into the loop the neighbourhood and room type.</a:t>
            </a:r>
          </a:p>
          <a:p>
            <a:endParaRPr lang="en-IN" sz="1600" dirty="0">
              <a:solidFill>
                <a:schemeClr val="bg1">
                  <a:lumMod val="75000"/>
                </a:schemeClr>
              </a:solidFill>
            </a:endParaRPr>
          </a:p>
          <a:p>
            <a:r>
              <a:rPr lang="en-IN" b="1" dirty="0">
                <a:solidFill>
                  <a:schemeClr val="accent1">
                    <a:lumMod val="75000"/>
                  </a:schemeClr>
                </a:solidFill>
              </a:rPr>
              <a:t>Room</a:t>
            </a:r>
            <a:r>
              <a:rPr lang="en-IN" sz="1600" dirty="0">
                <a:solidFill>
                  <a:schemeClr val="bg1">
                    <a:lumMod val="75000"/>
                  </a:schemeClr>
                </a:solidFill>
              </a:rPr>
              <a:t> </a:t>
            </a:r>
            <a:r>
              <a:rPr lang="en-IN" b="1" dirty="0">
                <a:solidFill>
                  <a:schemeClr val="accent1">
                    <a:lumMod val="75000"/>
                  </a:schemeClr>
                </a:solidFill>
              </a:rPr>
              <a:t>type</a:t>
            </a:r>
            <a:r>
              <a:rPr lang="en-IN" sz="1600" dirty="0">
                <a:solidFill>
                  <a:schemeClr val="bg1">
                    <a:lumMod val="75000"/>
                  </a:schemeClr>
                </a:solidFill>
              </a:rPr>
              <a:t>: The Airbnb dataset has three categories of rooms. They are a Private room, an entire home/apartment, a Shared room, etc. </a:t>
            </a:r>
          </a:p>
        </p:txBody>
      </p:sp>
    </p:spTree>
    <p:extLst>
      <p:ext uri="{BB962C8B-B14F-4D97-AF65-F5344CB8AC3E}">
        <p14:creationId xmlns:p14="http://schemas.microsoft.com/office/powerpoint/2010/main" val="342951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3551-C821-4953-9B17-B6808195D2C4}"/>
              </a:ext>
            </a:extLst>
          </p:cNvPr>
          <p:cNvSpPr>
            <a:spLocks noGrp="1"/>
          </p:cNvSpPr>
          <p:nvPr>
            <p:ph type="title"/>
          </p:nvPr>
        </p:nvSpPr>
        <p:spPr>
          <a:solidFill>
            <a:schemeClr val="accent3">
              <a:lumMod val="20000"/>
              <a:lumOff val="80000"/>
            </a:schemeClr>
          </a:solidFill>
        </p:spPr>
        <p:txBody>
          <a:bodyPr/>
          <a:lstStyle/>
          <a:p>
            <a:r>
              <a:rPr lang="en-IN" b="1" dirty="0">
                <a:solidFill>
                  <a:schemeClr val="tx1"/>
                </a:solidFill>
              </a:rPr>
              <a:t>Data Cleaning and Handling Missing Values</a:t>
            </a:r>
            <a:br>
              <a:rPr lang="en-IN" b="1" dirty="0">
                <a:solidFill>
                  <a:schemeClr val="tx1"/>
                </a:solidFill>
              </a:rPr>
            </a:br>
            <a:endParaRPr lang="en-IN" dirty="0">
              <a:solidFill>
                <a:schemeClr val="tx1"/>
              </a:solidFill>
            </a:endParaRPr>
          </a:p>
        </p:txBody>
      </p:sp>
      <p:sp>
        <p:nvSpPr>
          <p:cNvPr id="3" name="Text Placeholder 2">
            <a:extLst>
              <a:ext uri="{FF2B5EF4-FFF2-40B4-BE49-F238E27FC236}">
                <a16:creationId xmlns:a16="http://schemas.microsoft.com/office/drawing/2014/main" id="{BB2A1A3E-B343-499F-9019-D0EA43235009}"/>
              </a:ext>
            </a:extLst>
          </p:cNvPr>
          <p:cNvSpPr>
            <a:spLocks noGrp="1"/>
          </p:cNvSpPr>
          <p:nvPr>
            <p:ph type="body" idx="1"/>
          </p:nvPr>
        </p:nvSpPr>
        <p:spPr>
          <a:xfrm>
            <a:off x="311700" y="1152474"/>
            <a:ext cx="8520600" cy="3634271"/>
          </a:xfrm>
          <a:solidFill>
            <a:schemeClr val="accent4">
              <a:lumMod val="20000"/>
              <a:lumOff val="80000"/>
            </a:schemeClr>
          </a:solidFill>
        </p:spPr>
        <p:txBody>
          <a:bodyPr/>
          <a:lstStyle/>
          <a:p>
            <a:pPr>
              <a:buFont typeface="Wingdings" panose="05000000000000000000" pitchFamily="2" charset="2"/>
              <a:buChar char="§"/>
            </a:pPr>
            <a:r>
              <a:rPr lang="en-US" sz="1600" dirty="0">
                <a:solidFill>
                  <a:schemeClr val="bg1">
                    <a:lumMod val="75000"/>
                  </a:schemeClr>
                </a:solidFill>
              </a:rPr>
              <a:t>A dataset may contain lots of data as null values. These null values may cause an error while executing any code or while plotting graphs. So, these null values must be checked before operating on data.</a:t>
            </a:r>
          </a:p>
          <a:p>
            <a:pPr>
              <a:buFont typeface="Wingdings" panose="05000000000000000000" pitchFamily="2" charset="2"/>
              <a:buChar char="§"/>
            </a:pPr>
            <a:endParaRPr lang="en-US" sz="1600" dirty="0">
              <a:solidFill>
                <a:schemeClr val="bg1">
                  <a:lumMod val="75000"/>
                </a:schemeClr>
              </a:solidFill>
            </a:endParaRPr>
          </a:p>
          <a:p>
            <a:pPr>
              <a:buFont typeface="Wingdings" panose="05000000000000000000" pitchFamily="2" charset="2"/>
              <a:buChar char="§"/>
            </a:pPr>
            <a:r>
              <a:rPr lang="en-US" sz="1600" dirty="0">
                <a:solidFill>
                  <a:schemeClr val="bg1">
                    <a:lumMod val="75000"/>
                  </a:schemeClr>
                </a:solidFill>
              </a:rPr>
              <a:t>From a data analysis point of view name and hostname will not be that important as it’s a categorical feature and will have lots of categories and this will not contribute to exploring the data and also from a security point of view of the host.</a:t>
            </a:r>
          </a:p>
          <a:p>
            <a:pPr>
              <a:buFont typeface="Wingdings" panose="05000000000000000000" pitchFamily="2" charset="2"/>
              <a:buChar char="§"/>
            </a:pPr>
            <a:endParaRPr lang="en-US" sz="1600" dirty="0">
              <a:solidFill>
                <a:schemeClr val="bg1">
                  <a:lumMod val="75000"/>
                </a:schemeClr>
              </a:solidFill>
            </a:endParaRPr>
          </a:p>
          <a:p>
            <a:pPr>
              <a:buFont typeface="Wingdings" panose="05000000000000000000" pitchFamily="2" charset="2"/>
              <a:buChar char="§"/>
            </a:pPr>
            <a:r>
              <a:rPr lang="en-IN" sz="1600" dirty="0">
                <a:solidFill>
                  <a:schemeClr val="bg1">
                    <a:lumMod val="75000"/>
                  </a:schemeClr>
                </a:solidFill>
              </a:rPr>
              <a:t>Data cleaning is an important part while performing data operations to maintain the flow of the program codes without interruption</a:t>
            </a:r>
          </a:p>
          <a:p>
            <a:pPr>
              <a:buFont typeface="Wingdings" panose="05000000000000000000" pitchFamily="2" charset="2"/>
              <a:buChar char="§"/>
            </a:pPr>
            <a:endParaRPr lang="en-US" sz="1600" dirty="0">
              <a:solidFill>
                <a:schemeClr val="bg1">
                  <a:lumMod val="75000"/>
                </a:schemeClr>
              </a:solidFill>
            </a:endParaRPr>
          </a:p>
          <a:p>
            <a:pPr>
              <a:buFont typeface="Wingdings" panose="05000000000000000000" pitchFamily="2" charset="2"/>
              <a:buChar char="§"/>
            </a:pPr>
            <a:endParaRPr lang="en-US" sz="1600" dirty="0">
              <a:solidFill>
                <a:schemeClr val="bg1">
                  <a:lumMod val="75000"/>
                </a:schemeClr>
              </a:solidFill>
            </a:endParaRPr>
          </a:p>
        </p:txBody>
      </p:sp>
      <p:pic>
        <p:nvPicPr>
          <p:cNvPr id="5" name="Picture 4">
            <a:extLst>
              <a:ext uri="{FF2B5EF4-FFF2-40B4-BE49-F238E27FC236}">
                <a16:creationId xmlns:a16="http://schemas.microsoft.com/office/drawing/2014/main" id="{42DD764E-9649-4916-86AA-974F1DA197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65878" y="3848100"/>
            <a:ext cx="866422" cy="938645"/>
          </a:xfrm>
          <a:prstGeom prst="rect">
            <a:avLst/>
          </a:prstGeom>
        </p:spPr>
      </p:pic>
    </p:spTree>
    <p:extLst>
      <p:ext uri="{BB962C8B-B14F-4D97-AF65-F5344CB8AC3E}">
        <p14:creationId xmlns:p14="http://schemas.microsoft.com/office/powerpoint/2010/main" val="227403981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621</TotalTime>
  <Words>1319</Words>
  <Application>Microsoft Office PowerPoint</Application>
  <PresentationFormat>On-screen Show (16:9)</PresentationFormat>
  <Paragraphs>134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Montserrat</vt:lpstr>
      <vt:lpstr>Wingdings</vt:lpstr>
      <vt:lpstr>Arial</vt:lpstr>
      <vt:lpstr>Simple Light</vt:lpstr>
      <vt:lpstr>    Capstone Project on  Airbnb Booking Analysis Team Members: Shreyash Movale Faissal Shah Eshaan Sosa Ajinkya Jumde Neha Gupta   </vt:lpstr>
      <vt:lpstr>Since 2008, guests and hosts have used Airbnb to expand on traveling possibilities and present a more unique, personalized way of experiencing the world. Today, Airbnb became one of a kind service that is used and recognized by the whole world. Wikipedia    </vt:lpstr>
      <vt:lpstr>What can we analyze? (most frequent questions)</vt:lpstr>
      <vt:lpstr>Roadmap of Analysis</vt:lpstr>
      <vt:lpstr>Data Information</vt:lpstr>
      <vt:lpstr>A Quick Look of Data</vt:lpstr>
      <vt:lpstr>Data Insights</vt:lpstr>
      <vt:lpstr>Data Insights Continued…</vt:lpstr>
      <vt:lpstr>Data Cleaning and Handling Missing Values </vt:lpstr>
      <vt:lpstr>Data Analysis and Visualizations</vt:lpstr>
      <vt:lpstr>Which hosts are busiest and why?</vt:lpstr>
      <vt:lpstr>Which type of rooms are preferred by customers and where?</vt:lpstr>
      <vt:lpstr>What can we learn from price predictions? </vt:lpstr>
      <vt:lpstr>Analysis of price distribution using price categories</vt:lpstr>
      <vt:lpstr>What can we learn from reviews predictions? </vt:lpstr>
      <vt:lpstr>Which area shows most of the bookings? </vt:lpstr>
      <vt:lpstr>Is there any noticeable difference in bookings among different areas? </vt:lpstr>
      <vt:lpstr>Frequently searched words</vt:lpstr>
      <vt:lpstr>Outliers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Airbnb Booking Analysis Team Members: Shreyash Movale Faissal Shah Eshaan Sosa Ajinkya Jumde Neha Gupta</dc:title>
  <dc:creator>SHREYASH MOVALE</dc:creator>
  <cp:lastModifiedBy>SHREYASH MOVALE</cp:lastModifiedBy>
  <cp:revision>56</cp:revision>
  <dcterms:modified xsi:type="dcterms:W3CDTF">2022-04-01T06:00:35Z</dcterms:modified>
</cp:coreProperties>
</file>