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4870" y="2336575"/>
            <a:ext cx="8915399" cy="2262781"/>
          </a:xfrm>
        </p:spPr>
        <p:txBody>
          <a:bodyPr/>
          <a:lstStyle/>
          <a:p>
            <a:r>
              <a:rPr lang="en-IN" b="1" dirty="0"/>
              <a:t>OBESITY LEVEL PREDICTION</a:t>
            </a:r>
            <a:r>
              <a:rPr lang="en-IN" dirty="0"/>
              <a:t/>
            </a:r>
            <a:br>
              <a:rPr lang="en-IN" dirty="0"/>
            </a:br>
            <a:endParaRPr lang="en-IN" dirty="0"/>
          </a:p>
        </p:txBody>
      </p:sp>
      <p:sp>
        <p:nvSpPr>
          <p:cNvPr id="3" name="Subtitle 2"/>
          <p:cNvSpPr>
            <a:spLocks noGrp="1"/>
          </p:cNvSpPr>
          <p:nvPr>
            <p:ph type="subTitle" idx="1"/>
          </p:nvPr>
        </p:nvSpPr>
        <p:spPr>
          <a:xfrm>
            <a:off x="4361369" y="4808709"/>
            <a:ext cx="6427889" cy="1126283"/>
          </a:xfrm>
        </p:spPr>
        <p:txBody>
          <a:bodyPr>
            <a:noAutofit/>
          </a:bodyPr>
          <a:lstStyle/>
          <a:p>
            <a:pPr algn="ctr"/>
            <a:r>
              <a:rPr lang="en-IN" sz="1600" dirty="0" smtClean="0">
                <a:ln w="0"/>
                <a:solidFill>
                  <a:schemeClr val="tx1"/>
                </a:solidFill>
                <a:effectLst>
                  <a:outerShdw blurRad="38100" dist="19050" dir="2700000" algn="tl" rotWithShape="0">
                    <a:schemeClr val="dk1">
                      <a:alpha val="40000"/>
                    </a:schemeClr>
                  </a:outerShdw>
                </a:effectLst>
              </a:rPr>
              <a:t>TEAM MEMBERS</a:t>
            </a:r>
          </a:p>
          <a:p>
            <a:pPr algn="ctr"/>
            <a:r>
              <a:rPr lang="en-IN" sz="1600" dirty="0" err="1" smtClean="0">
                <a:ln w="0"/>
                <a:solidFill>
                  <a:schemeClr val="tx1"/>
                </a:solidFill>
                <a:effectLst>
                  <a:outerShdw blurRad="38100" dist="19050" dir="2700000" algn="tl" rotWithShape="0">
                    <a:schemeClr val="dk1">
                      <a:alpha val="40000"/>
                    </a:schemeClr>
                  </a:outerShdw>
                </a:effectLst>
              </a:rPr>
              <a:t>Shrikumaran</a:t>
            </a:r>
            <a:r>
              <a:rPr lang="en-IN" sz="1600" dirty="0" smtClean="0">
                <a:ln w="0"/>
                <a:solidFill>
                  <a:schemeClr val="tx1"/>
                </a:solidFill>
                <a:effectLst>
                  <a:outerShdw blurRad="38100" dist="19050" dir="2700000" algn="tl" rotWithShape="0">
                    <a:schemeClr val="dk1">
                      <a:alpha val="40000"/>
                    </a:schemeClr>
                  </a:outerShdw>
                </a:effectLst>
              </a:rPr>
              <a:t> </a:t>
            </a:r>
            <a:r>
              <a:rPr lang="en-IN" sz="1600" dirty="0">
                <a:ln w="0"/>
                <a:solidFill>
                  <a:schemeClr val="tx1"/>
                </a:solidFill>
                <a:effectLst>
                  <a:outerShdw blurRad="38100" dist="19050" dir="2700000" algn="tl" rotWithShape="0">
                    <a:schemeClr val="dk1">
                      <a:alpha val="40000"/>
                    </a:schemeClr>
                  </a:outerShdw>
                </a:effectLst>
              </a:rPr>
              <a:t>PA - 20BCE1082</a:t>
            </a:r>
          </a:p>
          <a:p>
            <a:pPr algn="ctr"/>
            <a:r>
              <a:rPr lang="en-IN" sz="1600" dirty="0" err="1">
                <a:ln w="0"/>
                <a:solidFill>
                  <a:schemeClr val="tx1"/>
                </a:solidFill>
                <a:effectLst>
                  <a:outerShdw blurRad="38100" dist="19050" dir="2700000" algn="tl" rotWithShape="0">
                    <a:schemeClr val="dk1">
                      <a:alpha val="40000"/>
                    </a:schemeClr>
                  </a:outerShdw>
                </a:effectLst>
              </a:rPr>
              <a:t>Renil</a:t>
            </a:r>
            <a:r>
              <a:rPr lang="en-IN" sz="1600" dirty="0">
                <a:ln w="0"/>
                <a:solidFill>
                  <a:schemeClr val="tx1"/>
                </a:solidFill>
                <a:effectLst>
                  <a:outerShdw blurRad="38100" dist="19050" dir="2700000" algn="tl" rotWithShape="0">
                    <a:schemeClr val="dk1">
                      <a:alpha val="40000"/>
                    </a:schemeClr>
                  </a:outerShdw>
                </a:effectLst>
              </a:rPr>
              <a:t> Augustine Baby - </a:t>
            </a:r>
            <a:r>
              <a:rPr lang="en-IN" sz="1600" dirty="0" smtClean="0">
                <a:ln w="0"/>
                <a:solidFill>
                  <a:schemeClr val="tx1"/>
                </a:solidFill>
                <a:effectLst>
                  <a:outerShdw blurRad="38100" dist="19050" dir="2700000" algn="tl" rotWithShape="0">
                    <a:schemeClr val="dk1">
                      <a:alpha val="40000"/>
                    </a:schemeClr>
                  </a:outerShdw>
                </a:effectLst>
              </a:rPr>
              <a:t>20BCE1826</a:t>
            </a: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Anu Cyril </a:t>
            </a:r>
            <a:r>
              <a:rPr lang="en-IN" sz="1600" dirty="0" err="1">
                <a:ln w="0"/>
                <a:solidFill>
                  <a:schemeClr val="tx1"/>
                </a:solidFill>
                <a:effectLst>
                  <a:outerShdw blurRad="38100" dist="19050" dir="2700000" algn="tl" rotWithShape="0">
                    <a:schemeClr val="dk1">
                      <a:alpha val="40000"/>
                    </a:schemeClr>
                  </a:outerShdw>
                </a:effectLst>
              </a:rPr>
              <a:t>Saju</a:t>
            </a:r>
            <a:r>
              <a:rPr lang="en-IN" sz="1600" dirty="0">
                <a:ln w="0"/>
                <a:solidFill>
                  <a:schemeClr val="tx1"/>
                </a:solidFill>
                <a:effectLst>
                  <a:outerShdw blurRad="38100" dist="19050" dir="2700000" algn="tl" rotWithShape="0">
                    <a:schemeClr val="dk1">
                      <a:alpha val="40000"/>
                    </a:schemeClr>
                  </a:outerShdw>
                </a:effectLst>
              </a:rPr>
              <a:t> - 20BCE1923</a:t>
            </a:r>
          </a:p>
          <a:p>
            <a:pPr algn="ctr"/>
            <a:endParaRPr lang="en-IN" sz="1600" dirty="0">
              <a:ln w="0"/>
              <a:solidFill>
                <a:schemeClr val="tx1"/>
              </a:solidFill>
              <a:effectLst>
                <a:outerShdw blurRad="38100" dist="19050" dir="2700000" algn="tl" rotWithShape="0">
                  <a:schemeClr val="dk1">
                    <a:alpha val="40000"/>
                  </a:schemeClr>
                </a:outerShdw>
              </a:effectLst>
            </a:endParaRPr>
          </a:p>
        </p:txBody>
      </p:sp>
      <p:sp>
        <p:nvSpPr>
          <p:cNvPr id="4" name="Subtitle 2"/>
          <p:cNvSpPr txBox="1">
            <a:spLocks/>
          </p:cNvSpPr>
          <p:nvPr/>
        </p:nvSpPr>
        <p:spPr>
          <a:xfrm>
            <a:off x="2984374" y="640999"/>
            <a:ext cx="8915399" cy="1126283"/>
          </a:xfrm>
          <a:prstGeom prst="rect">
            <a:avLst/>
          </a:prstGeom>
        </p:spPr>
        <p:txBody>
          <a:bodyPr vert="horz" lIns="91440" tIns="45720" rIns="91440" bIns="45720" rtlCol="0" anchor="t">
            <a:normAutofit fontScale="70000" lnSpcReduction="20000"/>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b="1" dirty="0">
                <a:ln/>
                <a:solidFill>
                  <a:schemeClr val="accent3"/>
                </a:solidFill>
              </a:rPr>
              <a:t> </a:t>
            </a:r>
          </a:p>
          <a:p>
            <a:pPr algn="ctr"/>
            <a:r>
              <a:rPr lang="en-IN" sz="3300" b="1" dirty="0">
                <a:ln/>
                <a:solidFill>
                  <a:schemeClr val="accent3"/>
                </a:solidFill>
              </a:rPr>
              <a:t>DATA VISUALIZATION</a:t>
            </a:r>
          </a:p>
          <a:p>
            <a:pPr algn="ctr"/>
            <a:r>
              <a:rPr lang="en-IN" sz="3300" b="1" dirty="0">
                <a:ln/>
                <a:solidFill>
                  <a:schemeClr val="accent3"/>
                </a:solidFill>
              </a:rPr>
              <a:t>(CSE3020)</a:t>
            </a:r>
          </a:p>
          <a:p>
            <a:endParaRPr lang="en-IN" b="1" dirty="0" smtClean="0">
              <a:ln/>
              <a:solidFill>
                <a:schemeClr val="accent3"/>
              </a:solidFill>
            </a:endParaRPr>
          </a:p>
          <a:p>
            <a:endParaRPr lang="en-IN" b="1" dirty="0">
              <a:ln/>
              <a:solidFill>
                <a:schemeClr val="accent3"/>
              </a:solidFill>
            </a:endParaRPr>
          </a:p>
        </p:txBody>
      </p:sp>
    </p:spTree>
    <p:extLst>
      <p:ext uri="{BB962C8B-B14F-4D97-AF65-F5344CB8AC3E}">
        <p14:creationId xmlns:p14="http://schemas.microsoft.com/office/powerpoint/2010/main" val="255891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7291" y="1150342"/>
            <a:ext cx="4997707" cy="4007056"/>
          </a:xfrm>
          <a:prstGeom prst="rect">
            <a:avLst/>
          </a:prstGeom>
        </p:spPr>
      </p:pic>
      <p:sp>
        <p:nvSpPr>
          <p:cNvPr id="3" name="Content Placeholder 2"/>
          <p:cNvSpPr txBox="1">
            <a:spLocks/>
          </p:cNvSpPr>
          <p:nvPr/>
        </p:nvSpPr>
        <p:spPr>
          <a:xfrm>
            <a:off x="1796193" y="74177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smtClean="0"/>
              <a:t>5) Effect of family history in obesity</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2530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796193" y="725586"/>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smtClean="0"/>
              <a:t>6) </a:t>
            </a:r>
            <a:r>
              <a:rPr lang="en-US" dirty="0"/>
              <a:t>Transportation and Physical activity vs Obesity level</a:t>
            </a: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1796193" y="1272540"/>
            <a:ext cx="6350326" cy="3924502"/>
          </a:xfrm>
          <a:prstGeom prst="rect">
            <a:avLst/>
          </a:prstGeom>
        </p:spPr>
      </p:pic>
    </p:spTree>
    <p:extLst>
      <p:ext uri="{BB962C8B-B14F-4D97-AF65-F5344CB8AC3E}">
        <p14:creationId xmlns:p14="http://schemas.microsoft.com/office/powerpoint/2010/main" val="177536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796193" y="725586"/>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a:t>7</a:t>
            </a:r>
            <a:r>
              <a:rPr lang="en-IN" dirty="0" smtClean="0"/>
              <a:t>) K Means Clustering</a:t>
            </a: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5" name="Picture 4"/>
          <p:cNvPicPr/>
          <p:nvPr/>
        </p:nvPicPr>
        <p:blipFill>
          <a:blip r:embed="rId2"/>
          <a:stretch>
            <a:fillRect/>
          </a:stretch>
        </p:blipFill>
        <p:spPr>
          <a:xfrm>
            <a:off x="1950855" y="1317318"/>
            <a:ext cx="5943600" cy="2961005"/>
          </a:xfrm>
          <a:prstGeom prst="rect">
            <a:avLst/>
          </a:prstGeom>
        </p:spPr>
      </p:pic>
    </p:spTree>
    <p:extLst>
      <p:ext uri="{BB962C8B-B14F-4D97-AF65-F5344CB8AC3E}">
        <p14:creationId xmlns:p14="http://schemas.microsoft.com/office/powerpoint/2010/main" val="181426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62635" y="1662239"/>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W</a:t>
            </a:r>
            <a:r>
              <a:rPr lang="en-IN" dirty="0" smtClean="0"/>
              <a:t>e </a:t>
            </a:r>
            <a:r>
              <a:rPr lang="en-IN" dirty="0"/>
              <a:t>can see that more than 93% people with overweight and obesity also have a family history of people with overweight.</a:t>
            </a:r>
          </a:p>
          <a:p>
            <a:r>
              <a:rPr lang="en-IN" dirty="0"/>
              <a:t>We can also see that when a person smokes or drinks alcohol, they lose their appetite which leads to them having a much lower obesity risk compared to those who don't drink or smoke.  </a:t>
            </a:r>
          </a:p>
          <a:p>
            <a:r>
              <a:rPr lang="en-IN" dirty="0" smtClean="0"/>
              <a:t>While </a:t>
            </a:r>
            <a:r>
              <a:rPr lang="en-IN" dirty="0"/>
              <a:t>genetics can contribute to the development of obesity, it is not the only factor at play. Environmental factors such as diet, physical activity, and lifestyle choices also play a significant role in the development of obesity. </a:t>
            </a:r>
          </a:p>
        </p:txBody>
      </p:sp>
      <p:sp>
        <p:nvSpPr>
          <p:cNvPr id="4" name="Title 1"/>
          <p:cNvSpPr txBox="1">
            <a:spLocks/>
          </p:cNvSpPr>
          <p:nvPr/>
        </p:nvSpPr>
        <p:spPr>
          <a:xfrm>
            <a:off x="1848458" y="640295"/>
            <a:ext cx="8911687" cy="128089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RESULTS AND CONCLUSIONS</a:t>
            </a:r>
            <a:endParaRPr lang="en-IN" dirty="0"/>
          </a:p>
        </p:txBody>
      </p:sp>
    </p:spTree>
    <p:extLst>
      <p:ext uri="{BB962C8B-B14F-4D97-AF65-F5344CB8AC3E}">
        <p14:creationId xmlns:p14="http://schemas.microsoft.com/office/powerpoint/2010/main" val="181183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7293" y="2570824"/>
            <a:ext cx="6020321" cy="110799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smtClean="0">
                <a:ln/>
                <a:solidFill>
                  <a:schemeClr val="accent3"/>
                </a:solidFill>
              </a:rPr>
              <a:t>THANK YOU</a:t>
            </a:r>
            <a:endParaRPr lang="en-US" sz="6600" b="1" dirty="0">
              <a:ln/>
              <a:solidFill>
                <a:schemeClr val="accent3"/>
              </a:solidFill>
            </a:endParaRPr>
          </a:p>
        </p:txBody>
      </p:sp>
    </p:spTree>
    <p:extLst>
      <p:ext uri="{BB962C8B-B14F-4D97-AF65-F5344CB8AC3E}">
        <p14:creationId xmlns:p14="http://schemas.microsoft.com/office/powerpoint/2010/main" val="37197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2589212" y="1777551"/>
            <a:ext cx="8915400" cy="3777622"/>
          </a:xfrm>
        </p:spPr>
        <p:txBody>
          <a:bodyPr>
            <a:normAutofit/>
          </a:bodyPr>
          <a:lstStyle/>
          <a:p>
            <a:r>
              <a:rPr lang="en-US" b="1" dirty="0"/>
              <a:t>In modern times, obesity has become a significant threat all over the world. People are constantly moving towards an unhealthy lifestyle, eating excessive junk food, late-night sleep, spend a long time sitting down</a:t>
            </a:r>
            <a:r>
              <a:rPr lang="en-US" b="1" dirty="0" smtClean="0"/>
              <a:t>. </a:t>
            </a:r>
            <a:r>
              <a:rPr lang="en-US" b="1" dirty="0"/>
              <a:t>It promotes the spread of complex illnesses, stroke, heart disease, liver </a:t>
            </a:r>
            <a:r>
              <a:rPr lang="en-US" b="1" dirty="0" smtClean="0"/>
              <a:t>cancer.</a:t>
            </a:r>
          </a:p>
          <a:p>
            <a:r>
              <a:rPr lang="en-US" b="1" dirty="0"/>
              <a:t>For this analysis, we use a dataset which contains 17 </a:t>
            </a:r>
            <a:r>
              <a:rPr lang="en-US" b="1" dirty="0" smtClean="0"/>
              <a:t>attributes</a:t>
            </a:r>
            <a:r>
              <a:rPr lang="en-US" b="1" dirty="0"/>
              <a:t>, and we visualize the impact of each attribute on obesity and finally predict the obesity </a:t>
            </a:r>
            <a:r>
              <a:rPr lang="en-US" b="1" dirty="0" smtClean="0"/>
              <a:t>level.</a:t>
            </a:r>
          </a:p>
          <a:p>
            <a:r>
              <a:rPr lang="en-US" b="1" dirty="0" smtClean="0"/>
              <a:t>We have used machine learning classification algorithms like Naïve </a:t>
            </a:r>
            <a:r>
              <a:rPr lang="en-US" b="1" dirty="0"/>
              <a:t>B</a:t>
            </a:r>
            <a:r>
              <a:rPr lang="en-US" b="1" dirty="0" smtClean="0"/>
              <a:t>ayes, logistic regression, decision tree and random forest to predict the obesity level of an individual given his lifestyle attributes. </a:t>
            </a:r>
            <a:endParaRPr lang="en-IN" dirty="0"/>
          </a:p>
        </p:txBody>
      </p:sp>
    </p:spTree>
    <p:extLst>
      <p:ext uri="{BB962C8B-B14F-4D97-AF65-F5344CB8AC3E}">
        <p14:creationId xmlns:p14="http://schemas.microsoft.com/office/powerpoint/2010/main" val="23549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a:xfrm>
            <a:off x="2589212" y="1905000"/>
            <a:ext cx="8915400" cy="3777622"/>
          </a:xfrm>
        </p:spPr>
        <p:txBody>
          <a:bodyPr>
            <a:normAutofit fontScale="92500"/>
          </a:bodyPr>
          <a:lstStyle/>
          <a:p>
            <a:r>
              <a:rPr lang="en-IN" dirty="0"/>
              <a:t>The data contains 17 attributes and 2111 records, the records are </a:t>
            </a:r>
            <a:r>
              <a:rPr lang="en-IN" dirty="0" err="1"/>
              <a:t>labeled</a:t>
            </a:r>
            <a:r>
              <a:rPr lang="en-IN" dirty="0"/>
              <a:t> with the class variable </a:t>
            </a:r>
            <a:r>
              <a:rPr lang="en-IN" dirty="0" err="1"/>
              <a:t>NObesity</a:t>
            </a:r>
            <a:r>
              <a:rPr lang="en-IN" dirty="0"/>
              <a:t> (Obesity Level), that allows classification of the data using the values of Insufficient Weight, Normal Weight, Overweight Level I, Overweight Level II, Obesity Type I, Obesity Type II and Obesity Type III. </a:t>
            </a:r>
          </a:p>
          <a:p>
            <a:r>
              <a:rPr lang="en-IN" dirty="0" smtClean="0"/>
              <a:t>The </a:t>
            </a:r>
            <a:r>
              <a:rPr lang="en-IN" dirty="0"/>
              <a:t>attributes related with eating habits are: Frequent consumption of high caloric food (FAVC), Frequency of consumption of vegetables (FCVC), Number of main meals (NCP), Consumption of food between meals (CAEC), Consumption of water daily (CH20), and Consumption of alcohol (CALC</a:t>
            </a:r>
            <a:r>
              <a:rPr lang="en-IN" dirty="0" smtClean="0"/>
              <a:t>).</a:t>
            </a:r>
          </a:p>
          <a:p>
            <a:r>
              <a:rPr lang="en-IN" dirty="0" smtClean="0"/>
              <a:t> </a:t>
            </a:r>
            <a:r>
              <a:rPr lang="en-IN" dirty="0"/>
              <a:t>The attributes related with the physical condition are: Calories consumption monitoring (SCC), Physical activity frequency (FAF), Time using technology devices (TUE), Transportation used (MTRANS), other variables obtained were: Gender, Age, Height and Weight.</a:t>
            </a:r>
          </a:p>
          <a:p>
            <a:endParaRPr lang="en-IN" dirty="0"/>
          </a:p>
        </p:txBody>
      </p:sp>
    </p:spTree>
    <p:extLst>
      <p:ext uri="{BB962C8B-B14F-4D97-AF65-F5344CB8AC3E}">
        <p14:creationId xmlns:p14="http://schemas.microsoft.com/office/powerpoint/2010/main" val="210221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USED</a:t>
            </a:r>
            <a:endParaRPr lang="en-IN" dirty="0"/>
          </a:p>
        </p:txBody>
      </p:sp>
      <p:sp>
        <p:nvSpPr>
          <p:cNvPr id="3" name="Content Placeholder 2"/>
          <p:cNvSpPr>
            <a:spLocks noGrp="1"/>
          </p:cNvSpPr>
          <p:nvPr>
            <p:ph idx="1"/>
          </p:nvPr>
        </p:nvSpPr>
        <p:spPr/>
        <p:txBody>
          <a:bodyPr/>
          <a:lstStyle/>
          <a:p>
            <a:r>
              <a:rPr lang="en-IN" dirty="0" smtClean="0"/>
              <a:t>Naïve Bayes</a:t>
            </a:r>
          </a:p>
          <a:p>
            <a:r>
              <a:rPr lang="en-IN" dirty="0" smtClean="0"/>
              <a:t>Logistic Regression</a:t>
            </a:r>
          </a:p>
          <a:p>
            <a:r>
              <a:rPr lang="en-IN" dirty="0" smtClean="0"/>
              <a:t>Decision Tree</a:t>
            </a:r>
          </a:p>
          <a:p>
            <a:r>
              <a:rPr lang="en-IN" dirty="0" smtClean="0"/>
              <a:t>Random forest</a:t>
            </a:r>
          </a:p>
          <a:p>
            <a:r>
              <a:rPr lang="en-IN" dirty="0" smtClean="0"/>
              <a:t>K means clustering</a:t>
            </a:r>
            <a:endParaRPr lang="en-IN" dirty="0"/>
          </a:p>
        </p:txBody>
      </p:sp>
    </p:spTree>
    <p:extLst>
      <p:ext uri="{BB962C8B-B14F-4D97-AF65-F5344CB8AC3E}">
        <p14:creationId xmlns:p14="http://schemas.microsoft.com/office/powerpoint/2010/main" val="355474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611" y="494636"/>
            <a:ext cx="4536158" cy="1358439"/>
          </a:xfrm>
        </p:spPr>
        <p:txBody>
          <a:bodyPr/>
          <a:lstStyle/>
          <a:p>
            <a:r>
              <a:rPr lang="en-IN" dirty="0" smtClean="0"/>
              <a:t>ARCHITECTURE</a:t>
            </a:r>
            <a:endParaRPr lang="en-IN" dirty="0"/>
          </a:p>
        </p:txBody>
      </p:sp>
      <p:pic>
        <p:nvPicPr>
          <p:cNvPr id="4" name="image23.png"/>
          <p:cNvPicPr>
            <a:picLocks noGrp="1"/>
          </p:cNvPicPr>
          <p:nvPr>
            <p:ph idx="1"/>
          </p:nvPr>
        </p:nvPicPr>
        <p:blipFill>
          <a:blip r:embed="rId2"/>
          <a:srcRect/>
          <a:stretch>
            <a:fillRect/>
          </a:stretch>
        </p:blipFill>
        <p:spPr>
          <a:xfrm>
            <a:off x="4886611" y="1397225"/>
            <a:ext cx="3687303" cy="5270612"/>
          </a:xfrm>
          <a:prstGeom prst="rect">
            <a:avLst/>
          </a:prstGeom>
          <a:ln/>
        </p:spPr>
      </p:pic>
    </p:spTree>
    <p:extLst>
      <p:ext uri="{BB962C8B-B14F-4D97-AF65-F5344CB8AC3E}">
        <p14:creationId xmlns:p14="http://schemas.microsoft.com/office/powerpoint/2010/main" val="364536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RESULTS</a:t>
            </a:r>
            <a:endParaRPr lang="en-IN" dirty="0"/>
          </a:p>
        </p:txBody>
      </p:sp>
      <p:sp>
        <p:nvSpPr>
          <p:cNvPr id="3" name="Content Placeholder 2"/>
          <p:cNvSpPr>
            <a:spLocks noGrp="1"/>
          </p:cNvSpPr>
          <p:nvPr>
            <p:ph idx="1"/>
          </p:nvPr>
        </p:nvSpPr>
        <p:spPr>
          <a:xfrm>
            <a:off x="2592925" y="1494330"/>
            <a:ext cx="8915400" cy="3777622"/>
          </a:xfrm>
        </p:spPr>
        <p:txBody>
          <a:bodyPr/>
          <a:lstStyle/>
          <a:p>
            <a:r>
              <a:rPr lang="en-IN" dirty="0" smtClean="0"/>
              <a:t>Accuracy of classification algorithms: </a:t>
            </a:r>
          </a:p>
          <a:p>
            <a:pPr lvl="1">
              <a:buFont typeface="Courier New" panose="02070309020205020404" pitchFamily="49" charset="0"/>
              <a:buChar char="o"/>
            </a:pPr>
            <a:r>
              <a:rPr lang="en-IN" dirty="0" smtClean="0"/>
              <a:t>Naive </a:t>
            </a:r>
            <a:r>
              <a:rPr lang="en-IN" dirty="0"/>
              <a:t>Bayes: 63.61%</a:t>
            </a:r>
          </a:p>
          <a:p>
            <a:pPr lvl="1">
              <a:buFont typeface="Courier New" panose="02070309020205020404" pitchFamily="49" charset="0"/>
              <a:buChar char="o"/>
            </a:pPr>
            <a:r>
              <a:rPr lang="en-IN" dirty="0" smtClean="0"/>
              <a:t>Logistic </a:t>
            </a:r>
            <a:r>
              <a:rPr lang="en-IN" dirty="0"/>
              <a:t>Regression: 95.73%</a:t>
            </a:r>
          </a:p>
          <a:p>
            <a:pPr lvl="1">
              <a:buFont typeface="Courier New" panose="02070309020205020404" pitchFamily="49" charset="0"/>
              <a:buChar char="o"/>
            </a:pPr>
            <a:r>
              <a:rPr lang="en-IN" dirty="0" smtClean="0"/>
              <a:t>Decision </a:t>
            </a:r>
            <a:r>
              <a:rPr lang="en-IN" dirty="0"/>
              <a:t>Tree: 86.71%</a:t>
            </a:r>
          </a:p>
          <a:p>
            <a:pPr lvl="1">
              <a:buFont typeface="Courier New" panose="02070309020205020404" pitchFamily="49" charset="0"/>
              <a:buChar char="o"/>
            </a:pPr>
            <a:r>
              <a:rPr lang="en-IN" dirty="0" smtClean="0"/>
              <a:t>Random Forest: </a:t>
            </a:r>
            <a:r>
              <a:rPr lang="en-IN" dirty="0"/>
              <a:t>96.84</a:t>
            </a:r>
            <a:r>
              <a:rPr lang="en-IN" dirty="0" smtClean="0"/>
              <a:t>%</a:t>
            </a:r>
          </a:p>
          <a:p>
            <a:pPr marL="0" indent="0">
              <a:buNone/>
            </a:pPr>
            <a:r>
              <a:rPr lang="en-IN" dirty="0" smtClean="0"/>
              <a:t>Random forest gave best results since it generated 500 trees for classification.</a:t>
            </a:r>
          </a:p>
          <a:p>
            <a:pPr marL="0" indent="0">
              <a:buNone/>
            </a:pPr>
            <a:r>
              <a:rPr lang="en-IN" dirty="0" smtClean="0"/>
              <a:t>Hence </a:t>
            </a:r>
            <a:r>
              <a:rPr lang="en-IN" dirty="0" smtClean="0"/>
              <a:t>random forest is used for predicting the obesity level.</a:t>
            </a:r>
            <a:endParaRPr lang="en-IN" dirty="0"/>
          </a:p>
        </p:txBody>
      </p:sp>
    </p:spTree>
    <p:extLst>
      <p:ext uri="{BB962C8B-B14F-4D97-AF65-F5344CB8AC3E}">
        <p14:creationId xmlns:p14="http://schemas.microsoft.com/office/powerpoint/2010/main" val="285519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169" y="381349"/>
            <a:ext cx="8911687" cy="1280890"/>
          </a:xfrm>
        </p:spPr>
        <p:txBody>
          <a:bodyPr/>
          <a:lstStyle/>
          <a:p>
            <a:r>
              <a:rPr lang="en-IN" dirty="0" smtClean="0"/>
              <a:t>TABLEAU VISUALIZATIONS</a:t>
            </a:r>
            <a:endParaRPr lang="en-IN" dirty="0"/>
          </a:p>
        </p:txBody>
      </p:sp>
      <p:sp>
        <p:nvSpPr>
          <p:cNvPr id="3" name="Content Placeholder 2"/>
          <p:cNvSpPr>
            <a:spLocks noGrp="1"/>
          </p:cNvSpPr>
          <p:nvPr>
            <p:ph idx="1"/>
          </p:nvPr>
        </p:nvSpPr>
        <p:spPr>
          <a:xfrm>
            <a:off x="2047046" y="1413409"/>
            <a:ext cx="8915400" cy="3777622"/>
          </a:xfrm>
        </p:spPr>
        <p:txBody>
          <a:bodyPr/>
          <a:lstStyle/>
          <a:p>
            <a:pPr marL="0" indent="0">
              <a:buNone/>
            </a:pPr>
            <a:r>
              <a:rPr lang="en-IN" dirty="0" smtClean="0"/>
              <a:t>1) Relation between consumption of water, physical activity, frequent consumption of vegetables, number of main meals, and time using technology against obesity levels</a:t>
            </a:r>
            <a:endParaRPr lang="en-IN" dirty="0"/>
          </a:p>
        </p:txBody>
      </p:sp>
      <p:pic>
        <p:nvPicPr>
          <p:cNvPr id="5" name="Picture 4"/>
          <p:cNvPicPr>
            <a:picLocks noChangeAspect="1"/>
          </p:cNvPicPr>
          <p:nvPr/>
        </p:nvPicPr>
        <p:blipFill>
          <a:blip r:embed="rId2"/>
          <a:stretch>
            <a:fillRect/>
          </a:stretch>
        </p:blipFill>
        <p:spPr>
          <a:xfrm>
            <a:off x="2275428" y="2438781"/>
            <a:ext cx="8458635" cy="2692538"/>
          </a:xfrm>
          <a:prstGeom prst="rect">
            <a:avLst/>
          </a:prstGeom>
        </p:spPr>
      </p:pic>
    </p:spTree>
    <p:extLst>
      <p:ext uri="{BB962C8B-B14F-4D97-AF65-F5344CB8AC3E}">
        <p14:creationId xmlns:p14="http://schemas.microsoft.com/office/powerpoint/2010/main" val="4937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047046" y="1413409"/>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smtClean="0"/>
              <a:t>2) Alcohol and smoking habits vs obesity levels</a:t>
            </a:r>
          </a:p>
          <a:p>
            <a:pPr marL="0" indent="0">
              <a:buNone/>
            </a:pPr>
            <a:endParaRPr lang="en-IN" dirty="0"/>
          </a:p>
        </p:txBody>
      </p:sp>
      <p:pic>
        <p:nvPicPr>
          <p:cNvPr id="6" name="Picture 5"/>
          <p:cNvPicPr>
            <a:picLocks noChangeAspect="1"/>
          </p:cNvPicPr>
          <p:nvPr/>
        </p:nvPicPr>
        <p:blipFill>
          <a:blip r:embed="rId2"/>
          <a:stretch>
            <a:fillRect/>
          </a:stretch>
        </p:blipFill>
        <p:spPr>
          <a:xfrm>
            <a:off x="2161989" y="1908219"/>
            <a:ext cx="5035809" cy="3721291"/>
          </a:xfrm>
          <a:prstGeom prst="rect">
            <a:avLst/>
          </a:prstGeom>
        </p:spPr>
      </p:pic>
    </p:spTree>
    <p:extLst>
      <p:ext uri="{BB962C8B-B14F-4D97-AF65-F5344CB8AC3E}">
        <p14:creationId xmlns:p14="http://schemas.microsoft.com/office/powerpoint/2010/main" val="170463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796193" y="741770"/>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dirty="0" smtClean="0"/>
              <a:t>3) Distribution of various obesity levels in the dataset</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4) BMI vs obesity levels</a:t>
            </a:r>
          </a:p>
          <a:p>
            <a:pPr marL="0" indent="0">
              <a:buNone/>
            </a:pPr>
            <a:endParaRPr lang="en-IN" dirty="0"/>
          </a:p>
        </p:txBody>
      </p:sp>
      <p:pic>
        <p:nvPicPr>
          <p:cNvPr id="2" name="Picture 1"/>
          <p:cNvPicPr>
            <a:picLocks noChangeAspect="1"/>
          </p:cNvPicPr>
          <p:nvPr/>
        </p:nvPicPr>
        <p:blipFill>
          <a:blip r:embed="rId2"/>
          <a:stretch>
            <a:fillRect/>
          </a:stretch>
        </p:blipFill>
        <p:spPr>
          <a:xfrm>
            <a:off x="2654587" y="1165140"/>
            <a:ext cx="1930499" cy="2197213"/>
          </a:xfrm>
          <a:prstGeom prst="rect">
            <a:avLst/>
          </a:prstGeom>
        </p:spPr>
      </p:pic>
      <p:pic>
        <p:nvPicPr>
          <p:cNvPr id="3" name="Picture 2"/>
          <p:cNvPicPr>
            <a:picLocks noChangeAspect="1"/>
          </p:cNvPicPr>
          <p:nvPr/>
        </p:nvPicPr>
        <p:blipFill>
          <a:blip r:embed="rId3"/>
          <a:stretch>
            <a:fillRect/>
          </a:stretch>
        </p:blipFill>
        <p:spPr>
          <a:xfrm>
            <a:off x="1907651" y="4019595"/>
            <a:ext cx="8344329" cy="2654436"/>
          </a:xfrm>
          <a:prstGeom prst="rect">
            <a:avLst/>
          </a:prstGeom>
        </p:spPr>
      </p:pic>
    </p:spTree>
    <p:extLst>
      <p:ext uri="{BB962C8B-B14F-4D97-AF65-F5344CB8AC3E}">
        <p14:creationId xmlns:p14="http://schemas.microsoft.com/office/powerpoint/2010/main" val="3324837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60</TotalTime>
  <Words>545</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Wingdings 3</vt:lpstr>
      <vt:lpstr>Wisp</vt:lpstr>
      <vt:lpstr>OBESITY LEVEL PREDICTION </vt:lpstr>
      <vt:lpstr>ABSTRACT</vt:lpstr>
      <vt:lpstr>DATASET</vt:lpstr>
      <vt:lpstr>ALGORITHMS USED</vt:lpstr>
      <vt:lpstr>ARCHITECTURE</vt:lpstr>
      <vt:lpstr>MODEL RESULTS</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LEVEL PREDICTION</dc:title>
  <dc:creator>Anu</dc:creator>
  <cp:lastModifiedBy>Anu</cp:lastModifiedBy>
  <cp:revision>8</cp:revision>
  <dcterms:created xsi:type="dcterms:W3CDTF">2023-04-14T18:01:26Z</dcterms:created>
  <dcterms:modified xsi:type="dcterms:W3CDTF">2023-04-15T03:50:25Z</dcterms:modified>
</cp:coreProperties>
</file>