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88" r:id="rId4"/>
    <p:sldId id="257" r:id="rId6"/>
    <p:sldId id="289" r:id="rId7"/>
    <p:sldId id="274" r:id="rId8"/>
    <p:sldId id="286" r:id="rId9"/>
    <p:sldId id="282" r:id="rId10"/>
    <p:sldId id="287" r:id="rId11"/>
    <p:sldId id="284" r:id="rId12"/>
    <p:sldId id="301" r:id="rId13"/>
    <p:sldId id="267" r:id="rId14"/>
    <p:sldId id="291" r:id="rId15"/>
    <p:sldId id="276" r:id="rId16"/>
    <p:sldId id="285" r:id="rId17"/>
    <p:sldId id="302" r:id="rId18"/>
    <p:sldId id="30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53" y="40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1T11:55:49"/>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9C1447-C58F-4603-A3C1-A77097A336FD}" type="datetimeFigureOut">
              <a:rPr lang="en-US"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EF151-3DE2-40B7-AE5E-57293B5CF8F7}"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D5EF151-3DE2-40B7-AE5E-57293B5CF8F7}"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p:txBody>
          <a:bodyPr/>
          <a:lstStyle/>
          <a:p>
            <a:fld id="{8BB32912-E903-4919-8F99-ADE999AF833C}" type="datetime1">
              <a:rPr lang="en-US" smtClean="0"/>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EDB6489-1200-49C8-817C-37514082C3FF}" type="slidenum">
              <a:rPr lang="en-IN" smtClean="0"/>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18F4A0-2CEC-4402-9814-1742A79C15A7}" type="datetime1">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526E53A-FBA5-45EF-8FDB-8A1CF67F11DE}" type="datetime1">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4" name="Date Placeholder 3"/>
          <p:cNvSpPr>
            <a:spLocks noGrp="1"/>
          </p:cNvSpPr>
          <p:nvPr>
            <p:ph type="dt" sz="half" idx="10"/>
          </p:nvPr>
        </p:nvSpPr>
        <p:spPr/>
        <p:txBody>
          <a:bodyPr/>
          <a:lstStyle/>
          <a:p>
            <a:fld id="{6F625181-DD1B-48AF-91DA-04E87C01ED0A}" type="datetime1">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C7F0C3AA-CB44-488A-84CC-FAEE925558AE}" type="datetime1">
              <a:rPr lang="en-US" smtClean="0"/>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EDB6489-1200-49C8-817C-37514082C3FF}"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fld id="{61C91F87-2108-4F32-9ACC-74AFA7004C95}" type="datetime1">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B6489-1200-49C8-817C-37514082C3FF}" type="slidenum">
              <a:rPr lang="en-IN" smtClean="0"/>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7" name="Date Placeholder 6"/>
          <p:cNvSpPr>
            <a:spLocks noGrp="1"/>
          </p:cNvSpPr>
          <p:nvPr>
            <p:ph type="dt" sz="half" idx="10"/>
          </p:nvPr>
        </p:nvSpPr>
        <p:spPr/>
        <p:txBody>
          <a:bodyPr/>
          <a:lstStyle/>
          <a:p>
            <a:fld id="{D2FCC4A0-19F4-41A5-A8D8-988B46AB1160}" type="datetime1">
              <a:rPr lang="en-US"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DB6489-1200-49C8-817C-37514082C3FF}" type="slidenum">
              <a:rPr lang="en-IN" smtClean="0"/>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fld id="{76643D5B-E053-4B32-8859-8C5298F10C44}" type="datetime1">
              <a:rPr lang="en-US"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DB6489-1200-49C8-817C-37514082C3F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17F074-1C21-46AB-A505-A8125BE67940}" type="datetime1">
              <a:rPr lang="en-US"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DB6489-1200-49C8-817C-37514082C3F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EDB600DB-CD10-4A86-B263-35D3D6010E24}" type="datetime1">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B6489-1200-49C8-817C-37514082C3FF}" type="slidenum">
              <a:rPr lang="en-IN" smtClean="0"/>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08B00343-8F64-406C-9D40-99A903FF9468}" type="datetime1">
              <a:rPr lang="en-US" smtClean="0"/>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DEDB6489-1200-49C8-817C-37514082C3FF}" type="slidenum">
              <a:rPr lang="en-IN" smtClean="0"/>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15000"/>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D8229D3-84A7-42D9-A080-CE94422FF79A}" type="datetime1">
              <a:rPr lang="en-US" smtClean="0"/>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EDB6489-1200-49C8-817C-37514082C3F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676400"/>
            <a:ext cx="7772400" cy="1066800"/>
          </a:xfrm>
        </p:spPr>
        <p:txBody>
          <a:bodyPr>
            <a:noAutofit/>
          </a:bodyPr>
          <a:lstStyle/>
          <a:p>
            <a:pPr algn="ctr"/>
            <a:r>
              <a:rPr lang="en-IN" sz="3800" b="1" dirty="0">
                <a:solidFill>
                  <a:srgbClr val="0070C0"/>
                </a:solidFill>
                <a:latin typeface="Times New Roman" panose="02020603050405020304" pitchFamily="18" charset="0"/>
                <a:cs typeface="Times New Roman" panose="02020603050405020304" pitchFamily="18" charset="0"/>
              </a:rPr>
              <a:t>Android Security App for </a:t>
            </a:r>
            <a:br>
              <a:rPr lang="en-IN" sz="3800" b="1" dirty="0">
                <a:solidFill>
                  <a:srgbClr val="0070C0"/>
                </a:solidFill>
                <a:latin typeface="Times New Roman" panose="02020603050405020304" pitchFamily="18" charset="0"/>
                <a:cs typeface="Times New Roman" panose="02020603050405020304" pitchFamily="18" charset="0"/>
              </a:rPr>
            </a:br>
            <a:r>
              <a:rPr lang="en-IN" sz="3800" b="1" dirty="0">
                <a:solidFill>
                  <a:srgbClr val="0070C0"/>
                </a:solidFill>
                <a:latin typeface="Times New Roman" panose="02020603050405020304" pitchFamily="18" charset="0"/>
                <a:cs typeface="Times New Roman" panose="02020603050405020304" pitchFamily="18" charset="0"/>
              </a:rPr>
              <a:t>Senior Citizens</a:t>
            </a:r>
            <a:endParaRPr lang="en-IN" sz="3800" b="1" dirty="0">
              <a:solidFill>
                <a:srgbClr val="0070C0"/>
              </a:solidFill>
            </a:endParaRPr>
          </a:p>
        </p:txBody>
      </p:sp>
      <p:sp>
        <p:nvSpPr>
          <p:cNvPr id="4" name="Title 1"/>
          <p:cNvSpPr txBox="1"/>
          <p:nvPr/>
        </p:nvSpPr>
        <p:spPr>
          <a:xfrm>
            <a:off x="5334000" y="5105398"/>
            <a:ext cx="3581400" cy="144780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IN"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Project Group</a:t>
            </a:r>
            <a:r>
              <a:rPr kumimoji="0" lang="en-IN" b="0" i="0" u="none" strike="noStrike" kern="1200" cap="none" spc="0" normalizeH="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Members:</a:t>
            </a:r>
            <a:r>
              <a:rPr lang="en-IN" dirty="0">
                <a:latin typeface="Times New Roman" panose="02020603050405020304" pitchFamily="18" charset="0"/>
                <a:ea typeface="+mj-ea"/>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p>
            <a:pPr lvl="0" algn="ctr">
              <a:spcBef>
                <a:spcPct val="0"/>
              </a:spcBef>
              <a:defRPr/>
            </a:pP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Mayurakshi</a:t>
            </a:r>
            <a:r>
              <a:rPr lang="en-IN" b="1" dirty="0">
                <a:latin typeface="Times New Roman" panose="02020603050405020304" pitchFamily="18" charset="0"/>
                <a:cs typeface="Times New Roman" panose="02020603050405020304" pitchFamily="18" charset="0"/>
              </a:rPr>
              <a:t> Singh</a:t>
            </a:r>
            <a:endParaRPr lang="en-IN" b="1" dirty="0">
              <a:latin typeface="Times New Roman" panose="02020603050405020304" pitchFamily="18" charset="0"/>
              <a:cs typeface="Times New Roman" panose="02020603050405020304" pitchFamily="18" charset="0"/>
            </a:endParaRPr>
          </a:p>
          <a:p>
            <a:pPr lvl="0" algn="ctr">
              <a:spcBef>
                <a:spcPct val="0"/>
              </a:spcBef>
              <a:defRPr/>
            </a:pPr>
            <a:r>
              <a:rPr lang="en-IN" b="1" dirty="0">
                <a:latin typeface="Times New Roman" panose="02020603050405020304" pitchFamily="18" charset="0"/>
                <a:cs typeface="Times New Roman" panose="02020603050405020304" pitchFamily="18" charset="0"/>
                <a:sym typeface="+mn-ea"/>
              </a:rPr>
              <a:t>Geetika Malewar</a:t>
            </a:r>
            <a:endParaRPr lang="en-IN" b="1" dirty="0">
              <a:latin typeface="Times New Roman" panose="02020603050405020304" pitchFamily="18" charset="0"/>
              <a:cs typeface="Times New Roman" panose="02020603050405020304" pitchFamily="18" charset="0"/>
            </a:endParaRPr>
          </a:p>
          <a:p>
            <a:pPr lvl="0" algn="ctr">
              <a:spcBef>
                <a:spcPct val="0"/>
              </a:spcBef>
              <a:defRPr/>
            </a:pPr>
            <a:endParaRPr lang="en-IN" b="1" dirty="0">
              <a:latin typeface="Times New Roman" panose="02020603050405020304" pitchFamily="18" charset="0"/>
              <a:cs typeface="Times New Roman" panose="02020603050405020304" pitchFamily="18" charset="0"/>
            </a:endParaRPr>
          </a:p>
        </p:txBody>
      </p:sp>
      <p:sp>
        <p:nvSpPr>
          <p:cNvPr id="5" name="Title 1"/>
          <p:cNvSpPr txBox="1"/>
          <p:nvPr/>
        </p:nvSpPr>
        <p:spPr>
          <a:xfrm>
            <a:off x="228600" y="5181600"/>
            <a:ext cx="3124200" cy="1447801"/>
          </a:xfrm>
          <a:prstGeom prst="rect">
            <a:avLst/>
          </a:prstGeom>
        </p:spPr>
        <p:txBody>
          <a:bodyPr vert="horz" lIns="91440" tIns="45720" rIns="91440" bIns="45720" rtlCol="0" anchor="ctr">
            <a:normAutofit/>
          </a:bodyPr>
          <a:lstStyle/>
          <a:p>
            <a:pPr lvl="0" algn="ctr">
              <a:spcBef>
                <a:spcPct val="0"/>
              </a:spcBef>
              <a:defRPr/>
            </a:pPr>
            <a:r>
              <a:rPr lang="en-IN" dirty="0">
                <a:latin typeface="Times New Roman" panose="02020603050405020304" pitchFamily="18" charset="0"/>
                <a:cs typeface="Times New Roman" panose="02020603050405020304" pitchFamily="18" charset="0"/>
              </a:rPr>
              <a:t>Project Guide</a:t>
            </a:r>
            <a:endParaRPr lang="en-IN" dirty="0">
              <a:latin typeface="Times New Roman" panose="02020603050405020304" pitchFamily="18" charset="0"/>
              <a:cs typeface="Times New Roman" panose="02020603050405020304" pitchFamily="18" charset="0"/>
            </a:endParaRPr>
          </a:p>
          <a:p>
            <a:pPr lvl="0" algn="ctr">
              <a:spcBef>
                <a:spcPct val="0"/>
              </a:spcBef>
              <a:defRPr/>
            </a:pPr>
            <a:r>
              <a:rPr lang="en-IN" b="1" dirty="0">
                <a:latin typeface="Times New Roman" panose="02020603050405020304" pitchFamily="18" charset="0"/>
                <a:cs typeface="Times New Roman" panose="02020603050405020304" pitchFamily="18" charset="0"/>
              </a:rPr>
              <a:t>Mr. Anand </a:t>
            </a:r>
            <a:r>
              <a:rPr lang="en-IN" b="1" dirty="0" err="1">
                <a:latin typeface="Times New Roman" panose="02020603050405020304" pitchFamily="18" charset="0"/>
                <a:cs typeface="Times New Roman" panose="02020603050405020304" pitchFamily="18" charset="0"/>
              </a:rPr>
              <a:t>Tamrakar</a:t>
            </a:r>
            <a:endParaRPr lang="en-IN" b="1" dirty="0">
              <a:latin typeface="Times New Roman" panose="02020603050405020304" pitchFamily="18" charset="0"/>
              <a:cs typeface="Times New Roman" panose="02020603050405020304" pitchFamily="18" charset="0"/>
            </a:endParaRPr>
          </a:p>
          <a:p>
            <a:pPr lvl="0" algn="ctr">
              <a:spcBef>
                <a:spcPct val="0"/>
              </a:spcBef>
              <a:defRPr/>
            </a:pPr>
            <a:r>
              <a:rPr lang="en-IN" dirty="0">
                <a:latin typeface="Times New Roman" panose="02020603050405020304" pitchFamily="18" charset="0"/>
                <a:cs typeface="Times New Roman" panose="02020603050405020304" pitchFamily="18" charset="0"/>
              </a:rPr>
              <a:t>(Asst. Professor,</a:t>
            </a:r>
            <a:endParaRPr lang="en-IN" dirty="0">
              <a:latin typeface="Times New Roman" panose="02020603050405020304" pitchFamily="18" charset="0"/>
              <a:cs typeface="Times New Roman" panose="02020603050405020304" pitchFamily="18" charset="0"/>
            </a:endParaRPr>
          </a:p>
          <a:p>
            <a:pPr lvl="0" algn="ctr">
              <a:spcBef>
                <a:spcPct val="0"/>
              </a:spcBef>
              <a:defRPr/>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Departmentof</a:t>
            </a:r>
            <a:r>
              <a:rPr lang="en-IN" dirty="0">
                <a:latin typeface="Times New Roman" panose="02020603050405020304" pitchFamily="18" charset="0"/>
                <a:cs typeface="Times New Roman" panose="02020603050405020304" pitchFamily="18" charset="0"/>
              </a:rPr>
              <a:t> CSE)</a:t>
            </a:r>
            <a:endParaRPr lang="en-IN"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defRPr/>
            </a:pPr>
            <a:endParaRPr lang="en-IN" dirty="0">
              <a:latin typeface="+mj-lt"/>
              <a:ea typeface="+mj-ea"/>
              <a:cs typeface="+mj-cs"/>
            </a:endParaRPr>
          </a:p>
        </p:txBody>
      </p:sp>
      <p:sp>
        <p:nvSpPr>
          <p:cNvPr id="6" name="Title 1"/>
          <p:cNvSpPr txBox="1"/>
          <p:nvPr/>
        </p:nvSpPr>
        <p:spPr>
          <a:xfrm>
            <a:off x="762000" y="739775"/>
            <a:ext cx="7772400" cy="6318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IN" sz="2800" dirty="0">
                <a:latin typeface="Times New Roman" panose="02020603050405020304" pitchFamily="18" charset="0"/>
                <a:ea typeface="+mj-ea"/>
                <a:cs typeface="Times New Roman" panose="02020603050405020304" pitchFamily="18" charset="0"/>
              </a:rPr>
              <a:t>Major Project(Phase-I) Report on</a:t>
            </a:r>
            <a:endParaRPr kumimoji="0" lang="en-IN" sz="28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7" name="Title 1"/>
          <p:cNvSpPr txBox="1"/>
          <p:nvPr/>
        </p:nvSpPr>
        <p:spPr>
          <a:xfrm>
            <a:off x="762000" y="2743201"/>
            <a:ext cx="7772400" cy="2362200"/>
          </a:xfrm>
          <a:prstGeom prst="rect">
            <a:avLst/>
          </a:prstGeom>
        </p:spPr>
        <p:txBody>
          <a:bodyPr vert="horz" lIns="91440" tIns="45720" rIns="91440" bIns="45720" rtlCol="0" anchor="ctr">
            <a:normAutofit fontScale="62500" lnSpcReduction="20000"/>
          </a:bodyPr>
          <a:lstStyle/>
          <a:p>
            <a:pPr lvl="0" algn="ctr">
              <a:lnSpc>
                <a:spcPct val="120000"/>
              </a:lnSpc>
              <a:spcBef>
                <a:spcPct val="0"/>
              </a:spcBef>
              <a:defRPr/>
            </a:pPr>
            <a:r>
              <a:rPr lang="en-IN" sz="3800" b="1" dirty="0">
                <a:latin typeface="Times New Roman" panose="02020603050405020304" pitchFamily="18" charset="0"/>
                <a:cs typeface="Times New Roman" panose="02020603050405020304" pitchFamily="18" charset="0"/>
              </a:rPr>
              <a:t>CSE 7</a:t>
            </a:r>
            <a:r>
              <a:rPr lang="en-IN" sz="3800" b="1" baseline="30000" dirty="0">
                <a:latin typeface="Times New Roman" panose="02020603050405020304" pitchFamily="18" charset="0"/>
                <a:cs typeface="Times New Roman" panose="02020603050405020304" pitchFamily="18" charset="0"/>
              </a:rPr>
              <a:t>th</a:t>
            </a:r>
            <a:r>
              <a:rPr lang="en-IN" sz="3800" b="1" dirty="0">
                <a:latin typeface="Times New Roman" panose="02020603050405020304" pitchFamily="18" charset="0"/>
                <a:cs typeface="Times New Roman" panose="02020603050405020304" pitchFamily="18" charset="0"/>
              </a:rPr>
              <a:t> Semester</a:t>
            </a:r>
            <a:endParaRPr lang="en-IN" sz="3800" b="1" dirty="0">
              <a:latin typeface="Times New Roman" panose="02020603050405020304" pitchFamily="18" charset="0"/>
              <a:cs typeface="Times New Roman" panose="02020603050405020304" pitchFamily="18" charset="0"/>
            </a:endParaRPr>
          </a:p>
          <a:p>
            <a:pPr lvl="0" algn="ctr">
              <a:lnSpc>
                <a:spcPct val="120000"/>
              </a:lnSpc>
              <a:spcBef>
                <a:spcPct val="0"/>
              </a:spcBef>
              <a:defRPr/>
            </a:pPr>
            <a:endParaRPr lang="en-IN" dirty="0">
              <a:latin typeface="Times New Roman" panose="02020603050405020304" pitchFamily="18" charset="0"/>
              <a:cs typeface="Times New Roman" panose="02020603050405020304" pitchFamily="18" charset="0"/>
            </a:endParaRPr>
          </a:p>
          <a:p>
            <a:pPr lvl="0" algn="ctr">
              <a:lnSpc>
                <a:spcPct val="120000"/>
              </a:lnSpc>
              <a:spcBef>
                <a:spcPct val="0"/>
              </a:spcBef>
              <a:defRPr/>
            </a:pPr>
            <a:r>
              <a:rPr lang="en-IN" sz="2800" dirty="0">
                <a:latin typeface="Times New Roman" panose="02020603050405020304" pitchFamily="18" charset="0"/>
                <a:cs typeface="Times New Roman" panose="02020603050405020304" pitchFamily="18" charset="0"/>
              </a:rPr>
              <a:t>Department of Computer Science and Engineering,</a:t>
            </a:r>
            <a:endParaRPr lang="en-IN" sz="2800" dirty="0">
              <a:latin typeface="Times New Roman" panose="02020603050405020304" pitchFamily="18" charset="0"/>
              <a:cs typeface="Times New Roman" panose="02020603050405020304" pitchFamily="18" charset="0"/>
            </a:endParaRPr>
          </a:p>
          <a:p>
            <a:pPr lvl="0" algn="ctr">
              <a:lnSpc>
                <a:spcPct val="120000"/>
              </a:lnSpc>
              <a:spcBef>
                <a:spcPct val="0"/>
              </a:spcBef>
              <a:defRPr/>
            </a:pPr>
            <a:endParaRPr lang="en-IN" sz="2500" b="1" dirty="0">
              <a:latin typeface="Times New Roman" panose="02020603050405020304" pitchFamily="18" charset="0"/>
              <a:cs typeface="Times New Roman" panose="02020603050405020304" pitchFamily="18" charset="0"/>
            </a:endParaRPr>
          </a:p>
          <a:p>
            <a:pPr lvl="0" algn="ctr">
              <a:lnSpc>
                <a:spcPct val="120000"/>
              </a:lnSpc>
              <a:spcBef>
                <a:spcPct val="0"/>
              </a:spcBef>
              <a:defRPr/>
            </a:pPr>
            <a:r>
              <a:rPr lang="en-IN" sz="2500" b="1" dirty="0">
                <a:latin typeface="Times New Roman" panose="02020603050405020304" pitchFamily="18" charset="0"/>
                <a:cs typeface="Times New Roman" panose="02020603050405020304" pitchFamily="18" charset="0"/>
              </a:rPr>
              <a:t>Batch 2019-2023</a:t>
            </a:r>
            <a:endParaRPr lang="en-IN" sz="2500" b="1" dirty="0">
              <a:latin typeface="Times New Roman" panose="02020603050405020304" pitchFamily="18" charset="0"/>
              <a:cs typeface="Times New Roman" panose="02020603050405020304" pitchFamily="18" charset="0"/>
            </a:endParaRPr>
          </a:p>
          <a:p>
            <a:pPr algn="ctr">
              <a:lnSpc>
                <a:spcPct val="120000"/>
              </a:lnSpc>
              <a:spcBef>
                <a:spcPct val="0"/>
              </a:spcBef>
              <a:defRPr/>
            </a:pPr>
            <a:endParaRPr lang="en-IN" sz="2300" dirty="0">
              <a:latin typeface="Times New Roman" panose="02020603050405020304" pitchFamily="18" charset="0"/>
              <a:cs typeface="Times New Roman" panose="02020603050405020304" pitchFamily="18" charset="0"/>
            </a:endParaRPr>
          </a:p>
          <a:p>
            <a:pPr algn="ctr">
              <a:lnSpc>
                <a:spcPct val="120000"/>
              </a:lnSpc>
              <a:spcBef>
                <a:spcPct val="0"/>
              </a:spcBef>
              <a:defRPr/>
            </a:pPr>
            <a:r>
              <a:rPr lang="en-IN" sz="2800" dirty="0">
                <a:latin typeface="Times New Roman" panose="02020603050405020304" pitchFamily="18" charset="0"/>
                <a:cs typeface="Times New Roman" panose="02020603050405020304" pitchFamily="18" charset="0"/>
              </a:rPr>
              <a:t>Session 2022-23</a:t>
            </a:r>
            <a:endParaRPr lang="en-IN" sz="2800" dirty="0">
              <a:latin typeface="Times New Roman" panose="02020603050405020304" pitchFamily="18" charset="0"/>
              <a:cs typeface="Times New Roman" panose="02020603050405020304" pitchFamily="18" charset="0"/>
            </a:endParaRPr>
          </a:p>
          <a:p>
            <a:pPr lvl="0" algn="ctr">
              <a:lnSpc>
                <a:spcPct val="120000"/>
              </a:lnSpc>
              <a:spcBef>
                <a:spcPct val="0"/>
              </a:spcBef>
              <a:defRPr/>
            </a:pPr>
            <a:endParaRPr lang="en-IN" sz="2300" b="1" dirty="0">
              <a:latin typeface="Times New Roman" panose="02020603050405020304" pitchFamily="18" charset="0"/>
              <a:cs typeface="Times New Roman" panose="02020603050405020304" pitchFamily="18" charset="0"/>
            </a:endParaRPr>
          </a:p>
          <a:p>
            <a:pPr lvl="0" algn="ctr">
              <a:lnSpc>
                <a:spcPct val="120000"/>
              </a:lnSpc>
              <a:spcBef>
                <a:spcPct val="0"/>
              </a:spcBef>
              <a:defRPr/>
            </a:pPr>
            <a:r>
              <a:rPr lang="en-IN" sz="2800" b="1" dirty="0">
                <a:latin typeface="Times New Roman" panose="02020603050405020304" pitchFamily="18" charset="0"/>
                <a:cs typeface="Times New Roman" panose="02020603050405020304" pitchFamily="18" charset="0"/>
              </a:rPr>
              <a:t>Presentation Date: 24-01-2023</a:t>
            </a:r>
            <a:endParaRPr lang="en-IN" sz="2800" dirty="0">
              <a:latin typeface="Times New Roman" panose="02020603050405020304" pitchFamily="18" charset="0"/>
              <a:cs typeface="Times New Roman" panose="02020603050405020304" pitchFamily="18" charset="0"/>
            </a:endParaRPr>
          </a:p>
        </p:txBody>
      </p:sp>
      <p:sp>
        <p:nvSpPr>
          <p:cNvPr id="8" name="Rectangle 7"/>
          <p:cNvSpPr/>
          <p:nvPr/>
        </p:nvSpPr>
        <p:spPr>
          <a:xfrm>
            <a:off x="304800" y="228600"/>
            <a:ext cx="8534400" cy="429413"/>
          </a:xfrm>
          <a:prstGeom prst="rect">
            <a:avLst/>
          </a:prstGeom>
        </p:spPr>
        <p:txBody>
          <a:bodyPr wrap="square">
            <a:spAutoFit/>
          </a:bodyPr>
          <a:lstStyle/>
          <a:p>
            <a:pPr lvl="0" algn="ctr">
              <a:lnSpc>
                <a:spcPct val="120000"/>
              </a:lnSpc>
              <a:spcBef>
                <a:spcPct val="0"/>
              </a:spcBef>
              <a:defRPr/>
            </a:pPr>
            <a:r>
              <a:rPr lang="en-IN" sz="2000" dirty="0">
                <a:latin typeface="Times New Roman" panose="02020603050405020304" pitchFamily="18" charset="0"/>
                <a:cs typeface="Times New Roman" panose="02020603050405020304" pitchFamily="18" charset="0"/>
              </a:rPr>
              <a:t>Shri Shankaracharya Institute of Professional Management &amp; Technology, Raipur</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5883"/>
            <a:ext cx="7772400" cy="1143000"/>
          </a:xfrm>
        </p:spPr>
        <p:txBody>
          <a:bodyPr/>
          <a:p>
            <a:pPr algn="ctr"/>
            <a:r>
              <a:rPr lang="en-IN" altLang="en-US" sz="3600">
                <a:solidFill>
                  <a:schemeClr val="tx1"/>
                </a:solidFill>
                <a:latin typeface="Times New Roman" panose="02020603050405020304" pitchFamily="18" charset="0"/>
                <a:cs typeface="Times New Roman" panose="02020603050405020304" pitchFamily="18" charset="0"/>
              </a:rPr>
              <a:t>SNAPSHOTS</a:t>
            </a:r>
            <a:endParaRPr lang="en-IN" altLang="en-US" sz="360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p>
            <a:endParaRPr lang="en-IN"/>
          </a:p>
        </p:txBody>
      </p:sp>
      <p:pic>
        <p:nvPicPr>
          <p:cNvPr id="7" name="Content Placeholder 3" descr="WhatsApp Image 2022-12-25 at 4.09.38 PM"/>
          <p:cNvPicPr>
            <a:picLocks noChangeAspect="1"/>
          </p:cNvPicPr>
          <p:nvPr>
            <p:ph sz="quarter" idx="1"/>
          </p:nvPr>
        </p:nvPicPr>
        <p:blipFill>
          <a:blip r:embed="rId1"/>
          <a:stretch>
            <a:fillRect/>
          </a:stretch>
        </p:blipFill>
        <p:spPr>
          <a:xfrm>
            <a:off x="457200" y="1447800"/>
            <a:ext cx="1873250" cy="4163060"/>
          </a:xfrm>
          <a:prstGeom prst="rect">
            <a:avLst/>
          </a:prstGeom>
        </p:spPr>
      </p:pic>
      <p:pic>
        <p:nvPicPr>
          <p:cNvPr id="8" name="Content Placeholder 4" descr="WhatsApp Image 2022-12-25 at 4.09.37 PM"/>
          <p:cNvPicPr>
            <a:picLocks noChangeAspect="1"/>
          </p:cNvPicPr>
          <p:nvPr>
            <p:ph sz="quarter" idx="2"/>
          </p:nvPr>
        </p:nvPicPr>
        <p:blipFill>
          <a:blip r:embed="rId2"/>
          <a:stretch>
            <a:fillRect/>
          </a:stretch>
        </p:blipFill>
        <p:spPr>
          <a:xfrm>
            <a:off x="2590800" y="1448435"/>
            <a:ext cx="1873250" cy="4163695"/>
          </a:xfrm>
          <a:prstGeom prst="rect">
            <a:avLst/>
          </a:prstGeom>
        </p:spPr>
      </p:pic>
      <p:pic>
        <p:nvPicPr>
          <p:cNvPr id="5" name="Picture 4" descr="WhatsApp Image 2022-12-25 at 4.12.40 PM"/>
          <p:cNvPicPr>
            <a:picLocks noChangeAspect="1"/>
          </p:cNvPicPr>
          <p:nvPr/>
        </p:nvPicPr>
        <p:blipFill>
          <a:blip r:embed="rId3"/>
          <a:stretch>
            <a:fillRect/>
          </a:stretch>
        </p:blipFill>
        <p:spPr>
          <a:xfrm>
            <a:off x="4838700" y="1449070"/>
            <a:ext cx="1871980" cy="4163060"/>
          </a:xfrm>
          <a:prstGeom prst="rect">
            <a:avLst/>
          </a:prstGeom>
        </p:spPr>
      </p:pic>
      <p:pic>
        <p:nvPicPr>
          <p:cNvPr id="6" name="Picture 5" descr="WhatsApp Image 2022-12-25 at 4.10.20 PM"/>
          <p:cNvPicPr>
            <a:picLocks noChangeAspect="1"/>
          </p:cNvPicPr>
          <p:nvPr/>
        </p:nvPicPr>
        <p:blipFill>
          <a:blip r:embed="rId4"/>
          <a:stretch>
            <a:fillRect/>
          </a:stretch>
        </p:blipFill>
        <p:spPr>
          <a:xfrm>
            <a:off x="7010400" y="1456690"/>
            <a:ext cx="1869440" cy="41554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13</a:t>
            </a:r>
            <a:endParaRPr lang="en-IN" dirty="0"/>
          </a:p>
        </p:txBody>
      </p:sp>
      <p:sp>
        <p:nvSpPr>
          <p:cNvPr id="2" name="Title 1"/>
          <p:cNvSpPr>
            <a:spLocks noGrp="1"/>
          </p:cNvSpPr>
          <p:nvPr>
            <p:ph type="ctrTitle"/>
          </p:nvPr>
        </p:nvSpPr>
        <p:spPr>
          <a:xfrm>
            <a:off x="685800" y="449134"/>
            <a:ext cx="7772400" cy="838200"/>
          </a:xfrm>
        </p:spPr>
        <p:txBody>
          <a:bodyPr>
            <a:noAutofit/>
          </a:bodyPr>
          <a:lstStyle/>
          <a:p>
            <a:pPr algn="ctr"/>
            <a:r>
              <a:rPr lang="en-IN" sz="6000" dirty="0">
                <a:solidFill>
                  <a:schemeClr val="tx1"/>
                </a:solidFill>
                <a:latin typeface="Times New Roman" panose="02020603050405020304" pitchFamily="18" charset="0"/>
                <a:cs typeface="Times New Roman" panose="02020603050405020304" pitchFamily="18" charset="0"/>
              </a:rPr>
              <a:t>Result &amp; Conclusion</a:t>
            </a:r>
            <a:endParaRPr lang="en-IN" sz="6000" b="0" dirty="0">
              <a:solidFill>
                <a:schemeClr val="tx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381000" y="1447800"/>
            <a:ext cx="8140700" cy="5474970"/>
          </a:xfrm>
          <a:prstGeom prst="rect">
            <a:avLst/>
          </a:prstGeom>
          <a:noFill/>
        </p:spPr>
        <p:txBody>
          <a:bodyPr wrap="square">
            <a:spAutoFit/>
          </a:bodyPr>
          <a:lstStyle/>
          <a:p>
            <a:pPr algn="just">
              <a:lnSpc>
                <a:spcPct val="107000"/>
              </a:lnSpc>
              <a:spcAft>
                <a:spcPts val="800"/>
              </a:spcAf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The main advantage of this app is that it has four different features integrated in a single application. It doesn’t need any internet connection to identify the user’s location. It will ensure the safety of the senior citizens to a greater extent because of its four different features. </a:t>
            </a:r>
            <a:endPar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2000"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There are four crucial features which differentiate this app, from any other. These are the emergency contacts, Safe Stay near me, Legal Rights and Healthcare.</a:t>
            </a:r>
            <a:endParaRPr lang="en-US" sz="2000"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Hence this application will survive long and surely reduces the maximum risk of becoming a victim. This app can be developed with some more features in the future and make it more user friendly.​</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Elderly or old age consists of ages nearing or surpassing the average lifespan of human beings. The boundary of old age cannot be defined exactly because it does not have the same meaning in all societies. </a:t>
            </a:r>
            <a:r>
              <a:rPr lang="en-US" sz="2000" dirty="0">
                <a:solidFill>
                  <a:srgbClr val="252525"/>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endParaRPr lang="en-US" sz="1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13</a:t>
            </a:r>
            <a:endParaRPr lang="en-IN" dirty="0"/>
          </a:p>
        </p:txBody>
      </p:sp>
      <p:sp>
        <p:nvSpPr>
          <p:cNvPr id="5" name="TextBox 4"/>
          <p:cNvSpPr txBox="1"/>
          <p:nvPr/>
        </p:nvSpPr>
        <p:spPr>
          <a:xfrm>
            <a:off x="533400" y="533151"/>
            <a:ext cx="8153400" cy="6264275"/>
          </a:xfrm>
          <a:prstGeom prst="rect">
            <a:avLst/>
          </a:prstGeom>
          <a:noFill/>
        </p:spPr>
        <p:txBody>
          <a:bodyPr wrap="square">
            <a:spAutoFit/>
          </a:bodyPr>
          <a:lstStyle/>
          <a:p>
            <a:pPr marL="67945" marR="431165" algn="just">
              <a:lnSpc>
                <a:spcPct val="95000"/>
              </a:lnSpc>
              <a:spcBef>
                <a:spcPts val="395"/>
              </a:spcBef>
              <a:spcAft>
                <a:spcPts val="0"/>
              </a:spcAft>
            </a:pPr>
            <a:r>
              <a:rPr lang="en-US" sz="2000" dirty="0">
                <a:effectLst/>
                <a:latin typeface="Times New Roman" panose="02020603050405020304" pitchFamily="18" charset="0"/>
                <a:ea typeface="Times New Roman" panose="02020603050405020304" pitchFamily="18" charset="0"/>
              </a:rPr>
              <a:t>For senior citizens, the app will function as a security tool to safeguard their safety. Any handheld device running the Android operating system can use this application. </a:t>
            </a:r>
            <a:endParaRPr lang="en-US" sz="2000" dirty="0">
              <a:effectLst/>
              <a:latin typeface="Times New Roman" panose="02020603050405020304" pitchFamily="18" charset="0"/>
              <a:ea typeface="Times New Roman" panose="02020603050405020304" pitchFamily="18" charset="0"/>
            </a:endParaRPr>
          </a:p>
          <a:p>
            <a:pPr marL="67945" marR="431165" algn="just">
              <a:lnSpc>
                <a:spcPct val="95000"/>
              </a:lnSpc>
              <a:spcBef>
                <a:spcPts val="395"/>
              </a:spcBef>
              <a:spcAft>
                <a:spcPts val="0"/>
              </a:spcAft>
            </a:pPr>
            <a:endParaRPr lang="en-US" sz="2000" dirty="0">
              <a:effectLst/>
              <a:latin typeface="Times New Roman" panose="02020603050405020304" pitchFamily="18" charset="0"/>
              <a:ea typeface="Times New Roman" panose="02020603050405020304" pitchFamily="18" charset="0"/>
            </a:endParaRPr>
          </a:p>
          <a:p>
            <a:pPr marL="67945" marR="431165" algn="just">
              <a:lnSpc>
                <a:spcPct val="95000"/>
              </a:lnSpc>
              <a:spcBef>
                <a:spcPts val="395"/>
              </a:spcBef>
              <a:spcAft>
                <a:spcPts val="0"/>
              </a:spcAft>
            </a:pPr>
            <a:r>
              <a:rPr lang="en-US" sz="2000" dirty="0">
                <a:effectLst/>
                <a:latin typeface="Times New Roman" panose="02020603050405020304" pitchFamily="18" charset="0"/>
                <a:ea typeface="Times New Roman" panose="02020603050405020304" pitchFamily="18" charset="0"/>
              </a:rPr>
              <a:t>This</a:t>
            </a:r>
            <a:r>
              <a:rPr lang="en-IN" alt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programme</a:t>
            </a:r>
            <a:r>
              <a:rPr lang="en-US" sz="2000" dirty="0">
                <a:effectLst/>
                <a:latin typeface="Times New Roman" panose="02020603050405020304" pitchFamily="18" charset="0"/>
                <a:ea typeface="Times New Roman" panose="02020603050405020304" pitchFamily="18" charset="0"/>
              </a:rPr>
              <a:t> offers a variety of useful options for communicating with specified contacts and calling nearby police stations while automatically providing the user's precise location. </a:t>
            </a:r>
            <a:endParaRPr lang="en-US" sz="2000" dirty="0">
              <a:effectLst/>
              <a:latin typeface="Times New Roman" panose="02020603050405020304" pitchFamily="18" charset="0"/>
              <a:ea typeface="Times New Roman" panose="02020603050405020304" pitchFamily="18" charset="0"/>
            </a:endParaRPr>
          </a:p>
          <a:p>
            <a:pPr marL="67945" marR="431165" algn="just">
              <a:lnSpc>
                <a:spcPct val="95000"/>
              </a:lnSpc>
              <a:spcBef>
                <a:spcPts val="395"/>
              </a:spcBef>
              <a:spcAft>
                <a:spcPts val="0"/>
              </a:spcAft>
            </a:pPr>
            <a:endParaRPr lang="en-US" sz="2000" dirty="0">
              <a:effectLst/>
              <a:latin typeface="Times New Roman" panose="02020603050405020304" pitchFamily="18" charset="0"/>
              <a:ea typeface="Times New Roman" panose="02020603050405020304" pitchFamily="18" charset="0"/>
            </a:endParaRPr>
          </a:p>
          <a:p>
            <a:pPr marL="67945" marR="431165" algn="just">
              <a:lnSpc>
                <a:spcPct val="95000"/>
              </a:lnSpc>
              <a:spcBef>
                <a:spcPts val="395"/>
              </a:spcBef>
              <a:spcAft>
                <a:spcPts val="0"/>
              </a:spcAft>
            </a:pPr>
            <a:r>
              <a:rPr lang="en-US" sz="2000" dirty="0">
                <a:effectLst/>
                <a:latin typeface="Times New Roman" panose="02020603050405020304" pitchFamily="18" charset="0"/>
                <a:ea typeface="Times New Roman" panose="02020603050405020304" pitchFamily="18" charset="0"/>
              </a:rPr>
              <a:t>They learn to accept and live with the difficulties of their frail and declining physical condition, as well as the loss of control at various levels, such as when they fall, from incontinence, and from the stigma of having to deal with an embarrassing situation, in order to cope </a:t>
            </a:r>
            <a:r>
              <a:rPr lang="en-US" sz="2000" dirty="0" err="1">
                <a:effectLst/>
                <a:latin typeface="Times New Roman" panose="02020603050405020304" pitchFamily="18" charset="0"/>
                <a:ea typeface="Times New Roman" panose="02020603050405020304" pitchFamily="18" charset="0"/>
              </a:rPr>
              <a:t>efficiently.</a:t>
            </a:r>
            <a:endParaRPr lang="en-US" sz="2000" dirty="0" err="1">
              <a:effectLst/>
              <a:latin typeface="Times New Roman" panose="02020603050405020304" pitchFamily="18" charset="0"/>
              <a:ea typeface="Times New Roman" panose="02020603050405020304" pitchFamily="18" charset="0"/>
            </a:endParaRPr>
          </a:p>
          <a:p>
            <a:pPr marL="67945" marR="431165" algn="just">
              <a:lnSpc>
                <a:spcPct val="95000"/>
              </a:lnSpc>
              <a:spcBef>
                <a:spcPts val="395"/>
              </a:spcBef>
              <a:spcAft>
                <a:spcPts val="0"/>
              </a:spcAft>
            </a:pPr>
            <a:endParaRPr lang="en-US" sz="2000" dirty="0" err="1">
              <a:effectLst/>
              <a:latin typeface="Times New Roman" panose="02020603050405020304" pitchFamily="18" charset="0"/>
              <a:ea typeface="Times New Roman" panose="02020603050405020304" pitchFamily="18" charset="0"/>
            </a:endParaRPr>
          </a:p>
          <a:p>
            <a:pPr marL="67945" marR="431165" algn="just">
              <a:lnSpc>
                <a:spcPct val="95000"/>
              </a:lnSpc>
              <a:spcBef>
                <a:spcPts val="395"/>
              </a:spcBef>
              <a:spcAft>
                <a:spcPts val="0"/>
              </a:spcAft>
            </a:pPr>
            <a:r>
              <a:rPr lang="en-US" sz="2000" dirty="0" err="1">
                <a:effectLst/>
                <a:latin typeface="Times New Roman" panose="02020603050405020304" pitchFamily="18" charset="0"/>
                <a:ea typeface="Times New Roman" panose="02020603050405020304" pitchFamily="18" charset="0"/>
              </a:rPr>
              <a:t>The</a:t>
            </a:r>
            <a:r>
              <a:rPr lang="en-US" sz="2000" dirty="0">
                <a:effectLst/>
                <a:latin typeface="Times New Roman" panose="02020603050405020304" pitchFamily="18" charset="0"/>
                <a:ea typeface="Times New Roman" panose="02020603050405020304" pitchFamily="18" charset="0"/>
              </a:rPr>
              <a:t> user's location can be determined without an internet connection. Due to its four various features, it will more thoroughly safeguard the safety of Senior Citizens. Thus, this app will endure for a long time and will undoubtedly lower the chance of being a victim to the lowest possible level. Future development of this app could add more features to make it more user-friendly</a:t>
            </a:r>
            <a:endParaRPr lang="en-US" sz="2000" dirty="0">
              <a:effectLst/>
              <a:latin typeface="Times New Roman" panose="02020603050405020304" pitchFamily="18" charset="0"/>
              <a:ea typeface="Times New Roman" panose="02020603050405020304" pitchFamily="18" charset="0"/>
            </a:endParaRPr>
          </a:p>
          <a:p>
            <a:pPr marL="67945" marR="431165" algn="just">
              <a:lnSpc>
                <a:spcPct val="95000"/>
              </a:lnSpc>
              <a:spcBef>
                <a:spcPts val="395"/>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15</a:t>
            </a:r>
            <a:endParaRPr lang="en-IN" dirty="0"/>
          </a:p>
        </p:txBody>
      </p:sp>
      <p:sp>
        <p:nvSpPr>
          <p:cNvPr id="2" name="Title 1"/>
          <p:cNvSpPr>
            <a:spLocks noGrp="1"/>
          </p:cNvSpPr>
          <p:nvPr>
            <p:ph type="ctrTitle"/>
          </p:nvPr>
        </p:nvSpPr>
        <p:spPr>
          <a:xfrm>
            <a:off x="457200" y="53975"/>
            <a:ext cx="8229600" cy="1470025"/>
          </a:xfrm>
        </p:spPr>
        <p:txBody>
          <a:bodyPr>
            <a:normAutofit/>
          </a:bodyPr>
          <a:lstStyle/>
          <a:p>
            <a:pPr algn="ctr"/>
            <a:r>
              <a:rPr lang="en-IN" sz="5400" b="0" dirty="0">
                <a:solidFill>
                  <a:schemeClr val="tx1"/>
                </a:solidFill>
                <a:latin typeface="Times New Roman" panose="02020603050405020304" pitchFamily="18" charset="0"/>
                <a:cs typeface="Times New Roman" panose="02020603050405020304" pitchFamily="18" charset="0"/>
              </a:rPr>
              <a:t>References</a:t>
            </a:r>
            <a:br>
              <a:rPr lang="en-IN" sz="1400" dirty="0">
                <a:solidFill>
                  <a:schemeClr val="tx1"/>
                </a:solidFill>
                <a:latin typeface="Times New Roman" panose="02020603050405020304" pitchFamily="18" charset="0"/>
                <a:cs typeface="Times New Roman" panose="02020603050405020304" pitchFamily="18" charset="0"/>
              </a:rPr>
            </a:br>
            <a:endParaRPr lang="en-IN" sz="1400" dirty="0">
              <a:solidFill>
                <a:schemeClr val="tx1"/>
              </a:solidFill>
            </a:endParaRPr>
          </a:p>
        </p:txBody>
      </p:sp>
      <p:sp>
        <p:nvSpPr>
          <p:cNvPr id="5" name="Subtitle 4"/>
          <p:cNvSpPr>
            <a:spLocks noGrp="1"/>
          </p:cNvSpPr>
          <p:nvPr>
            <p:ph type="subTitle" idx="1"/>
          </p:nvPr>
        </p:nvSpPr>
        <p:spPr>
          <a:xfrm>
            <a:off x="304800" y="1524000"/>
            <a:ext cx="8251190" cy="4520565"/>
          </a:xfrm>
        </p:spPr>
        <p:txBody>
          <a:bodyPr anchor="ctr" anchorCtr="0">
            <a:noAutofit/>
          </a:bodyPr>
          <a:lstStyle/>
          <a:p>
            <a:pPr marL="4445" marR="3001010" lvl="0" indent="0" algn="just">
              <a:lnSpc>
                <a:spcPct val="105000"/>
              </a:lnSpc>
              <a:tabLst>
                <a:tab pos="165100" algn="l"/>
              </a:tabLst>
            </a:pPr>
            <a:r>
              <a:rPr lang="en-US" sz="1390" b="0" i="0" dirty="0">
                <a:solidFill>
                  <a:srgbClr val="000000"/>
                </a:solidFill>
                <a:latin typeface="Times New Roman" panose="02020603050405020304"/>
                <a:ea typeface="Times New Roman" panose="02020603050405020304"/>
                <a:cs typeface="Arial" panose="020B0604020202020204"/>
              </a:rPr>
              <a:t>1) J. </a:t>
            </a:r>
            <a:r>
              <a:rPr lang="en-US" sz="1390" b="0" i="0" dirty="0" err="1">
                <a:solidFill>
                  <a:srgbClr val="000000"/>
                </a:solidFill>
                <a:latin typeface="Times New Roman" panose="02020603050405020304"/>
                <a:ea typeface="Times New Roman" panose="02020603050405020304"/>
                <a:cs typeface="Arial" panose="020B0604020202020204"/>
              </a:rPr>
              <a:t>Bizjak</a:t>
            </a:r>
            <a:r>
              <a:rPr lang="en-US" sz="1390" b="0" i="0" dirty="0">
                <a:solidFill>
                  <a:srgbClr val="000000"/>
                </a:solidFill>
                <a:latin typeface="Times New Roman" panose="02020603050405020304"/>
                <a:ea typeface="Times New Roman" panose="02020603050405020304"/>
                <a:cs typeface="Arial" panose="020B0604020202020204"/>
              </a:rPr>
              <a:t>, A. </a:t>
            </a:r>
            <a:r>
              <a:rPr lang="en-US" sz="1390" b="0" i="0" dirty="0" err="1">
                <a:solidFill>
                  <a:srgbClr val="000000"/>
                </a:solidFill>
                <a:latin typeface="Times New Roman" panose="02020603050405020304"/>
                <a:ea typeface="Times New Roman" panose="02020603050405020304"/>
                <a:cs typeface="Arial" panose="020B0604020202020204"/>
              </a:rPr>
              <a:t>Gradišek</a:t>
            </a:r>
            <a:r>
              <a:rPr lang="en-US" sz="1390" b="0" i="0" dirty="0">
                <a:solidFill>
                  <a:srgbClr val="000000"/>
                </a:solidFill>
                <a:latin typeface="Times New Roman" panose="02020603050405020304"/>
                <a:ea typeface="Times New Roman" panose="02020603050405020304"/>
                <a:cs typeface="Arial" panose="020B0604020202020204"/>
              </a:rPr>
              <a:t>, L. </a:t>
            </a:r>
            <a:r>
              <a:rPr lang="en-US" sz="1390" b="0" i="0" dirty="0" err="1">
                <a:solidFill>
                  <a:srgbClr val="000000"/>
                </a:solidFill>
                <a:latin typeface="Times New Roman" panose="02020603050405020304"/>
                <a:ea typeface="Times New Roman" panose="02020603050405020304"/>
                <a:cs typeface="Arial" panose="020B0604020202020204"/>
              </a:rPr>
              <a:t>Stepančič</a:t>
            </a:r>
            <a:r>
              <a:rPr lang="en-US" sz="1390" b="0" i="0" dirty="0">
                <a:solidFill>
                  <a:srgbClr val="000000"/>
                </a:solidFill>
                <a:latin typeface="Times New Roman" panose="02020603050405020304"/>
                <a:ea typeface="Times New Roman" panose="02020603050405020304"/>
                <a:cs typeface="Arial" panose="020B0604020202020204"/>
              </a:rPr>
              <a:t>, H. </a:t>
            </a:r>
            <a:r>
              <a:rPr lang="en-US" sz="1390" b="0" i="0" dirty="0" err="1">
                <a:solidFill>
                  <a:srgbClr val="000000"/>
                </a:solidFill>
                <a:latin typeface="Times New Roman" panose="02020603050405020304"/>
                <a:ea typeface="Times New Roman" panose="02020603050405020304"/>
                <a:cs typeface="Arial" panose="020B0604020202020204"/>
              </a:rPr>
              <a:t>Gjoreski</a:t>
            </a:r>
            <a:r>
              <a:rPr lang="en-US" sz="1390" b="0" i="0" dirty="0">
                <a:solidFill>
                  <a:srgbClr val="000000"/>
                </a:solidFill>
                <a:latin typeface="Times New Roman" panose="02020603050405020304"/>
                <a:ea typeface="Times New Roman" panose="02020603050405020304"/>
                <a:cs typeface="Arial" panose="020B0604020202020204"/>
              </a:rPr>
              <a:t>, M. Gams and K. </a:t>
            </a:r>
            <a:r>
              <a:rPr lang="en-US" sz="1390" b="0" i="0" dirty="0" err="1">
                <a:solidFill>
                  <a:srgbClr val="000000"/>
                </a:solidFill>
                <a:latin typeface="Times New Roman" panose="02020603050405020304"/>
                <a:ea typeface="Times New Roman" panose="02020603050405020304"/>
                <a:cs typeface="Arial" panose="020B0604020202020204"/>
              </a:rPr>
              <a:t>Goljuf</a:t>
            </a:r>
            <a:r>
              <a:rPr lang="en-US" sz="1390" b="0" i="0" dirty="0">
                <a:solidFill>
                  <a:srgbClr val="000000"/>
                </a:solidFill>
                <a:latin typeface="Times New Roman" panose="02020603050405020304"/>
                <a:ea typeface="Times New Roman" panose="02020603050405020304"/>
                <a:cs typeface="Arial" panose="020B0604020202020204"/>
              </a:rPr>
              <a:t>, "Intelligent System to Assist the Independent Living of the Elderly," 2017 International Conference on Intelligent Environments (IE), 2017, pp. 180-183, </a:t>
            </a:r>
            <a:r>
              <a:rPr lang="en-US" sz="1390" b="0" i="0" dirty="0" err="1">
                <a:solidFill>
                  <a:srgbClr val="000000"/>
                </a:solidFill>
                <a:latin typeface="Times New Roman" panose="02020603050405020304"/>
                <a:ea typeface="Times New Roman" panose="02020603050405020304"/>
                <a:cs typeface="Arial" panose="020B0604020202020204"/>
              </a:rPr>
              <a:t>doi</a:t>
            </a:r>
            <a:r>
              <a:rPr lang="en-US" sz="1390" b="0" i="0" dirty="0">
                <a:solidFill>
                  <a:srgbClr val="000000"/>
                </a:solidFill>
                <a:latin typeface="Times New Roman" panose="02020603050405020304"/>
                <a:ea typeface="Times New Roman" panose="02020603050405020304"/>
                <a:cs typeface="Arial" panose="020B0604020202020204"/>
              </a:rPr>
              <a:t>: 10.1109/IE.2017.12. </a:t>
            </a:r>
            <a:endParaRPr lang="en-US" altLang="zh-CN" sz="1390" dirty="0"/>
          </a:p>
          <a:p>
            <a:pPr lvl="0" algn="just">
              <a:lnSpc>
                <a:spcPts val="715"/>
              </a:lnSpc>
            </a:pPr>
            <a:r>
              <a:rPr lang="en-US" sz="1390" b="0" i="0" dirty="0">
                <a:solidFill>
                  <a:srgbClr val="000000"/>
                </a:solidFill>
                <a:latin typeface="Times New Roman" panose="02020603050405020304"/>
                <a:ea typeface="Times New Roman" panose="02020603050405020304"/>
                <a:cs typeface="Arial" panose="020B0604020202020204"/>
              </a:rPr>
              <a:t> </a:t>
            </a:r>
            <a:endParaRPr lang="en-US" sz="1390" dirty="0"/>
          </a:p>
          <a:p>
            <a:pPr marL="4445" marR="3001010" lvl="0" indent="0" algn="just">
              <a:lnSpc>
                <a:spcPct val="104000"/>
              </a:lnSpc>
              <a:tabLst>
                <a:tab pos="152400" algn="l"/>
              </a:tabLst>
            </a:pPr>
            <a:r>
              <a:rPr lang="en-US" sz="1390" b="0" i="0" dirty="0">
                <a:solidFill>
                  <a:srgbClr val="000000"/>
                </a:solidFill>
                <a:latin typeface="Times New Roman" panose="02020603050405020304"/>
                <a:ea typeface="Times New Roman" panose="02020603050405020304"/>
                <a:cs typeface="Arial" panose="020B0604020202020204"/>
              </a:rPr>
              <a:t>2) </a:t>
            </a:r>
            <a:r>
              <a:rPr lang="en-US" sz="1390" b="0" i="0" dirty="0" err="1">
                <a:solidFill>
                  <a:srgbClr val="000000"/>
                </a:solidFill>
                <a:latin typeface="Times New Roman" panose="02020603050405020304"/>
                <a:ea typeface="Times New Roman" panose="02020603050405020304"/>
                <a:cs typeface="Arial" panose="020B0604020202020204"/>
              </a:rPr>
              <a:t>Noichl</a:t>
            </a:r>
            <a:r>
              <a:rPr lang="en-US" sz="1390" b="0" i="0" dirty="0">
                <a:solidFill>
                  <a:srgbClr val="000000"/>
                </a:solidFill>
                <a:latin typeface="Times New Roman" panose="02020603050405020304"/>
                <a:ea typeface="Times New Roman" panose="02020603050405020304"/>
                <a:cs typeface="Arial" panose="020B0604020202020204"/>
              </a:rPr>
              <a:t>, S., Schroeder, U. (2020). </a:t>
            </a:r>
            <a:r>
              <a:rPr lang="en-US" sz="1390" b="0" i="0" dirty="0" err="1">
                <a:solidFill>
                  <a:srgbClr val="000000"/>
                </a:solidFill>
                <a:latin typeface="Times New Roman" panose="02020603050405020304"/>
                <a:ea typeface="Times New Roman" panose="02020603050405020304"/>
                <a:cs typeface="Arial" panose="020B0604020202020204"/>
              </a:rPr>
              <a:t>InfoBiTS</a:t>
            </a:r>
            <a:r>
              <a:rPr lang="en-US" sz="1390" b="0" i="0" dirty="0">
                <a:solidFill>
                  <a:srgbClr val="000000"/>
                </a:solidFill>
                <a:latin typeface="Times New Roman" panose="02020603050405020304"/>
                <a:ea typeface="Times New Roman" panose="02020603050405020304"/>
                <a:cs typeface="Arial" panose="020B0604020202020204"/>
              </a:rPr>
              <a:t>: A Mobile Application to Foster Digital Competencies of Senior Citizens. In: </a:t>
            </a:r>
            <a:r>
              <a:rPr lang="en-US" sz="1390" b="0" i="0" dirty="0" err="1">
                <a:solidFill>
                  <a:srgbClr val="000000"/>
                </a:solidFill>
                <a:latin typeface="Times New Roman" panose="02020603050405020304"/>
                <a:ea typeface="Times New Roman" panose="02020603050405020304"/>
                <a:cs typeface="Arial" panose="020B0604020202020204"/>
              </a:rPr>
              <a:t>Alario-Hoyos</a:t>
            </a:r>
            <a:r>
              <a:rPr lang="en-US" sz="1390" b="0" i="0" dirty="0">
                <a:solidFill>
                  <a:srgbClr val="000000"/>
                </a:solidFill>
                <a:latin typeface="Times New Roman" panose="02020603050405020304"/>
                <a:ea typeface="Times New Roman" panose="02020603050405020304"/>
                <a:cs typeface="Arial" panose="020B0604020202020204"/>
              </a:rPr>
              <a:t>, C., Rodríguez-</a:t>
            </a:r>
            <a:r>
              <a:rPr lang="en-US" sz="1390" b="0" i="0" dirty="0" err="1">
                <a:solidFill>
                  <a:srgbClr val="000000"/>
                </a:solidFill>
                <a:latin typeface="Times New Roman" panose="02020603050405020304"/>
                <a:ea typeface="Times New Roman" panose="02020603050405020304"/>
                <a:cs typeface="Arial" panose="020B0604020202020204"/>
              </a:rPr>
              <a:t>Triana</a:t>
            </a:r>
            <a:r>
              <a:rPr lang="en-US" sz="1390" b="0" i="0" dirty="0">
                <a:solidFill>
                  <a:srgbClr val="000000"/>
                </a:solidFill>
                <a:latin typeface="Times New Roman" panose="02020603050405020304"/>
                <a:ea typeface="Times New Roman" panose="02020603050405020304"/>
                <a:cs typeface="Arial" panose="020B0604020202020204"/>
              </a:rPr>
              <a:t>, M.J., </a:t>
            </a:r>
            <a:r>
              <a:rPr lang="en-US" sz="1390" b="0" i="0" dirty="0" err="1">
                <a:solidFill>
                  <a:srgbClr val="000000"/>
                </a:solidFill>
                <a:latin typeface="Times New Roman" panose="02020603050405020304"/>
                <a:ea typeface="Times New Roman" panose="02020603050405020304"/>
                <a:cs typeface="Arial" panose="020B0604020202020204"/>
              </a:rPr>
              <a:t>Scheffel</a:t>
            </a:r>
            <a:r>
              <a:rPr lang="en-US" sz="1390" b="0" i="0" dirty="0">
                <a:solidFill>
                  <a:srgbClr val="000000"/>
                </a:solidFill>
                <a:latin typeface="Times New Roman" panose="02020603050405020304"/>
                <a:ea typeface="Times New Roman" panose="02020603050405020304"/>
                <a:cs typeface="Arial" panose="020B0604020202020204"/>
              </a:rPr>
              <a:t>, M., </a:t>
            </a:r>
            <a:r>
              <a:rPr lang="en-US" sz="1390" b="0" i="0" dirty="0" err="1">
                <a:solidFill>
                  <a:srgbClr val="000000"/>
                </a:solidFill>
                <a:latin typeface="Times New Roman" panose="02020603050405020304"/>
                <a:ea typeface="Times New Roman" panose="02020603050405020304"/>
                <a:cs typeface="Arial" panose="020B0604020202020204"/>
              </a:rPr>
              <a:t>Arnedillo</a:t>
            </a:r>
            <a:r>
              <a:rPr lang="en-US" sz="1390" b="0" i="0" dirty="0">
                <a:solidFill>
                  <a:srgbClr val="000000"/>
                </a:solidFill>
                <a:latin typeface="Times New Roman" panose="02020603050405020304"/>
                <a:ea typeface="Times New Roman" panose="02020603050405020304"/>
                <a:cs typeface="Arial" panose="020B0604020202020204"/>
              </a:rPr>
              <a:t>-Sánchez, I., </a:t>
            </a:r>
            <a:r>
              <a:rPr lang="en-US" sz="1390" b="0" i="0" dirty="0" err="1">
                <a:solidFill>
                  <a:srgbClr val="000000"/>
                </a:solidFill>
                <a:latin typeface="Times New Roman" panose="02020603050405020304"/>
                <a:ea typeface="Times New Roman" panose="02020603050405020304"/>
                <a:cs typeface="Arial" panose="020B0604020202020204"/>
              </a:rPr>
              <a:t>Dennerlein</a:t>
            </a:r>
            <a:r>
              <a:rPr lang="en-US" sz="1390" b="0" i="0" dirty="0">
                <a:solidFill>
                  <a:srgbClr val="000000"/>
                </a:solidFill>
                <a:latin typeface="Times New Roman" panose="02020603050405020304"/>
                <a:ea typeface="Times New Roman" panose="02020603050405020304"/>
                <a:cs typeface="Arial" panose="020B0604020202020204"/>
              </a:rPr>
              <a:t>, S.M. (eds) Addressing Global Challenges and Quality Education. EC-TEL 2020. Lecture Notes in Computer Science(), vol 12315. Springer, Cham. </a:t>
            </a:r>
            <a:endParaRPr lang="en-US" altLang="zh-CN" sz="1390" dirty="0"/>
          </a:p>
          <a:p>
            <a:pPr lvl="0" algn="just">
              <a:lnSpc>
                <a:spcPts val="725"/>
              </a:lnSpc>
            </a:pPr>
            <a:endParaRPr lang="en-US" altLang="zh-CN" sz="1390" dirty="0"/>
          </a:p>
          <a:p>
            <a:pPr marL="4445" marR="3001010" lvl="0" indent="0" algn="just">
              <a:lnSpc>
                <a:spcPct val="109000"/>
              </a:lnSpc>
              <a:tabLst>
                <a:tab pos="177800" algn="l"/>
              </a:tabLst>
            </a:pPr>
            <a:r>
              <a:rPr lang="en-US" sz="1390" b="0" i="0" dirty="0">
                <a:solidFill>
                  <a:srgbClr val="000000"/>
                </a:solidFill>
                <a:latin typeface="Times New Roman" panose="02020603050405020304"/>
                <a:ea typeface="Times New Roman" panose="02020603050405020304"/>
                <a:cs typeface="Arial" panose="020B0604020202020204"/>
              </a:rPr>
              <a:t>3) Pritchard, R. E., &amp; Potter, G. C. (2011). Senior Citizens, Social Security, And Healthcare Costs. Journal of Business &amp; Economics Research (JBER), 9(1). </a:t>
            </a:r>
            <a:endParaRPr lang="en-US" altLang="zh-CN" sz="1390" dirty="0"/>
          </a:p>
          <a:p>
            <a:pPr lvl="0" algn="just">
              <a:lnSpc>
                <a:spcPts val="680"/>
              </a:lnSpc>
            </a:pPr>
            <a:r>
              <a:rPr lang="en-US" sz="1390" b="0" i="0" dirty="0">
                <a:solidFill>
                  <a:srgbClr val="000000"/>
                </a:solidFill>
                <a:latin typeface="Times New Roman" panose="02020603050405020304"/>
                <a:ea typeface="Times New Roman" panose="02020603050405020304"/>
                <a:cs typeface="Arial" panose="020B0604020202020204"/>
              </a:rPr>
              <a:t> </a:t>
            </a:r>
            <a:endParaRPr lang="en-US" sz="1390" dirty="0"/>
          </a:p>
          <a:p>
            <a:pPr marL="4445" marR="3001010" lvl="0" indent="0" algn="just">
              <a:lnSpc>
                <a:spcPct val="105000"/>
              </a:lnSpc>
              <a:tabLst>
                <a:tab pos="165100" algn="l"/>
              </a:tabLst>
            </a:pPr>
            <a:r>
              <a:rPr lang="en-US" sz="1390" b="0" i="0" dirty="0">
                <a:solidFill>
                  <a:srgbClr val="000000"/>
                </a:solidFill>
                <a:latin typeface="Times New Roman" panose="02020603050405020304"/>
                <a:ea typeface="Times New Roman" panose="02020603050405020304"/>
                <a:cs typeface="Arial" panose="020B0604020202020204"/>
              </a:rPr>
              <a:t>4) X. Zheng and P. </a:t>
            </a:r>
            <a:r>
              <a:rPr lang="en-US" sz="1390" b="0" i="0" dirty="0" err="1">
                <a:solidFill>
                  <a:srgbClr val="000000"/>
                </a:solidFill>
                <a:latin typeface="Times New Roman" panose="02020603050405020304"/>
                <a:ea typeface="Times New Roman" panose="02020603050405020304"/>
                <a:cs typeface="Arial" panose="020B0604020202020204"/>
              </a:rPr>
              <a:t>Pulli</a:t>
            </a:r>
            <a:r>
              <a:rPr lang="en-US" sz="1390" b="0" i="0" dirty="0">
                <a:solidFill>
                  <a:srgbClr val="000000"/>
                </a:solidFill>
                <a:latin typeface="Times New Roman" panose="02020603050405020304"/>
                <a:ea typeface="Times New Roman" panose="02020603050405020304"/>
                <a:cs typeface="Arial" panose="020B0604020202020204"/>
              </a:rPr>
              <a:t>, "Towards High Quality Mobile Services for Senior Citizens in Smart Living Environments," 2007 International Conference on Multimedia and Ubiquitous Engineering (MUE'07), 2007, pp. </a:t>
            </a:r>
            <a:endParaRPr lang="en-US" sz="1390" b="0" i="0" dirty="0">
              <a:solidFill>
                <a:srgbClr val="000000"/>
              </a:solidFill>
              <a:latin typeface="Times New Roman" panose="02020603050405020304"/>
              <a:ea typeface="Times New Roman" panose="02020603050405020304"/>
              <a:cs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15</a:t>
            </a:r>
            <a:endParaRPr lang="en-IN" dirty="0"/>
          </a:p>
        </p:txBody>
      </p:sp>
      <p:sp>
        <p:nvSpPr>
          <p:cNvPr id="2" name="Title 1"/>
          <p:cNvSpPr>
            <a:spLocks noGrp="1"/>
          </p:cNvSpPr>
          <p:nvPr>
            <p:ph type="ctrTitle"/>
          </p:nvPr>
        </p:nvSpPr>
        <p:spPr>
          <a:xfrm>
            <a:off x="457200" y="53975"/>
            <a:ext cx="8229600" cy="1470025"/>
          </a:xfrm>
        </p:spPr>
        <p:txBody>
          <a:bodyPr>
            <a:normAutofit/>
          </a:bodyPr>
          <a:lstStyle/>
          <a:p>
            <a:pPr algn="ctr"/>
            <a:r>
              <a:rPr lang="en-IN" sz="5400" b="0" dirty="0">
                <a:solidFill>
                  <a:schemeClr val="tx1"/>
                </a:solidFill>
                <a:latin typeface="Times New Roman" panose="02020603050405020304" pitchFamily="18" charset="0"/>
                <a:cs typeface="Times New Roman" panose="02020603050405020304" pitchFamily="18" charset="0"/>
              </a:rPr>
              <a:t>Paper Publication Details</a:t>
            </a:r>
            <a:br>
              <a:rPr lang="en-IN" sz="1400" dirty="0">
                <a:solidFill>
                  <a:schemeClr val="tx1"/>
                </a:solidFill>
                <a:latin typeface="Times New Roman" panose="02020603050405020304" pitchFamily="18" charset="0"/>
                <a:cs typeface="Times New Roman" panose="02020603050405020304" pitchFamily="18" charset="0"/>
              </a:rPr>
            </a:br>
            <a:endParaRPr lang="en-IN" sz="1400" dirty="0">
              <a:solidFill>
                <a:schemeClr val="tx1"/>
              </a:solidFill>
            </a:endParaRPr>
          </a:p>
        </p:txBody>
      </p:sp>
      <p:pic>
        <p:nvPicPr>
          <p:cNvPr id="4" name="Picture 3"/>
          <p:cNvPicPr>
            <a:picLocks noChangeAspect="1"/>
          </p:cNvPicPr>
          <p:nvPr/>
        </p:nvPicPr>
        <p:blipFill>
          <a:blip r:embed="rId1"/>
          <a:srcRect l="43237" t="15035" r="27554" b="9063"/>
          <a:stretch>
            <a:fillRect/>
          </a:stretch>
        </p:blipFill>
        <p:spPr>
          <a:xfrm>
            <a:off x="2590800" y="1143000"/>
            <a:ext cx="3798570" cy="55524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4400" y="609283"/>
            <a:ext cx="7772400" cy="1143000"/>
          </a:xfrm>
        </p:spPr>
        <p:txBody>
          <a:bodyPr>
            <a:normAutofit fontScale="90000"/>
          </a:bodyPr>
          <a:p>
            <a:pPr algn="ctr"/>
            <a:r>
              <a:rPr lang="en-IN" altLang="en-US">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CERTIFICATE </a:t>
            </a:r>
            <a:br>
              <a:rPr lang="en-IN" altLang="en-US">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IN" altLang="en-US">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(Best Research paper award)</a:t>
            </a:r>
            <a:endParaRPr lang="en-IN" altLang="en-US">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Content Placeholder 4" descr="WhatsApp Image 2023-01-19 at 11.00.12 PM"/>
          <p:cNvPicPr>
            <a:picLocks noChangeAspect="1"/>
          </p:cNvPicPr>
          <p:nvPr>
            <p:ph sz="quarter" idx="1"/>
          </p:nvPr>
        </p:nvPicPr>
        <p:blipFill>
          <a:blip r:embed="rId1"/>
          <a:stretch>
            <a:fillRect/>
          </a:stretch>
        </p:blipFill>
        <p:spPr>
          <a:xfrm>
            <a:off x="762000" y="2362200"/>
            <a:ext cx="3749040" cy="2708910"/>
          </a:xfrm>
          <a:prstGeom prst="rect">
            <a:avLst/>
          </a:prstGeom>
        </p:spPr>
      </p:pic>
      <p:sp>
        <p:nvSpPr>
          <p:cNvPr id="4" name="Footer Placeholder 3"/>
          <p:cNvSpPr>
            <a:spLocks noGrp="1"/>
          </p:cNvSpPr>
          <p:nvPr>
            <p:ph type="ftr" sz="quarter" idx="11"/>
          </p:nvPr>
        </p:nvSpPr>
        <p:spPr/>
        <p:txBody>
          <a:bodyPr/>
          <a:p>
            <a:endParaRPr lang="en-IN"/>
          </a:p>
        </p:txBody>
      </p:sp>
      <p:pic>
        <p:nvPicPr>
          <p:cNvPr id="7" name="Content Placeholder 6"/>
          <p:cNvPicPr>
            <a:picLocks noChangeAspect="1"/>
          </p:cNvPicPr>
          <p:nvPr>
            <p:ph sz="quarter" idx="2"/>
          </p:nvPr>
        </p:nvPicPr>
        <p:blipFill>
          <a:blip r:embed="rId2"/>
          <a:stretch>
            <a:fillRect/>
          </a:stretch>
        </p:blipFill>
        <p:spPr>
          <a:xfrm>
            <a:off x="4800600" y="2438400"/>
            <a:ext cx="3749040" cy="26092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2590483"/>
            <a:ext cx="7772400" cy="1143000"/>
          </a:xfrm>
        </p:spPr>
        <p:txBody>
          <a:bodyPr/>
          <a:p>
            <a:pPr algn="ctr"/>
            <a:r>
              <a:rPr lang="en-IN" altLang="en-US" sz="6600">
                <a:ln/>
                <a:solidFill>
                  <a:schemeClr val="tx1"/>
                </a:solidFill>
                <a:effectLst>
                  <a:outerShdw blurRad="38100" dist="19050" dir="2700000" algn="tl" rotWithShape="0">
                    <a:schemeClr val="dk1">
                      <a:alpha val="40000"/>
                    </a:schemeClr>
                  </a:outerShdw>
                </a:effectLst>
              </a:rPr>
              <a:t>THANK YOU</a:t>
            </a:r>
            <a:endParaRPr lang="en-IN" altLang="en-US" sz="6600">
              <a:ln/>
              <a:solidFill>
                <a:schemeClr val="tx1"/>
              </a:solidFill>
              <a:effectLst>
                <a:outerShdw blurRad="38100" dist="19050" dir="2700000" algn="tl" rotWithShape="0">
                  <a:schemeClr val="dk1">
                    <a:alpha val="40000"/>
                  </a:schemeClr>
                </a:outerShdw>
              </a:effectLst>
            </a:endParaRPr>
          </a:p>
        </p:txBody>
      </p:sp>
      <p:sp>
        <p:nvSpPr>
          <p:cNvPr id="5" name="Footer Placeholder 4"/>
          <p:cNvSpPr>
            <a:spLocks noGrp="1"/>
          </p:cNvSpPr>
          <p:nvPr>
            <p:ph type="ftr" sz="quarter" idx="11"/>
          </p:nvPr>
        </p:nvSpPr>
        <p:spPr/>
        <p:txBody>
          <a:bodyPr/>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6629400" y="6172200"/>
            <a:ext cx="1752600" cy="304800"/>
          </a:xfrm>
        </p:spPr>
        <p:txBody>
          <a:bodyPr/>
          <a:lstStyle/>
          <a:p>
            <a:pPr algn="r"/>
            <a:r>
              <a:rPr lang="en-IN" dirty="0"/>
              <a:t>2</a:t>
            </a:r>
            <a:endParaRPr lang="en-IN" dirty="0"/>
          </a:p>
        </p:txBody>
      </p:sp>
      <p:sp>
        <p:nvSpPr>
          <p:cNvPr id="2" name="Title 1"/>
          <p:cNvSpPr>
            <a:spLocks noGrp="1"/>
          </p:cNvSpPr>
          <p:nvPr>
            <p:ph type="ctrTitle"/>
          </p:nvPr>
        </p:nvSpPr>
        <p:spPr>
          <a:xfrm>
            <a:off x="357158" y="322948"/>
            <a:ext cx="8429684" cy="1241425"/>
          </a:xfrm>
        </p:spPr>
        <p:txBody>
          <a:bodyPr>
            <a:normAutofit/>
          </a:bodyPr>
          <a:lstStyle/>
          <a:p>
            <a:pPr algn="ctr"/>
            <a:r>
              <a:rPr lang="en-IN" sz="6000" b="0" dirty="0">
                <a:solidFill>
                  <a:schemeClr val="tx1"/>
                </a:solidFill>
                <a:latin typeface="Times New Roman" panose="02020603050405020304" pitchFamily="18" charset="0"/>
                <a:cs typeface="Times New Roman" panose="02020603050405020304" pitchFamily="18" charset="0"/>
              </a:rPr>
              <a:t>Introduction </a:t>
            </a:r>
            <a:endParaRPr lang="en-IN" sz="6000" b="0" dirty="0">
              <a:solidFill>
                <a:schemeClr val="tx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86135" y="1564373"/>
            <a:ext cx="8782168" cy="4769485"/>
          </a:xfrm>
          <a:prstGeom prst="rect">
            <a:avLst/>
          </a:prstGeom>
          <a:noFill/>
        </p:spPr>
        <p:txBody>
          <a:bodyPr wrap="square" rtlCol="0">
            <a:spAutoFit/>
          </a:bodyPr>
          <a:lstStyle/>
          <a:p>
            <a:pPr marL="342900" indent="-342900" algn="just">
              <a:lnSpc>
                <a:spcPct val="115000"/>
              </a:lnSpc>
              <a:spcAft>
                <a:spcPts val="1000"/>
              </a:spcAft>
              <a:buFont typeface="Arial" panose="020B0604020202020204" pitchFamily="34" charset="0"/>
              <a:buChar char="•"/>
            </a:pPr>
            <a:r>
              <a:rPr lang="en-IN" sz="2000" spc="-5" dirty="0">
                <a:effectLst/>
                <a:latin typeface="Times New Roman" panose="02020603050405020304" pitchFamily="18" charset="0"/>
                <a:ea typeface="SimSun" panose="02010600030101010101" pitchFamily="2" charset="-122"/>
                <a:cs typeface="Times New Roman" panose="02020603050405020304" pitchFamily="18" charset="0"/>
              </a:rPr>
              <a:t>The goal of this research is to spotlight the current scenario of senior citizens, the problems faced by them and providing them a life-saving piece of technology.</a:t>
            </a:r>
            <a:endParaRPr lang="en-IN" sz="2000" spc="-5" dirty="0">
              <a:effectLst/>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just">
              <a:lnSpc>
                <a:spcPct val="115000"/>
              </a:lnSpc>
              <a:spcAft>
                <a:spcPts val="100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Senior citizen’s safety is a big concern which has been an important topic till date. Few issues faced by them includes lack of shelter, fear, depression, senility, isolation, boredom, non-productivity, and financial incapacity. </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15000"/>
              </a:lnSpc>
              <a:spcAft>
                <a:spcPts val="100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Most of the people of this age group, till this day are being subjected to distress and vulnerability. Although the government is taking necessary measures for their safety, still, there are measures that can help them to stay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safe.</a:t>
            </a:r>
            <a:endParaRPr lang="en-US" dirty="0" err="1">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15000"/>
              </a:lnSpc>
              <a:spcAft>
                <a:spcPts val="1000"/>
              </a:spcAft>
              <a:buFont typeface="Arial" panose="020B0604020202020204" pitchFamily="34" charset="0"/>
              <a:buChar char="•"/>
            </a:pP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Most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of the senior citizens these days carry their smartphone with them, so it is necessary to have at least one the personal safety apps installed. This is user-friendly application that can be accessed by anyone who has installed it in their smart phones. Our intention is to provide you with fastest and simplest way to contact your nearest help.</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5867400" y="6096000"/>
            <a:ext cx="2514600" cy="365125"/>
          </a:xfrm>
        </p:spPr>
        <p:txBody>
          <a:bodyPr/>
          <a:lstStyle/>
          <a:p>
            <a:pPr algn="r"/>
            <a:r>
              <a:rPr lang="en-IN" dirty="0"/>
              <a:t>1</a:t>
            </a:r>
            <a:endParaRPr lang="en-IN" dirty="0"/>
          </a:p>
        </p:txBody>
      </p:sp>
      <p:sp>
        <p:nvSpPr>
          <p:cNvPr id="2" name="Title 1"/>
          <p:cNvSpPr>
            <a:spLocks noGrp="1"/>
          </p:cNvSpPr>
          <p:nvPr>
            <p:ph type="ctrTitle"/>
          </p:nvPr>
        </p:nvSpPr>
        <p:spPr>
          <a:xfrm>
            <a:off x="333316" y="53975"/>
            <a:ext cx="8429684" cy="2079625"/>
          </a:xfrm>
        </p:spPr>
        <p:txBody>
          <a:bodyPr>
            <a:normAutofit/>
          </a:bodyPr>
          <a:lstStyle/>
          <a:p>
            <a:pPr algn="ctr"/>
            <a:r>
              <a:rPr lang="en-IN" sz="6000" b="0" dirty="0">
                <a:solidFill>
                  <a:schemeClr val="tx1"/>
                </a:solidFill>
                <a:latin typeface="Times New Roman" panose="02020603050405020304" pitchFamily="18" charset="0"/>
                <a:cs typeface="Times New Roman" panose="02020603050405020304" pitchFamily="18" charset="0"/>
              </a:rPr>
              <a:t>Application Area</a:t>
            </a:r>
            <a:endParaRPr lang="en-IN" sz="6000" b="0" dirty="0">
              <a:solidFill>
                <a:schemeClr val="tx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81000" y="2209800"/>
            <a:ext cx="8429684" cy="2306955"/>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most pressing issue to far has been how to ensure the safety of senior citizens. Among older persons, falls, burns, poisoning, and car accidents are the most frequent safety issues. </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These days, the majority of older citizens carry their smartphone about, thus it is essential to have at least one personal safety app installed. Anyone who has loaded this user-friendly software on their smartphone can access it.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5867400" y="6096000"/>
            <a:ext cx="2514600" cy="365125"/>
          </a:xfrm>
        </p:spPr>
        <p:txBody>
          <a:bodyPr/>
          <a:lstStyle/>
          <a:p>
            <a:pPr algn="r"/>
            <a:r>
              <a:rPr lang="en-IN" dirty="0"/>
              <a:t>1</a:t>
            </a:r>
            <a:endParaRPr lang="en-IN" dirty="0"/>
          </a:p>
        </p:txBody>
      </p:sp>
      <p:sp>
        <p:nvSpPr>
          <p:cNvPr id="3" name="TextBox 2"/>
          <p:cNvSpPr txBox="1"/>
          <p:nvPr/>
        </p:nvSpPr>
        <p:spPr>
          <a:xfrm>
            <a:off x="228600" y="152400"/>
            <a:ext cx="8915400" cy="5754370"/>
          </a:xfrm>
          <a:prstGeom prst="rect">
            <a:avLst/>
          </a:prstGeom>
          <a:noFill/>
        </p:spPr>
        <p:txBody>
          <a:bodyPr wrap="square" rtlCol="0">
            <a:spAutoFit/>
          </a:bodyPr>
          <a:lstStyle/>
          <a:p>
            <a:pPr algn="just"/>
            <a:endParaRPr lang="en-IN" sz="28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Five main functions make up this end-user application:</a:t>
            </a:r>
            <a:endParaRPr lang="en-US" sz="2000" b="1" dirty="0">
              <a:latin typeface="Times New Roman" panose="02020603050405020304" pitchFamily="18" charset="0"/>
              <a:cs typeface="Times New Roman" panose="02020603050405020304" pitchFamily="18" charset="0"/>
            </a:endParaRPr>
          </a:p>
          <a:p>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a:t>
            </a:r>
            <a:r>
              <a:rPr lang="en-IN" altLang="en-US"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Emergency button with one click</a:t>
            </a:r>
            <a:r>
              <a:rPr lang="en-IN" altLang="en-US" sz="2000" b="1" dirty="0">
                <a:latin typeface="Times New Roman" panose="02020603050405020304" pitchFamily="18" charset="0"/>
                <a:cs typeface="Times New Roman" panose="02020603050405020304" pitchFamily="18" charset="0"/>
              </a:rPr>
              <a:t> </a:t>
            </a:r>
            <a:r>
              <a:rPr lang="en-IN" altLang="en-US" sz="2000" dirty="0">
                <a:latin typeface="Times New Roman" panose="02020603050405020304" pitchFamily="18" charset="0"/>
                <a:cs typeface="Times New Roman" panose="02020603050405020304" pitchFamily="18" charset="0"/>
              </a:rPr>
              <a:t>which enable the user to </a:t>
            </a:r>
            <a:r>
              <a:rPr lang="en-IN" altLang="en-US" sz="2000" dirty="0" err="1">
                <a:latin typeface="Times New Roman" panose="02020603050405020304" pitchFamily="18" charset="0"/>
                <a:cs typeface="Times New Roman" panose="02020603050405020304" pitchFamily="18" charset="0"/>
              </a:rPr>
              <a:t>to</a:t>
            </a:r>
            <a:r>
              <a:rPr lang="en-IN" altLang="en-US" sz="2000" dirty="0">
                <a:latin typeface="Times New Roman" panose="02020603050405020304" pitchFamily="18" charset="0"/>
                <a:cs typeface="Times New Roman" panose="02020603050405020304" pitchFamily="18" charset="0"/>
              </a:rPr>
              <a:t> add immediate and contacts of the close ones, which will help in single tap call in case of emergency.</a:t>
            </a:r>
            <a:endParaRPr lang="en-IN" altLang="en-US" sz="2000" dirty="0">
              <a:latin typeface="Times New Roman" panose="02020603050405020304" pitchFamily="18" charset="0"/>
              <a:cs typeface="Times New Roman" panose="02020603050405020304" pitchFamily="18" charset="0"/>
            </a:endParaRPr>
          </a:p>
          <a:p>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(ii)</a:t>
            </a:r>
            <a:r>
              <a:rPr lang="en-IN" altLang="en-US"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Lists of pre-mentioned emergency contacts</a:t>
            </a:r>
            <a:endParaRPr lang="en-US" sz="2000" b="1" dirty="0">
              <a:latin typeface="Times New Roman" panose="02020603050405020304" pitchFamily="18" charset="0"/>
              <a:cs typeface="Times New Roman" panose="02020603050405020304" pitchFamily="18" charset="0"/>
            </a:endParaRPr>
          </a:p>
          <a:p>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(iii)</a:t>
            </a:r>
            <a:r>
              <a:rPr lang="en-IN" altLang="en-US"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Nearby safe stay</a:t>
            </a:r>
            <a:r>
              <a:rPr lang="en-IN" alt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a significant tool because it gives users access to information on hospitals, hotels, and dorms near their present location.</a:t>
            </a:r>
            <a:endParaRPr lang="en-US" sz="2000" dirty="0">
              <a:latin typeface="Times New Roman" panose="02020603050405020304" pitchFamily="18" charset="0"/>
              <a:cs typeface="Times New Roman" panose="02020603050405020304" pitchFamily="18" charset="0"/>
            </a:endParaRPr>
          </a:p>
          <a:p>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(iv)</a:t>
            </a:r>
            <a:r>
              <a:rPr lang="en-IN" altLang="en-US"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Legal Rights module </a:t>
            </a:r>
            <a:r>
              <a:rPr lang="en-IN" altLang="en-US" sz="2000" dirty="0">
                <a:latin typeface="Times New Roman" panose="02020603050405020304" pitchFamily="18" charset="0"/>
                <a:cs typeface="Times New Roman" panose="02020603050405020304" pitchFamily="18" charset="0"/>
              </a:rPr>
              <a:t>which will serve the user in gaining knowledge regarding their </a:t>
            </a:r>
            <a:r>
              <a:rPr lang="en-IN" altLang="en-US" sz="2000" dirty="0" err="1">
                <a:latin typeface="Times New Roman" panose="02020603050405020304" pitchFamily="18" charset="0"/>
                <a:cs typeface="Times New Roman" panose="02020603050405020304" pitchFamily="18" charset="0"/>
              </a:rPr>
              <a:t>BasicRights</a:t>
            </a:r>
            <a:r>
              <a:rPr lang="en-IN" altLang="en-US" sz="2000" dirty="0">
                <a:latin typeface="Times New Roman" panose="02020603050405020304" pitchFamily="18" charset="0"/>
                <a:cs typeface="Times New Roman" panose="02020603050405020304" pitchFamily="18" charset="0"/>
              </a:rPr>
              <a:t>, which will help them in case of conflicts and malpractices on them, and make them feel confident and secured.</a:t>
            </a:r>
            <a:endParaRPr lang="en-IN" altLang="en-US" sz="2000" dirty="0">
              <a:latin typeface="Times New Roman" panose="02020603050405020304" pitchFamily="18" charset="0"/>
              <a:cs typeface="Times New Roman" panose="02020603050405020304" pitchFamily="18" charset="0"/>
            </a:endParaRPr>
          </a:p>
          <a:p>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(v)</a:t>
            </a:r>
            <a:r>
              <a:rPr lang="en-IN" altLang="en-US"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Healthcare</a:t>
            </a:r>
            <a:r>
              <a:rPr lang="en-IN" altLang="en-US" sz="2000" dirty="0">
                <a:latin typeface="Times New Roman" panose="02020603050405020304" pitchFamily="18" charset="0"/>
                <a:cs typeface="Times New Roman" panose="02020603050405020304" pitchFamily="18" charset="0"/>
              </a:rPr>
              <a:t> which provides the user, all the locations of nearby healthcare </a:t>
            </a:r>
            <a:r>
              <a:rPr lang="en-IN" altLang="en-US" sz="2000" dirty="0" err="1">
                <a:latin typeface="Times New Roman" panose="02020603050405020304" pitchFamily="18" charset="0"/>
                <a:cs typeface="Times New Roman" panose="02020603050405020304" pitchFamily="18" charset="0"/>
              </a:rPr>
              <a:t>centers</a:t>
            </a:r>
            <a:r>
              <a:rPr lang="en-IN" altLang="en-US" sz="2000" dirty="0">
                <a:latin typeface="Times New Roman" panose="02020603050405020304" pitchFamily="18" charset="0"/>
                <a:cs typeface="Times New Roman" panose="02020603050405020304" pitchFamily="18" charset="0"/>
              </a:rPr>
              <a:t>/hospitals and its detail to contact them in a go.</a:t>
            </a:r>
            <a:endParaRPr lang="en-IN" sz="2000" dirty="0"/>
          </a:p>
          <a:p>
            <a:pPr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3</a:t>
            </a:r>
            <a:endParaRPr lang="en-IN" dirty="0"/>
          </a:p>
        </p:txBody>
      </p:sp>
      <p:sp>
        <p:nvSpPr>
          <p:cNvPr id="2" name="Title 1"/>
          <p:cNvSpPr>
            <a:spLocks noGrp="1"/>
          </p:cNvSpPr>
          <p:nvPr>
            <p:ph type="ctrTitle"/>
          </p:nvPr>
        </p:nvSpPr>
        <p:spPr>
          <a:xfrm>
            <a:off x="228600" y="602153"/>
            <a:ext cx="8429684" cy="1836247"/>
          </a:xfrm>
        </p:spPr>
        <p:txBody>
          <a:bodyPr>
            <a:normAutofit fontScale="90000"/>
          </a:bodyPr>
          <a:lstStyle/>
          <a:p>
            <a:pPr algn="ctr"/>
            <a:r>
              <a:rPr lang="en-IN" sz="6000" b="0" dirty="0">
                <a:solidFill>
                  <a:schemeClr val="tx1"/>
                </a:solidFill>
                <a:latin typeface="Times New Roman" panose="02020603050405020304" pitchFamily="18" charset="0"/>
                <a:cs typeface="Times New Roman" panose="02020603050405020304" pitchFamily="18" charset="0"/>
              </a:rPr>
              <a:t>Literature Review</a:t>
            </a:r>
            <a:br>
              <a:rPr lang="en-IN" sz="6000" b="0" dirty="0">
                <a:solidFill>
                  <a:schemeClr val="tx1"/>
                </a:solidFill>
                <a:latin typeface="Times New Roman" panose="02020603050405020304" pitchFamily="18" charset="0"/>
                <a:cs typeface="Times New Roman" panose="02020603050405020304" pitchFamily="18" charset="0"/>
              </a:rPr>
            </a:br>
            <a:endParaRPr lang="en-IN" sz="6000" b="0" dirty="0">
              <a:solidFill>
                <a:schemeClr val="tx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85800" y="2057256"/>
            <a:ext cx="7972484" cy="3908762"/>
          </a:xfrm>
          <a:prstGeom prst="rect">
            <a:avLst/>
          </a:prstGeom>
          <a:noFill/>
        </p:spPr>
        <p:txBody>
          <a:bodyPr wrap="square" rtlCol="0">
            <a:spAutoFit/>
          </a:bodyPr>
          <a:lstStyle/>
          <a:p>
            <a:pPr marL="457200" lvl="0" indent="-457200" algn="just">
              <a:lnSpc>
                <a:spcPct val="95000"/>
              </a:lnSpc>
              <a:spcAft>
                <a:spcPts val="600"/>
              </a:spcAft>
              <a:buFont typeface="+mj-lt"/>
              <a:buAutoNum type="alphaUcPeriod"/>
              <a:tabLst>
                <a:tab pos="182880" algn="l"/>
              </a:tabLst>
            </a:pPr>
            <a:r>
              <a:rPr lang="en-US" sz="2000" b="1" spc="-5" dirty="0">
                <a:effectLst/>
                <a:latin typeface="Times New Roman" panose="02020603050405020304" pitchFamily="18" charset="0"/>
                <a:ea typeface="SimSun" panose="02010600030101010101" pitchFamily="2" charset="-122"/>
                <a:cs typeface="Mangal" panose="02040503050203030202" pitchFamily="18" charset="0"/>
              </a:rPr>
              <a:t>An Android App Rapid SoS+</a:t>
            </a:r>
            <a:endParaRPr lang="en-US" sz="2000" b="1" spc="-5" dirty="0">
              <a:effectLst/>
              <a:latin typeface="Times New Roman" panose="02020603050405020304" pitchFamily="18" charset="0"/>
              <a:ea typeface="SimSun" panose="02010600030101010101" pitchFamily="2" charset="-122"/>
              <a:cs typeface="Mangal" panose="02040503050203030202" pitchFamily="18" charset="0"/>
            </a:endParaRPr>
          </a:p>
          <a:p>
            <a:pPr algn="just">
              <a:lnSpc>
                <a:spcPct val="95000"/>
              </a:lnSpc>
              <a:spcAft>
                <a:spcPts val="600"/>
              </a:spcAft>
              <a:tabLst>
                <a:tab pos="182880" algn="l"/>
              </a:tabLst>
            </a:pPr>
            <a:r>
              <a:rPr lang="en-US" sz="2000" spc="-5" dirty="0">
                <a:effectLst/>
                <a:latin typeface="Times New Roman" panose="02020603050405020304" pitchFamily="18" charset="0"/>
                <a:ea typeface="SimSun" panose="02010600030101010101" pitchFamily="2" charset="-122"/>
                <a:cs typeface="Mangal" panose="02040503050203030202" pitchFamily="18" charset="0"/>
              </a:rPr>
              <a:t>A power full emergency, One touch SOS alert is provided by the </a:t>
            </a:r>
            <a:r>
              <a:rPr lang="en-US" sz="2000" spc="-5" dirty="0" err="1">
                <a:effectLst/>
                <a:latin typeface="Times New Roman" panose="02020603050405020304" pitchFamily="18" charset="0"/>
                <a:ea typeface="SimSun" panose="02010600030101010101" pitchFamily="2" charset="-122"/>
                <a:cs typeface="Mangal" panose="02040503050203030202" pitchFamily="18" charset="0"/>
              </a:rPr>
              <a:t>programme</a:t>
            </a:r>
            <a:r>
              <a:rPr lang="en-US" sz="2000" spc="-5" dirty="0">
                <a:effectLst/>
                <a:latin typeface="Times New Roman" panose="02020603050405020304" pitchFamily="18" charset="0"/>
                <a:ea typeface="SimSun" panose="02010600030101010101" pitchFamily="2" charset="-122"/>
                <a:cs typeface="Mangal" panose="02040503050203030202" pitchFamily="18" charset="0"/>
              </a:rPr>
              <a:t>, but what's more intriguing is that it may dial 9-1-1 on behalf of a loved one and communicate that person's current position and other relevant information to the nearest dispatch </a:t>
            </a:r>
            <a:r>
              <a:rPr lang="en-US" sz="2000" spc="-5" dirty="0" err="1">
                <a:effectLst/>
                <a:latin typeface="Times New Roman" panose="02020603050405020304" pitchFamily="18" charset="0"/>
                <a:ea typeface="SimSun" panose="02010600030101010101" pitchFamily="2" charset="-122"/>
                <a:cs typeface="Mangal" panose="02040503050203030202" pitchFamily="18" charset="0"/>
              </a:rPr>
              <a:t>centre</a:t>
            </a:r>
            <a:endParaRPr lang="en-US" sz="2000" spc="-5" dirty="0">
              <a:effectLst/>
              <a:latin typeface="Times New Roman" panose="02020603050405020304" pitchFamily="18" charset="0"/>
              <a:ea typeface="SimSun" panose="02010600030101010101" pitchFamily="2" charset="-122"/>
              <a:cs typeface="Mangal" panose="02040503050203030202" pitchFamily="18" charset="0"/>
            </a:endParaRPr>
          </a:p>
          <a:p>
            <a:pPr algn="just">
              <a:lnSpc>
                <a:spcPct val="95000"/>
              </a:lnSpc>
              <a:spcAft>
                <a:spcPts val="600"/>
              </a:spcAft>
              <a:tabLst>
                <a:tab pos="182880" algn="l"/>
              </a:tabLst>
            </a:pPr>
            <a:endParaRPr lang="en-US" sz="2000" spc="-5" dirty="0">
              <a:effectLst/>
              <a:latin typeface="Times New Roman" panose="02020603050405020304" pitchFamily="18" charset="0"/>
              <a:ea typeface="SimSun" panose="02010600030101010101" pitchFamily="2" charset="-122"/>
              <a:cs typeface="Mangal" panose="02040503050203030202" pitchFamily="18" charset="0"/>
            </a:endParaRPr>
          </a:p>
          <a:p>
            <a:pPr algn="just">
              <a:lnSpc>
                <a:spcPct val="95000"/>
              </a:lnSpc>
              <a:spcAft>
                <a:spcPts val="600"/>
              </a:spcAft>
              <a:tabLst>
                <a:tab pos="182880" algn="l"/>
              </a:tabLst>
            </a:pPr>
            <a:r>
              <a:rPr lang="en-US" sz="2000" b="1" spc="-5" dirty="0">
                <a:latin typeface="Times New Roman" panose="02020603050405020304" pitchFamily="18" charset="0"/>
                <a:ea typeface="SimSun" panose="02010600030101010101" pitchFamily="2" charset="-122"/>
                <a:cs typeface="Mangal" panose="02040503050203030202" pitchFamily="18" charset="0"/>
              </a:rPr>
              <a:t>B.   An Android Application for Senior Citizen Emergency</a:t>
            </a:r>
            <a:endParaRPr lang="en-US" sz="2000" b="1" spc="-5" dirty="0">
              <a:latin typeface="Times New Roman" panose="02020603050405020304" pitchFamily="18" charset="0"/>
              <a:ea typeface="SimSun" panose="02010600030101010101" pitchFamily="2" charset="-122"/>
              <a:cs typeface="Mangal" panose="02040503050203030202" pitchFamily="18" charset="0"/>
            </a:endParaRPr>
          </a:p>
          <a:p>
            <a:pPr algn="just">
              <a:lnSpc>
                <a:spcPct val="95000"/>
              </a:lnSpc>
              <a:spcAft>
                <a:spcPts val="600"/>
              </a:spcAft>
              <a:tabLst>
                <a:tab pos="182880" algn="l"/>
              </a:tabLst>
            </a:pPr>
            <a:r>
              <a:rPr lang="en-US" sz="2000" spc="-5" dirty="0" err="1">
                <a:effectLst/>
                <a:latin typeface="Times New Roman" panose="02020603050405020304" pitchFamily="18" charset="0"/>
                <a:ea typeface="SimSun" panose="02010600030101010101" pitchFamily="2" charset="-122"/>
                <a:cs typeface="Mangal" panose="02040503050203030202" pitchFamily="18" charset="0"/>
              </a:rPr>
              <a:t>bSafe</a:t>
            </a:r>
            <a:r>
              <a:rPr lang="en-US" sz="2000" spc="-5" dirty="0">
                <a:effectLst/>
                <a:latin typeface="Times New Roman" panose="02020603050405020304" pitchFamily="18" charset="0"/>
                <a:ea typeface="SimSun" panose="02010600030101010101" pitchFamily="2" charset="-122"/>
                <a:cs typeface="Mangal" panose="02040503050203030202" pitchFamily="18" charset="0"/>
              </a:rPr>
              <a:t> is a mobile application for Android that offers the user multiple options; specifically, four services are offered: </a:t>
            </a:r>
            <a:r>
              <a:rPr lang="en-US" sz="2000" spc="-5" dirty="0" err="1">
                <a:effectLst/>
                <a:latin typeface="Times New Roman" panose="02020603050405020304" pitchFamily="18" charset="0"/>
                <a:ea typeface="SimSun" panose="02010600030101010101" pitchFamily="2" charset="-122"/>
                <a:cs typeface="Mangal" panose="02040503050203030202" pitchFamily="18" charset="0"/>
              </a:rPr>
              <a:t>bSafe</a:t>
            </a:r>
            <a:r>
              <a:rPr lang="en-US" sz="2000" spc="-5" dirty="0">
                <a:effectLst/>
                <a:latin typeface="Times New Roman" panose="02020603050405020304" pitchFamily="18" charset="0"/>
                <a:ea typeface="SimSun" panose="02010600030101010101" pitchFamily="2" charset="-122"/>
                <a:cs typeface="Mangal" panose="02040503050203030202" pitchFamily="18" charset="0"/>
              </a:rPr>
              <a:t> Alarm, Follow me, Timer Alarm, and Fake call. An automatic recording is started when this option is selected, and the recorded information is forwarded to the designated number or numbers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3</a:t>
            </a:r>
            <a:endParaRPr lang="en-IN" dirty="0"/>
          </a:p>
        </p:txBody>
      </p:sp>
      <p:sp>
        <p:nvSpPr>
          <p:cNvPr id="3" name="TextBox 2"/>
          <p:cNvSpPr txBox="1"/>
          <p:nvPr/>
        </p:nvSpPr>
        <p:spPr>
          <a:xfrm>
            <a:off x="800100" y="1328425"/>
            <a:ext cx="7543800" cy="4201150"/>
          </a:xfrm>
          <a:prstGeom prst="rect">
            <a:avLst/>
          </a:prstGeom>
          <a:noFill/>
        </p:spPr>
        <p:txBody>
          <a:bodyPr wrap="square" rtlCol="0">
            <a:spAutoFit/>
          </a:bodyPr>
          <a:lstStyle/>
          <a:p>
            <a:pPr lvl="0" algn="just">
              <a:lnSpc>
                <a:spcPct val="95000"/>
              </a:lnSpc>
              <a:spcAft>
                <a:spcPts val="600"/>
              </a:spcAft>
              <a:tabLst>
                <a:tab pos="182880" algn="l"/>
              </a:tabLst>
            </a:pPr>
            <a:r>
              <a:rPr lang="en-US" sz="2000" b="1" spc="-5" dirty="0">
                <a:latin typeface="Times New Roman" panose="02020603050405020304" pitchFamily="18" charset="0"/>
                <a:ea typeface="SimSun" panose="02010600030101010101" pitchFamily="2" charset="-122"/>
                <a:cs typeface="Mangal" panose="02040503050203030202" pitchFamily="18" charset="0"/>
              </a:rPr>
              <a:t>C. An Android Security App - </a:t>
            </a:r>
            <a:r>
              <a:rPr lang="en-US" sz="2000" b="1" spc="-5" dirty="0" err="1">
                <a:latin typeface="Times New Roman" panose="02020603050405020304" pitchFamily="18" charset="0"/>
                <a:ea typeface="SimSun" panose="02010600030101010101" pitchFamily="2" charset="-122"/>
                <a:cs typeface="Mangal" panose="02040503050203030202" pitchFamily="18" charset="0"/>
              </a:rPr>
              <a:t>SaveME</a:t>
            </a:r>
            <a:r>
              <a:rPr lang="en-US" sz="2000" b="1" spc="-5" dirty="0">
                <a:latin typeface="Times New Roman" panose="02020603050405020304" pitchFamily="18" charset="0"/>
                <a:ea typeface="SimSun" panose="02010600030101010101" pitchFamily="2" charset="-122"/>
                <a:cs typeface="Mangal" panose="02040503050203030202" pitchFamily="18" charset="0"/>
              </a:rPr>
              <a:t> 999</a:t>
            </a:r>
            <a:endParaRPr lang="en-US" sz="2000" b="1" spc="-5" dirty="0">
              <a:latin typeface="Times New Roman" panose="02020603050405020304" pitchFamily="18" charset="0"/>
              <a:ea typeface="SimSun" panose="02010600030101010101" pitchFamily="2" charset="-122"/>
              <a:cs typeface="Mangal" panose="02040503050203030202" pitchFamily="18" charset="0"/>
            </a:endParaRPr>
          </a:p>
          <a:p>
            <a:pPr algn="just">
              <a:lnSpc>
                <a:spcPct val="95000"/>
              </a:lnSpc>
              <a:spcAft>
                <a:spcPts val="600"/>
              </a:spcAft>
              <a:tabLst>
                <a:tab pos="182880" algn="l"/>
              </a:tabLst>
            </a:pPr>
            <a:r>
              <a:rPr lang="en-US" sz="2000" spc="-5" dirty="0">
                <a:effectLst/>
                <a:latin typeface="Times New Roman" panose="02020603050405020304" pitchFamily="18" charset="0"/>
                <a:ea typeface="SimSun" panose="02010600030101010101" pitchFamily="2" charset="-122"/>
                <a:cs typeface="Mangal" panose="02040503050203030202" pitchFamily="18" charset="0"/>
              </a:rPr>
              <a:t>The Royal Malaysian Police (PDRM) and Telekom Malaysia (TM) collaborated on this application, which is available to Malaysian nationals and enables victims to call for assistance by pressing a panic button With location detection, users can call helplines to obtain information and specifics on local emergencies</a:t>
            </a:r>
            <a:endParaRPr lang="en-US" sz="2000" spc="-5" dirty="0">
              <a:effectLst/>
              <a:latin typeface="Times New Roman" panose="02020603050405020304" pitchFamily="18" charset="0"/>
              <a:ea typeface="SimSun" panose="02010600030101010101" pitchFamily="2" charset="-122"/>
              <a:cs typeface="Mangal" panose="02040503050203030202" pitchFamily="18" charset="0"/>
            </a:endParaRPr>
          </a:p>
          <a:p>
            <a:pPr algn="just">
              <a:lnSpc>
                <a:spcPct val="95000"/>
              </a:lnSpc>
              <a:spcAft>
                <a:spcPts val="600"/>
              </a:spcAft>
              <a:tabLst>
                <a:tab pos="182880" algn="l"/>
              </a:tabLst>
            </a:pPr>
            <a:endParaRPr lang="en-US" sz="2000" spc="-5" dirty="0">
              <a:effectLst/>
              <a:latin typeface="Times New Roman" panose="02020603050405020304" pitchFamily="18" charset="0"/>
              <a:ea typeface="SimSun" panose="02010600030101010101" pitchFamily="2" charset="-122"/>
              <a:cs typeface="Mangal" panose="02040503050203030202" pitchFamily="18" charset="0"/>
            </a:endParaRPr>
          </a:p>
          <a:p>
            <a:pPr algn="just">
              <a:lnSpc>
                <a:spcPct val="95000"/>
              </a:lnSpc>
              <a:spcAft>
                <a:spcPts val="600"/>
              </a:spcAft>
              <a:tabLst>
                <a:tab pos="182880" algn="l"/>
              </a:tabLst>
            </a:pPr>
            <a:r>
              <a:rPr lang="en-US" sz="2000" b="1" spc="-5" dirty="0">
                <a:effectLst/>
                <a:latin typeface="Times New Roman" panose="02020603050405020304" pitchFamily="18" charset="0"/>
                <a:ea typeface="SimSun" panose="02010600030101010101" pitchFamily="2" charset="-122"/>
                <a:cs typeface="Mangal" panose="02040503050203030202" pitchFamily="18" charset="0"/>
              </a:rPr>
              <a:t>D. Emergency alarm security system</a:t>
            </a:r>
            <a:endParaRPr lang="en-US" sz="2000" b="1" spc="-5" dirty="0">
              <a:effectLst/>
              <a:latin typeface="Times New Roman" panose="02020603050405020304" pitchFamily="18" charset="0"/>
              <a:ea typeface="SimSun" panose="02010600030101010101" pitchFamily="2" charset="-122"/>
              <a:cs typeface="Mangal" panose="02040503050203030202" pitchFamily="18" charset="0"/>
            </a:endParaRPr>
          </a:p>
          <a:p>
            <a:pPr algn="just">
              <a:lnSpc>
                <a:spcPct val="95000"/>
              </a:lnSpc>
              <a:spcAft>
                <a:spcPts val="600"/>
              </a:spcAft>
              <a:tabLst>
                <a:tab pos="182880" algn="l"/>
              </a:tabLst>
            </a:pPr>
            <a:r>
              <a:rPr lang="en-US" sz="2000" spc="-5" dirty="0">
                <a:effectLst/>
                <a:latin typeface="Times New Roman" panose="02020603050405020304" pitchFamily="18" charset="0"/>
                <a:ea typeface="SimSun" panose="02010600030101010101" pitchFamily="2" charset="-122"/>
                <a:cs typeface="Mangal" panose="02040503050203030202" pitchFamily="18" charset="0"/>
              </a:rPr>
              <a:t>A model built on </a:t>
            </a:r>
            <a:r>
              <a:rPr lang="en-US" sz="2000" spc="-5" dirty="0" err="1">
                <a:effectLst/>
                <a:latin typeface="Times New Roman" panose="02020603050405020304" pitchFamily="18" charset="0"/>
                <a:ea typeface="SimSun" panose="02010600030101010101" pitchFamily="2" charset="-122"/>
                <a:cs typeface="Mangal" panose="02040503050203030202" pitchFamily="18" charset="0"/>
              </a:rPr>
              <a:t>SySML</a:t>
            </a:r>
            <a:r>
              <a:rPr lang="en-US" sz="2000" spc="-5" dirty="0">
                <a:effectLst/>
                <a:latin typeface="Times New Roman" panose="02020603050405020304" pitchFamily="18" charset="0"/>
                <a:ea typeface="SimSun" panose="02010600030101010101" pitchFamily="2" charset="-122"/>
                <a:cs typeface="Mangal" panose="02040503050203030202" pitchFamily="18" charset="0"/>
              </a:rPr>
              <a:t> and a process to ensure the safe and secure design of cyber-physical systems. The Generic Systems Engineering analysis is used to offer a system specification at first, and </a:t>
            </a:r>
            <a:r>
              <a:rPr lang="en-US" sz="2000" spc="-5" dirty="0" err="1">
                <a:effectLst/>
                <a:latin typeface="Times New Roman" panose="02020603050405020304" pitchFamily="18" charset="0"/>
                <a:ea typeface="SimSun" panose="02010600030101010101" pitchFamily="2" charset="-122"/>
                <a:cs typeface="Mangal" panose="02040503050203030202" pitchFamily="18" charset="0"/>
              </a:rPr>
              <a:t>SySML</a:t>
            </a:r>
            <a:r>
              <a:rPr lang="en-US" sz="2000" spc="-5" dirty="0">
                <a:effectLst/>
                <a:latin typeface="Times New Roman" panose="02020603050405020304" pitchFamily="18" charset="0"/>
                <a:ea typeface="SimSun" panose="02010600030101010101" pitchFamily="2" charset="-122"/>
                <a:cs typeface="Mangal" panose="02040503050203030202" pitchFamily="18" charset="0"/>
              </a:rPr>
              <a:t> notation is used to express a safety scenario. Identification of potential assault scenarios is made possible by the combination of these two.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3</a:t>
            </a:r>
            <a:endParaRPr lang="en-IN" dirty="0"/>
          </a:p>
        </p:txBody>
      </p:sp>
      <p:sp>
        <p:nvSpPr>
          <p:cNvPr id="2" name="Title 1"/>
          <p:cNvSpPr>
            <a:spLocks noGrp="1"/>
          </p:cNvSpPr>
          <p:nvPr>
            <p:ph type="ctrTitle"/>
          </p:nvPr>
        </p:nvSpPr>
        <p:spPr>
          <a:xfrm>
            <a:off x="220249" y="228600"/>
            <a:ext cx="8429684" cy="1526261"/>
          </a:xfrm>
        </p:spPr>
        <p:txBody>
          <a:bodyPr>
            <a:normAutofit/>
          </a:bodyPr>
          <a:lstStyle/>
          <a:p>
            <a:pPr algn="ctr"/>
            <a:r>
              <a:rPr lang="en-IN" sz="6000" b="0" dirty="0">
                <a:solidFill>
                  <a:schemeClr val="tx1"/>
                </a:solidFill>
                <a:latin typeface="Times New Roman" panose="02020603050405020304" pitchFamily="18" charset="0"/>
                <a:cs typeface="Times New Roman" panose="02020603050405020304" pitchFamily="18" charset="0"/>
              </a:rPr>
              <a:t>Methodology</a:t>
            </a:r>
            <a:endParaRPr lang="en-IN" sz="6000" b="0" dirty="0">
              <a:solidFill>
                <a:schemeClr val="tx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28835" y="1599972"/>
            <a:ext cx="8686800" cy="4548505"/>
          </a:xfrm>
          <a:prstGeom prst="rect">
            <a:avLst/>
          </a:prstGeom>
          <a:noFill/>
        </p:spPr>
        <p:txBody>
          <a:bodyPr wrap="square" rtlCol="0">
            <a:spAutoFit/>
          </a:bodyPr>
          <a:lstStyle/>
          <a:p>
            <a:pPr marL="410845" marR="434340" indent="-342900" algn="just">
              <a:spcBef>
                <a:spcPts val="385"/>
              </a:spcBef>
              <a:spcAft>
                <a:spcPts val="0"/>
              </a:spcAft>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algorithm is chosen to give the system the capacity to deal with a variety of emergency situations.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410845" marR="434340" indent="-342900" algn="just">
              <a:spcBef>
                <a:spcPts val="385"/>
              </a:spcBef>
              <a:spcAft>
                <a:spcPts val="0"/>
              </a:spcAft>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To ensure good system performance and to satisfy user requests, we combined the existing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FCFS queue</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(First Come, First Served) scheduling approach with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Dijkstra's algorithm</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Dijkstra's approach, in contrast, looks for the quickest route between a user-selected source and a destination. In the event of heavy traffic, a different route with a different duration is chosen.</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410845" marR="434340" indent="-342900" algn="just">
              <a:spcBef>
                <a:spcPts val="385"/>
              </a:spcBef>
              <a:spcAft>
                <a:spcPts val="0"/>
              </a:spcAft>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In this application, the Dijkstra algorithm is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utilised</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to assist police and ambulances in locating individuals who require immediate medical attention when available resources are insufficient.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410845" marR="434340" indent="-342900" algn="just">
              <a:spcBef>
                <a:spcPts val="385"/>
              </a:spcBef>
              <a:spcAft>
                <a:spcPts val="0"/>
              </a:spcAft>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end user, the receiver, and the system administrator are the three key users who operate SCS.</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a:t>3</a:t>
            </a:r>
            <a:endParaRPr lang="en-IN" dirty="0"/>
          </a:p>
        </p:txBody>
      </p:sp>
      <p:sp>
        <p:nvSpPr>
          <p:cNvPr id="3" name="TextBox 2"/>
          <p:cNvSpPr txBox="1"/>
          <p:nvPr/>
        </p:nvSpPr>
        <p:spPr>
          <a:xfrm>
            <a:off x="1" y="838427"/>
            <a:ext cx="5105400" cy="532320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SCS is operated by three important actors as a user: the end user, the receiver, and the administrator of the system.</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application’s use case diagram is attached below to show the activities and links of each system user. </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diagram illustrates the accessibility of features to the user, receiver, and admin. Common links between the three actors are the running process of the system and interface</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According to Fig, the main responsibility relays on users, as they must respond to the alert as soon as possible. </a:t>
            </a:r>
            <a:endParaRPr lang="en-US" sz="2000" dirty="0">
              <a:latin typeface="Times New Roman" panose="02020603050405020304" pitchFamily="18" charset="0"/>
              <a:cs typeface="Times New Roman" panose="02020603050405020304" pitchFamily="18" charset="0"/>
            </a:endParaRPr>
          </a:p>
        </p:txBody>
      </p:sp>
      <p:pic>
        <p:nvPicPr>
          <p:cNvPr id="4" name="Content Placeholder 7" descr="photo_6111709244001727295_y"/>
          <p:cNvPicPr>
            <a:picLocks noChangeAspect="1"/>
          </p:cNvPicPr>
          <p:nvPr/>
        </p:nvPicPr>
        <p:blipFill>
          <a:blip r:embed="rId1"/>
          <a:stretch>
            <a:fillRect/>
          </a:stretch>
        </p:blipFill>
        <p:spPr>
          <a:xfrm>
            <a:off x="5105401" y="1088147"/>
            <a:ext cx="4051126" cy="51028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p:txBody>
          <a:bodyPr/>
          <a:lstStyle/>
          <a:p>
            <a:pPr algn="r"/>
            <a:r>
              <a:rPr lang="en-IN" dirty="0"/>
              <a:t>12</a:t>
            </a:r>
            <a:endParaRPr lang="en-IN" dirty="0"/>
          </a:p>
        </p:txBody>
      </p:sp>
      <p:sp>
        <p:nvSpPr>
          <p:cNvPr id="2" name="Title 1"/>
          <p:cNvSpPr>
            <a:spLocks noGrp="1"/>
          </p:cNvSpPr>
          <p:nvPr>
            <p:ph type="ctrTitle"/>
          </p:nvPr>
        </p:nvSpPr>
        <p:spPr>
          <a:xfrm>
            <a:off x="685800" y="228600"/>
            <a:ext cx="8077200" cy="1143000"/>
          </a:xfrm>
        </p:spPr>
        <p:txBody>
          <a:bodyPr>
            <a:noAutofit/>
          </a:bodyPr>
          <a:lstStyle/>
          <a:p>
            <a:pPr algn="ctr"/>
            <a:r>
              <a:rPr lang="en-US" sz="5400" b="0" dirty="0">
                <a:solidFill>
                  <a:schemeClr val="tx1"/>
                </a:solidFill>
                <a:latin typeface="Times New Roman" panose="02020603050405020304" pitchFamily="18" charset="0"/>
                <a:cs typeface="Times New Roman" panose="02020603050405020304" pitchFamily="18" charset="0"/>
              </a:rPr>
              <a:t>Project Work Flow Diagram</a:t>
            </a:r>
            <a:endParaRPr lang="en-IN" sz="5400" b="0" dirty="0">
              <a:solidFill>
                <a:schemeClr val="tx1"/>
              </a:solidFill>
              <a:latin typeface="Times New Roman" panose="02020603050405020304" pitchFamily="18" charset="0"/>
              <a:cs typeface="Times New Roman" panose="02020603050405020304" pitchFamily="18" charset="0"/>
            </a:endParaRPr>
          </a:p>
        </p:txBody>
      </p:sp>
      <p:sp>
        <p:nvSpPr>
          <p:cNvPr id="34" name="Footer Placeholder 14"/>
          <p:cNvSpPr txBox="1"/>
          <p:nvPr/>
        </p:nvSpPr>
        <p:spPr>
          <a:xfrm>
            <a:off x="716280" y="5783582"/>
            <a:ext cx="3962400"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a:t>12</a:t>
            </a:r>
            <a:endParaRPr lang="en-IN" dirty="0"/>
          </a:p>
        </p:txBody>
      </p:sp>
      <mc:AlternateContent xmlns:mc="http://schemas.openxmlformats.org/markup-compatibility/2006" xmlns:p14="http://schemas.microsoft.com/office/powerpoint/2010/main">
        <mc:Choice Requires="p14">
          <p:contentPart r:id="rId1" p14:bwMode="auto">
            <p14:nvContentPartPr>
              <p14:cNvPr id="35" name="Ink 34"/>
              <p14:cNvContentPartPr/>
              <p14:nvPr/>
            </p14:nvContentPartPr>
            <p14:xfrm>
              <a:off x="1672794" y="1730543"/>
              <a:ext cx="360" cy="360"/>
            </p14:xfrm>
          </p:contentPart>
        </mc:Choice>
        <mc:Fallback xmlns="">
          <p:pic>
            <p:nvPicPr>
              <p:cNvPr id="35" name="Ink 34"/>
            </p:nvPicPr>
            <p:blipFill>
              <a:blip r:embed="rId2"/>
            </p:blipFill>
            <p:spPr>
              <a:xfrm>
                <a:off x="1672794" y="1730543"/>
                <a:ext cx="360" cy="360"/>
              </a:xfrm>
              <a:prstGeom prst="rect"/>
            </p:spPr>
          </p:pic>
        </mc:Fallback>
      </mc:AlternateContent>
      <p:sp>
        <p:nvSpPr>
          <p:cNvPr id="36" name="Oval 35"/>
          <p:cNvSpPr/>
          <p:nvPr/>
        </p:nvSpPr>
        <p:spPr>
          <a:xfrm>
            <a:off x="3404712" y="1131600"/>
            <a:ext cx="1273968" cy="345282"/>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START</a:t>
            </a:r>
            <a:endParaRPr lang="en-US" b="1" dirty="0">
              <a:solidFill>
                <a:schemeClr val="tx1"/>
              </a:solidFill>
            </a:endParaRPr>
          </a:p>
        </p:txBody>
      </p:sp>
      <p:sp>
        <p:nvSpPr>
          <p:cNvPr id="37" name="Diamond 36"/>
          <p:cNvSpPr/>
          <p:nvPr/>
        </p:nvSpPr>
        <p:spPr>
          <a:xfrm>
            <a:off x="3154681" y="1869788"/>
            <a:ext cx="1928811" cy="559593"/>
          </a:xfrm>
          <a:prstGeom prst="diamon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407093" y="1967419"/>
            <a:ext cx="1600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b="1" dirty="0"/>
              <a:t>EMERGENCY</a:t>
            </a:r>
            <a:endParaRPr lang="en-US" b="1" dirty="0"/>
          </a:p>
        </p:txBody>
      </p:sp>
      <p:sp>
        <p:nvSpPr>
          <p:cNvPr id="39" name="Diamond 38"/>
          <p:cNvSpPr/>
          <p:nvPr/>
        </p:nvSpPr>
        <p:spPr>
          <a:xfrm>
            <a:off x="3380900" y="2858006"/>
            <a:ext cx="1452562" cy="464344"/>
          </a:xfrm>
          <a:prstGeom prst="diamond">
            <a:avLst/>
          </a:prstGeom>
          <a:solidFill>
            <a:schemeClr val="bg2">
              <a:lumMod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3538062" y="290801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dirty="0"/>
              <a:t>SOS button</a:t>
            </a:r>
            <a:endParaRPr lang="en-US" b="1" dirty="0"/>
          </a:p>
        </p:txBody>
      </p:sp>
      <p:sp>
        <p:nvSpPr>
          <p:cNvPr id="42" name="Rectangle 41"/>
          <p:cNvSpPr/>
          <p:nvPr/>
        </p:nvSpPr>
        <p:spPr>
          <a:xfrm>
            <a:off x="6035420" y="3894375"/>
            <a:ext cx="2976561" cy="226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197013" y="3896576"/>
            <a:ext cx="323135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b="1" dirty="0"/>
              <a:t>''LOCATION TO INFORM'' MESSAGE SENT</a:t>
            </a:r>
            <a:endParaRPr lang="en-US" sz="1200" b="1" dirty="0"/>
          </a:p>
        </p:txBody>
      </p:sp>
      <p:sp>
        <p:nvSpPr>
          <p:cNvPr id="44" name="Rectangle 43"/>
          <p:cNvSpPr/>
          <p:nvPr/>
        </p:nvSpPr>
        <p:spPr>
          <a:xfrm>
            <a:off x="3154681" y="3691444"/>
            <a:ext cx="2131218" cy="4643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573656" y="3693825"/>
            <a:ext cx="33027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1200" b="1" dirty="0">
                <a:ea typeface="+mn-lt"/>
                <a:cs typeface="+mn-lt"/>
              </a:rPr>
              <a:t>''HELP'' TEXT SENT TO THE</a:t>
            </a:r>
            <a:endParaRPr lang="en-US" sz="1200" b="1" dirty="0">
              <a:ea typeface="+mn-lt"/>
              <a:cs typeface="+mn-lt"/>
            </a:endParaRPr>
          </a:p>
          <a:p>
            <a:pPr algn="ctr"/>
            <a:r>
              <a:rPr lang="en-US" sz="1200" b="1" dirty="0">
                <a:ea typeface="+mn-lt"/>
                <a:cs typeface="+mn-lt"/>
              </a:rPr>
              <a:t>REGISTERED MOBILE NUMBER</a:t>
            </a:r>
            <a:endParaRPr lang="en-US" sz="1200" b="1" dirty="0">
              <a:ea typeface="+mn-lt"/>
              <a:cs typeface="+mn-lt"/>
            </a:endParaRPr>
          </a:p>
          <a:p>
            <a:pPr algn="ctr"/>
            <a:endParaRPr lang="en-US" sz="1200" dirty="0"/>
          </a:p>
        </p:txBody>
      </p:sp>
      <p:sp>
        <p:nvSpPr>
          <p:cNvPr id="46" name="Rectangle 45"/>
          <p:cNvSpPr/>
          <p:nvPr/>
        </p:nvSpPr>
        <p:spPr>
          <a:xfrm>
            <a:off x="3249931" y="4501069"/>
            <a:ext cx="2083592" cy="2738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157062" y="4503451"/>
            <a:ext cx="2314575" cy="276999"/>
          </a:xfrm>
          <a:prstGeom prst="rect">
            <a:avLst/>
          </a:prstGeom>
          <a:solidFill>
            <a:schemeClr val="bg1">
              <a:lumMod val="85000"/>
            </a:schemeClr>
          </a:solid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b="1" dirty="0"/>
              <a:t>CALL NEARBY POLICE STATION</a:t>
            </a:r>
            <a:endParaRPr lang="en-US" sz="1200" b="1" dirty="0"/>
          </a:p>
        </p:txBody>
      </p:sp>
      <p:sp>
        <p:nvSpPr>
          <p:cNvPr id="48" name="Diamond 47"/>
          <p:cNvSpPr/>
          <p:nvPr/>
        </p:nvSpPr>
        <p:spPr>
          <a:xfrm>
            <a:off x="3279696" y="5131704"/>
            <a:ext cx="1714499" cy="476250"/>
          </a:xfrm>
          <a:prstGeom prst="diamond">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3633312" y="5324981"/>
            <a:ext cx="27431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b="1" dirty="0"/>
              <a:t>STOP SOS BUTTON</a:t>
            </a:r>
            <a:endParaRPr lang="en-US" sz="1200" b="1" dirty="0"/>
          </a:p>
        </p:txBody>
      </p:sp>
      <p:sp>
        <p:nvSpPr>
          <p:cNvPr id="50" name="Oval 49"/>
          <p:cNvSpPr/>
          <p:nvPr/>
        </p:nvSpPr>
        <p:spPr>
          <a:xfrm>
            <a:off x="3666648" y="6068088"/>
            <a:ext cx="940594" cy="357189"/>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3966687" y="6138783"/>
            <a:ext cx="2743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1600" b="1" dirty="0"/>
              <a:t>END</a:t>
            </a:r>
            <a:endParaRPr lang="en-US" sz="1600" b="1" dirty="0"/>
          </a:p>
        </p:txBody>
      </p:sp>
      <p:sp>
        <p:nvSpPr>
          <p:cNvPr id="52" name="Arrow: Down 51"/>
          <p:cNvSpPr/>
          <p:nvPr/>
        </p:nvSpPr>
        <p:spPr>
          <a:xfrm>
            <a:off x="4012503" y="1528222"/>
            <a:ext cx="202407" cy="34528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Down 52"/>
          <p:cNvSpPr/>
          <p:nvPr/>
        </p:nvSpPr>
        <p:spPr>
          <a:xfrm>
            <a:off x="4011932" y="2468432"/>
            <a:ext cx="273842" cy="37742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Down 53"/>
          <p:cNvSpPr/>
          <p:nvPr/>
        </p:nvSpPr>
        <p:spPr>
          <a:xfrm>
            <a:off x="4027027" y="3349877"/>
            <a:ext cx="190501" cy="32146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Down 54"/>
          <p:cNvSpPr/>
          <p:nvPr/>
        </p:nvSpPr>
        <p:spPr>
          <a:xfrm>
            <a:off x="3988118" y="4191505"/>
            <a:ext cx="297656" cy="33337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Arrow: Down 55"/>
          <p:cNvSpPr/>
          <p:nvPr/>
        </p:nvSpPr>
        <p:spPr>
          <a:xfrm>
            <a:off x="4028599" y="4790369"/>
            <a:ext cx="285750" cy="34528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Down 56"/>
          <p:cNvSpPr/>
          <p:nvPr/>
        </p:nvSpPr>
        <p:spPr>
          <a:xfrm>
            <a:off x="4011932" y="5636110"/>
            <a:ext cx="273844" cy="416718"/>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row: Right 57"/>
          <p:cNvSpPr/>
          <p:nvPr/>
        </p:nvSpPr>
        <p:spPr>
          <a:xfrm>
            <a:off x="4837178" y="3001453"/>
            <a:ext cx="1444083" cy="15736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row: Down 58"/>
          <p:cNvSpPr/>
          <p:nvPr/>
        </p:nvSpPr>
        <p:spPr>
          <a:xfrm>
            <a:off x="7595044" y="3230814"/>
            <a:ext cx="202407" cy="642938"/>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Bent 59"/>
          <p:cNvSpPr/>
          <p:nvPr/>
        </p:nvSpPr>
        <p:spPr>
          <a:xfrm flipH="1" flipV="1">
            <a:off x="5564505" y="4178652"/>
            <a:ext cx="2248185" cy="677502"/>
          </a:xfrm>
          <a:prstGeom prst="ben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TextBox 60"/>
          <p:cNvSpPr txBox="1"/>
          <p:nvPr/>
        </p:nvSpPr>
        <p:spPr>
          <a:xfrm>
            <a:off x="6407943" y="2908013"/>
            <a:ext cx="323135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b="1" dirty="0"/>
              <a:t>LOCATE CURRENT LOCATION</a:t>
            </a:r>
            <a:endParaRPr lang="en-US" sz="1200" b="1" dirty="0"/>
          </a:p>
        </p:txBody>
      </p:sp>
      <p:sp>
        <p:nvSpPr>
          <p:cNvPr id="62" name="Rectangle 61"/>
          <p:cNvSpPr/>
          <p:nvPr/>
        </p:nvSpPr>
        <p:spPr>
          <a:xfrm>
            <a:off x="6336792" y="2858006"/>
            <a:ext cx="2373819" cy="36933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8468</Words>
  <Application>WPS Presentation</Application>
  <PresentationFormat>On-screen Show (4:3)</PresentationFormat>
  <Paragraphs>163</Paragraphs>
  <Slides>16</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SimSun</vt:lpstr>
      <vt:lpstr>Wingdings</vt:lpstr>
      <vt:lpstr>Wingdings 2</vt:lpstr>
      <vt:lpstr>Times New Roman</vt:lpstr>
      <vt:lpstr>Calibri</vt:lpstr>
      <vt:lpstr>Mangal</vt:lpstr>
      <vt:lpstr>Times New Roman</vt:lpstr>
      <vt:lpstr>Arial</vt:lpstr>
      <vt:lpstr>Franklin Gothic Book</vt:lpstr>
      <vt:lpstr>Microsoft YaHei</vt:lpstr>
      <vt:lpstr>Arial Unicode MS</vt:lpstr>
      <vt:lpstr>Perpetua</vt:lpstr>
      <vt:lpstr>Equity</vt:lpstr>
      <vt:lpstr>Android Application for Security of Senior Citizens</vt:lpstr>
      <vt:lpstr>Introduction </vt:lpstr>
      <vt:lpstr>Application Area</vt:lpstr>
      <vt:lpstr>PowerPoint 演示文稿</vt:lpstr>
      <vt:lpstr>Literature Review </vt:lpstr>
      <vt:lpstr>PowerPoint 演示文稿</vt:lpstr>
      <vt:lpstr>Methodology</vt:lpstr>
      <vt:lpstr>PowerPoint 演示文稿</vt:lpstr>
      <vt:lpstr>Project Work Flow Diagram</vt:lpstr>
      <vt:lpstr>PowerPoint 演示文稿</vt:lpstr>
      <vt:lpstr>Result &amp; Conclusion</vt:lpstr>
      <vt:lpstr>PowerPoint 演示文稿</vt:lpstr>
      <vt:lpstr>References </vt:lpstr>
      <vt:lpstr>Paper Publication Details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Raj</dc:creator>
  <cp:lastModifiedBy>Dell</cp:lastModifiedBy>
  <cp:revision>131</cp:revision>
  <dcterms:created xsi:type="dcterms:W3CDTF">2012-01-24T13:52:00Z</dcterms:created>
  <dcterms:modified xsi:type="dcterms:W3CDTF">2023-01-23T14:30:35Z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F6448404285D4F168428C62D7FCF5764</vt:lpwstr>
  </property>
  <property fmtid="{D5CDD505-2E9C-101B-9397-08002B2CF9AE}" pid="3" name="KSOProductBuildVer">
    <vt:lpwstr>1033-11.2.0.11440</vt:lpwstr>
  </property>
</Properties>
</file>