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Libre Baskerville" panose="02000000000000000000" pitchFamily="2" charset="0"/>
      <p:regular r:id="rId24"/>
      <p:bold r:id="rId25"/>
      <p:italic r:id="rId26"/>
    </p:embeddedFont>
    <p:embeddedFont>
      <p:font typeface="Libre Franklin"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PPsJMnaZAa6qtkKsKzBxEFjN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61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ea09b95278_1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1ea09b95278_1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ea09b95278_1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1ea09b95278_1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fc3ce1c31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1fc3ce1c31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ea09b95278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1ea09b95278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ea09b95278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1ea09b95278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 name="Google Shape;11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ea09b95278_1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1ea09b95278_1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ea09b95278_1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1ea09b95278_1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ea09b95278_1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1ea09b95278_1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11"/>
          <p:cNvSpPr/>
          <p:nvPr/>
        </p:nvSpPr>
        <p:spPr>
          <a:xfrm>
            <a:off x="65313" y="69755"/>
            <a:ext cx="9013372" cy="6692201"/>
          </a:xfrm>
          <a:prstGeom prst="roundRect">
            <a:avLst>
              <a:gd name="adj" fmla="val 4929"/>
            </a:avLst>
          </a:prstGeom>
          <a:blipFill rotWithShape="1">
            <a:blip r:embed="rId2">
              <a:alphaModFix amt="15000"/>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11"/>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1" name="Google Shape;21;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
        <p:nvSpPr>
          <p:cNvPr id="24" name="Google Shape;24;p11"/>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11"/>
          <p:cNvSpPr/>
          <p:nvPr/>
        </p:nvSpPr>
        <p:spPr>
          <a:xfrm>
            <a:off x="62931" y="1396720"/>
            <a:ext cx="9021537" cy="12058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11"/>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11"/>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0"/>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2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rot="5400000">
            <a:off x="4709478" y="2194564"/>
            <a:ext cx="5851525" cy="201168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1"/>
          <p:cNvSpPr txBox="1">
            <a:spLocks noGrp="1"/>
          </p:cNvSpPr>
          <p:nvPr>
            <p:ph type="body" idx="1"/>
          </p:nvPr>
        </p:nvSpPr>
        <p:spPr>
          <a:xfrm rot="5400000">
            <a:off x="769938"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2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8"/>
        <p:cNvGrpSpPr/>
        <p:nvPr/>
      </p:nvGrpSpPr>
      <p:grpSpPr>
        <a:xfrm>
          <a:off x="0" y="0"/>
          <a:ext cx="0" cy="0"/>
          <a:chOff x="0" y="0"/>
          <a:chExt cx="0" cy="0"/>
        </a:xfrm>
      </p:grpSpPr>
      <p:sp>
        <p:nvSpPr>
          <p:cNvPr id="29" name="Google Shape;29;p1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33" name="Google Shape;33;p1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4"/>
        <p:cNvGrpSpPr/>
        <p:nvPr/>
      </p:nvGrpSpPr>
      <p:grpSpPr>
        <a:xfrm>
          <a:off x="0" y="0"/>
          <a:ext cx="0" cy="0"/>
          <a:chOff x="0" y="0"/>
          <a:chExt cx="0" cy="0"/>
        </a:xfrm>
      </p:grpSpPr>
      <p:sp>
        <p:nvSpPr>
          <p:cNvPr id="35" name="Google Shape;35;p13"/>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6" name="Google Shape;36;p13"/>
          <p:cNvSpPr/>
          <p:nvPr/>
        </p:nvSpPr>
        <p:spPr>
          <a:xfrm>
            <a:off x="65313" y="69755"/>
            <a:ext cx="9013372" cy="6692201"/>
          </a:xfrm>
          <a:prstGeom prst="roundRect">
            <a:avLst>
              <a:gd name="adj" fmla="val 4929"/>
            </a:avLst>
          </a:prstGeom>
          <a:blipFill rotWithShape="1">
            <a:blip r:embed="rId2">
              <a:alphaModFix amt="15000"/>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7" name="Google Shape;37;p13"/>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9" name="Google Shape;39;p1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3"/>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2" name="Google Shape;42;p13"/>
          <p:cNvSpPr/>
          <p:nvPr/>
        </p:nvSpPr>
        <p:spPr>
          <a:xfrm>
            <a:off x="69146" y="2341475"/>
            <a:ext cx="9013781"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3" name="Google Shape;43;p13"/>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4" name="Google Shape;44;p13"/>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50" name="Google Shape;50;p14"/>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1" name="Google Shape;51;p14"/>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5"/>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5" name="Google Shape;55;p15"/>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6" name="Google Shape;56;p1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59" name="Google Shape;59;p15"/>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0" name="Google Shape;60;p15"/>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6"/>
        <p:cNvGrpSpPr/>
        <p:nvPr/>
      </p:nvGrpSpPr>
      <p:grpSpPr>
        <a:xfrm>
          <a:off x="0" y="0"/>
          <a:ext cx="0" cy="0"/>
          <a:chOff x="0" y="0"/>
          <a:chExt cx="0" cy="0"/>
        </a:xfrm>
      </p:grpSpPr>
      <p:sp>
        <p:nvSpPr>
          <p:cNvPr id="67" name="Google Shape;67;p1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0"/>
        <p:cNvGrpSpPr/>
        <p:nvPr/>
      </p:nvGrpSpPr>
      <p:grpSpPr>
        <a:xfrm>
          <a:off x="0" y="0"/>
          <a:ext cx="0" cy="0"/>
          <a:chOff x="0" y="0"/>
          <a:chExt cx="0" cy="0"/>
        </a:xfrm>
      </p:grpSpPr>
      <p:sp>
        <p:nvSpPr>
          <p:cNvPr id="71" name="Google Shape;71;p18"/>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2" name="Google Shape;72;p18"/>
          <p:cNvSpPr/>
          <p:nvPr/>
        </p:nvSpPr>
        <p:spPr>
          <a:xfrm>
            <a:off x="64008" y="69755"/>
            <a:ext cx="9013372" cy="6693408"/>
          </a:xfrm>
          <a:prstGeom prst="roundRect">
            <a:avLst>
              <a:gd name="adj" fmla="val 4929"/>
            </a:avLst>
          </a:prstGeom>
          <a:blipFill rotWithShape="1">
            <a:blip r:embed="rId2">
              <a:alphaModFix amt="15000"/>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3" name="Google Shape;73;p18"/>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1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78" name="Google Shape;78;p18"/>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9"/>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2" name="Google Shape;82;p1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9"/>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85" name="Google Shape;85;p19"/>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6" name="Google Shape;86;p19"/>
          <p:cNvSpPr/>
          <p:nvPr/>
        </p:nvSpPr>
        <p:spPr>
          <a:xfrm>
            <a:off x="68508" y="4650474"/>
            <a:ext cx="9006639"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7" name="Google Shape;87;p19"/>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8" name="Google Shape;88;p19"/>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15000"/>
          </a:blip>
          <a:stretch>
            <a:fillRect/>
          </a:stretch>
        </a:blipFill>
        <a:effectLst/>
      </p:bgPr>
    </p:bg>
    <p:spTree>
      <p:nvGrpSpPr>
        <p:cNvPr id="1" name="Shape 9"/>
        <p:cNvGrpSpPr/>
        <p:nvPr/>
      </p:nvGrpSpPr>
      <p:grpSpPr>
        <a:xfrm>
          <a:off x="0" y="0"/>
          <a:ext cx="0" cy="0"/>
          <a:chOff x="0" y="0"/>
          <a:chExt cx="0" cy="0"/>
        </a:xfrm>
      </p:grpSpPr>
      <p:sp>
        <p:nvSpPr>
          <p:cNvPr id="10" name="Google Shape;10;p10"/>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10"/>
          <p:cNvSpPr/>
          <p:nvPr/>
        </p:nvSpPr>
        <p:spPr>
          <a:xfrm>
            <a:off x="64008" y="69755"/>
            <a:ext cx="9013372" cy="6693408"/>
          </a:xfrm>
          <a:prstGeom prst="roundRect">
            <a:avLst>
              <a:gd name="adj" fmla="val 4929"/>
            </a:avLst>
          </a:prstGeom>
          <a:blipFill rotWithShape="1">
            <a:blip r:embed="rId13">
              <a:alphaModFix amt="15000"/>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1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1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1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twitter.com/GoChhattisgarh?ref_src=twsrc%5Egoogle%7Ctwcamp%5Eserp%7Ctwgr%5Eauthor" TargetMode="External"/><Relationship Id="rId3" Type="http://schemas.openxmlformats.org/officeDocument/2006/relationships/hyperlink" Target="https://reactjs.org/tutorial/tutorial.html" TargetMode="External"/><Relationship Id="rId7" Type="http://schemas.openxmlformats.org/officeDocument/2006/relationships/hyperlink" Target="https://www.chhattisgarhtourism.in/"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w3schools.com/react/react_getstarted.asp" TargetMode="External"/><Relationship Id="rId5" Type="http://schemas.openxmlformats.org/officeDocument/2006/relationships/hyperlink" Target="https://www.w3schools.com/nodejs/" TargetMode="External"/><Relationship Id="rId4" Type="http://schemas.openxmlformats.org/officeDocument/2006/relationships/hyperlink" Target="https://www.mongodb.com/cloud/atlas/" TargetMode="External"/><Relationship Id="rId9" Type="http://schemas.openxmlformats.org/officeDocument/2006/relationships/hyperlink" Target="https://www.indianholiday.com/tours-of-india/best-of-chhattisgarh.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762000" y="1676400"/>
            <a:ext cx="7772400" cy="609600"/>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rgbClr val="0070C0"/>
              </a:buClr>
              <a:buSzPts val="4400"/>
              <a:buFont typeface="Times New Roman"/>
              <a:buNone/>
            </a:pPr>
            <a:r>
              <a:rPr lang="en-IN" sz="4400" b="1">
                <a:solidFill>
                  <a:srgbClr val="0070C0"/>
                </a:solidFill>
                <a:latin typeface="Times New Roman"/>
                <a:ea typeface="Times New Roman"/>
                <a:cs typeface="Times New Roman"/>
                <a:sym typeface="Times New Roman"/>
              </a:rPr>
              <a:t>Chhattisgarh Yatra</a:t>
            </a:r>
            <a:endParaRPr sz="4400" b="1">
              <a:solidFill>
                <a:srgbClr val="0070C0"/>
              </a:solidFill>
            </a:endParaRPr>
          </a:p>
        </p:txBody>
      </p:sp>
      <p:sp>
        <p:nvSpPr>
          <p:cNvPr id="106" name="Google Shape;106;p1"/>
          <p:cNvSpPr txBox="1"/>
          <p:nvPr/>
        </p:nvSpPr>
        <p:spPr>
          <a:xfrm>
            <a:off x="5562600" y="4953000"/>
            <a:ext cx="3352800" cy="16002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800"/>
              <a:buFont typeface="Times New Roman"/>
              <a:buNone/>
            </a:pPr>
            <a:r>
              <a:rPr lang="en-IN" sz="1800" b="0" i="0" u="none" strike="noStrike" cap="none">
                <a:solidFill>
                  <a:schemeClr val="dk1"/>
                </a:solidFill>
                <a:latin typeface="Times New Roman"/>
                <a:ea typeface="Times New Roman"/>
                <a:cs typeface="Times New Roman"/>
                <a:sym typeface="Times New Roman"/>
              </a:rPr>
              <a:t>Project Group Members:</a:t>
            </a:r>
            <a:endParaRPr/>
          </a:p>
          <a:p>
            <a:pPr marL="0" marR="0" lvl="0" indent="0" algn="ctr" rtl="0">
              <a:spcBef>
                <a:spcPts val="0"/>
              </a:spcBef>
              <a:spcAft>
                <a:spcPts val="0"/>
              </a:spcAft>
              <a:buNone/>
            </a:pPr>
            <a:r>
              <a:rPr lang="en-IN" sz="1800" b="1">
                <a:solidFill>
                  <a:schemeClr val="dk1"/>
                </a:solidFill>
                <a:latin typeface="Times New Roman"/>
                <a:ea typeface="Times New Roman"/>
                <a:cs typeface="Times New Roman"/>
                <a:sym typeface="Times New Roman"/>
              </a:rPr>
              <a:t>Sakshi Bhuwal</a:t>
            </a:r>
            <a:endParaRPr/>
          </a:p>
          <a:p>
            <a:pPr marL="0" marR="0" lvl="0" indent="0" algn="ctr" rtl="0">
              <a:spcBef>
                <a:spcPts val="0"/>
              </a:spcBef>
              <a:spcAft>
                <a:spcPts val="0"/>
              </a:spcAft>
              <a:buNone/>
            </a:pPr>
            <a:r>
              <a:rPr lang="en-IN" sz="1800" b="1">
                <a:solidFill>
                  <a:schemeClr val="dk1"/>
                </a:solidFill>
                <a:latin typeface="Times New Roman"/>
                <a:ea typeface="Times New Roman"/>
                <a:cs typeface="Times New Roman"/>
                <a:sym typeface="Times New Roman"/>
              </a:rPr>
              <a:t>Shubhika Shukla</a:t>
            </a:r>
            <a:endParaRPr/>
          </a:p>
          <a:p>
            <a:pPr marL="0" marR="0" lvl="0" indent="0" algn="ctr" rtl="0">
              <a:spcBef>
                <a:spcPts val="0"/>
              </a:spcBef>
              <a:spcAft>
                <a:spcPts val="0"/>
              </a:spcAft>
              <a:buNone/>
            </a:pPr>
            <a:r>
              <a:rPr lang="en-IN" sz="1800" b="1">
                <a:solidFill>
                  <a:schemeClr val="dk1"/>
                </a:solidFill>
                <a:latin typeface="Times New Roman"/>
                <a:ea typeface="Times New Roman"/>
                <a:cs typeface="Times New Roman"/>
                <a:sym typeface="Times New Roman"/>
              </a:rPr>
              <a:t>Himanshi Malagar</a:t>
            </a:r>
            <a:endParaRPr/>
          </a:p>
        </p:txBody>
      </p:sp>
      <p:sp>
        <p:nvSpPr>
          <p:cNvPr id="107" name="Google Shape;107;p1"/>
          <p:cNvSpPr txBox="1"/>
          <p:nvPr/>
        </p:nvSpPr>
        <p:spPr>
          <a:xfrm>
            <a:off x="228600" y="5105400"/>
            <a:ext cx="3124200" cy="1524001"/>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None/>
            </a:pPr>
            <a:r>
              <a:rPr lang="en-IN" sz="1800" b="0" i="0" u="none" strike="noStrike" cap="none">
                <a:solidFill>
                  <a:schemeClr val="dk1"/>
                </a:solidFill>
                <a:latin typeface="Times New Roman"/>
                <a:ea typeface="Times New Roman"/>
                <a:cs typeface="Times New Roman"/>
                <a:sym typeface="Times New Roman"/>
              </a:rPr>
              <a:t>Project Guide</a:t>
            </a:r>
            <a:endParaRPr/>
          </a:p>
          <a:p>
            <a:pPr marL="0" marR="0" lvl="0" indent="0" algn="ctr" rtl="0">
              <a:spcBef>
                <a:spcPts val="0"/>
              </a:spcBef>
              <a:spcAft>
                <a:spcPts val="0"/>
              </a:spcAft>
              <a:buNone/>
            </a:pPr>
            <a:r>
              <a:rPr lang="en-IN" sz="1800" b="1">
                <a:solidFill>
                  <a:schemeClr val="dk1"/>
                </a:solidFill>
                <a:latin typeface="Times New Roman"/>
                <a:ea typeface="Times New Roman"/>
                <a:cs typeface="Times New Roman"/>
                <a:sym typeface="Times New Roman"/>
              </a:rPr>
              <a:t>Mr</a:t>
            </a:r>
            <a:r>
              <a:rPr lang="en-IN" sz="1800" b="1" i="0" u="none" strike="noStrike" cap="none">
                <a:solidFill>
                  <a:schemeClr val="dk1"/>
                </a:solidFill>
                <a:latin typeface="Times New Roman"/>
                <a:ea typeface="Times New Roman"/>
                <a:cs typeface="Times New Roman"/>
                <a:sym typeface="Times New Roman"/>
              </a:rPr>
              <a:t>. </a:t>
            </a:r>
            <a:r>
              <a:rPr lang="en-IN" sz="1800" b="1">
                <a:solidFill>
                  <a:schemeClr val="dk1"/>
                </a:solidFill>
                <a:latin typeface="Times New Roman"/>
                <a:ea typeface="Times New Roman"/>
                <a:cs typeface="Times New Roman"/>
                <a:sym typeface="Times New Roman"/>
              </a:rPr>
              <a:t>Abhishek Saw</a:t>
            </a:r>
            <a:endParaRPr/>
          </a:p>
          <a:p>
            <a:pPr marL="0" marR="0" lvl="0" indent="0" algn="ctr" rtl="0">
              <a:spcBef>
                <a:spcPts val="0"/>
              </a:spcBef>
              <a:spcAft>
                <a:spcPts val="0"/>
              </a:spcAft>
              <a:buNone/>
            </a:pPr>
            <a:r>
              <a:rPr lang="en-IN" sz="1800" b="0" i="0" u="none" strike="noStrike" cap="none">
                <a:solidFill>
                  <a:schemeClr val="dk1"/>
                </a:solidFill>
                <a:latin typeface="Times New Roman"/>
                <a:ea typeface="Times New Roman"/>
                <a:cs typeface="Times New Roman"/>
                <a:sym typeface="Times New Roman"/>
              </a:rPr>
              <a:t>(</a:t>
            </a:r>
            <a:r>
              <a:rPr lang="en-IN" sz="1800">
                <a:solidFill>
                  <a:schemeClr val="dk1"/>
                </a:solidFill>
                <a:latin typeface="Times New Roman"/>
                <a:ea typeface="Times New Roman"/>
                <a:cs typeface="Times New Roman"/>
                <a:sym typeface="Times New Roman"/>
              </a:rPr>
              <a:t>Asst. Professor</a:t>
            </a:r>
            <a:r>
              <a:rPr lang="en-IN" sz="1800" b="0" i="0" u="none" strike="noStrike" cap="none">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CSE</a:t>
            </a:r>
            <a:r>
              <a:rPr lang="en-IN" sz="1800" b="0" i="0" u="none" strike="noStrike" cap="none">
                <a:solidFill>
                  <a:schemeClr val="dk1"/>
                </a:solidFill>
                <a:latin typeface="Times New Roman"/>
                <a:ea typeface="Times New Roman"/>
                <a:cs typeface="Times New Roman"/>
                <a:sym typeface="Times New Roman"/>
              </a:rPr>
              <a:t>)</a:t>
            </a:r>
            <a:endParaRPr/>
          </a:p>
          <a:p>
            <a:pPr marL="0" marR="0" lvl="0" indent="0" algn="ctr" rtl="0">
              <a:lnSpc>
                <a:spcPct val="100000"/>
              </a:lnSpc>
              <a:spcBef>
                <a:spcPts val="0"/>
              </a:spcBef>
              <a:spcAft>
                <a:spcPts val="0"/>
              </a:spcAft>
              <a:buClr>
                <a:schemeClr val="dk1"/>
              </a:buClr>
              <a:buSzPts val="1800"/>
              <a:buFont typeface="Libre Baskerville"/>
              <a:buNone/>
            </a:pPr>
            <a:endParaRPr sz="1800" b="0" i="0" u="none" strike="noStrike" cap="none">
              <a:solidFill>
                <a:schemeClr val="dk1"/>
              </a:solidFill>
              <a:latin typeface="Libre Franklin"/>
              <a:ea typeface="Libre Franklin"/>
              <a:cs typeface="Libre Franklin"/>
              <a:sym typeface="Libre Franklin"/>
            </a:endParaRPr>
          </a:p>
        </p:txBody>
      </p:sp>
      <p:sp>
        <p:nvSpPr>
          <p:cNvPr id="108" name="Google Shape;108;p1"/>
          <p:cNvSpPr txBox="1"/>
          <p:nvPr/>
        </p:nvSpPr>
        <p:spPr>
          <a:xfrm>
            <a:off x="762000" y="739775"/>
            <a:ext cx="7772400" cy="631825"/>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2800"/>
              <a:buFont typeface="Times New Roman"/>
              <a:buNone/>
            </a:pPr>
            <a:r>
              <a:rPr lang="en-IN" sz="2800" b="0" i="0" u="none" strike="noStrike" cap="none">
                <a:solidFill>
                  <a:schemeClr val="dk1"/>
                </a:solidFill>
                <a:latin typeface="Times New Roman"/>
                <a:ea typeface="Times New Roman"/>
                <a:cs typeface="Times New Roman"/>
                <a:sym typeface="Times New Roman"/>
              </a:rPr>
              <a:t>Major Project(Phase-I) Report on</a:t>
            </a:r>
            <a:endParaRPr sz="2800" b="0" i="0" u="none" strike="noStrike" cap="none">
              <a:solidFill>
                <a:schemeClr val="dk1"/>
              </a:solidFill>
              <a:latin typeface="Times New Roman"/>
              <a:ea typeface="Times New Roman"/>
              <a:cs typeface="Times New Roman"/>
              <a:sym typeface="Times New Roman"/>
            </a:endParaRPr>
          </a:p>
        </p:txBody>
      </p:sp>
      <p:sp>
        <p:nvSpPr>
          <p:cNvPr id="109" name="Google Shape;109;p1"/>
          <p:cNvSpPr txBox="1"/>
          <p:nvPr/>
        </p:nvSpPr>
        <p:spPr>
          <a:xfrm>
            <a:off x="762000" y="2743201"/>
            <a:ext cx="7772400" cy="2362200"/>
          </a:xfrm>
          <a:prstGeom prst="rect">
            <a:avLst/>
          </a:prstGeom>
          <a:noFill/>
          <a:ln>
            <a:noFill/>
          </a:ln>
        </p:spPr>
        <p:txBody>
          <a:bodyPr spcFirstLastPara="1" wrap="square" lIns="91425" tIns="45700" rIns="91425" bIns="45700" anchor="ctr" anchorCtr="0">
            <a:normAutofit fontScale="62500" lnSpcReduction="20000"/>
          </a:bodyPr>
          <a:lstStyle/>
          <a:p>
            <a:pPr marL="0" marR="0" lvl="0" indent="0" algn="ctr" rtl="0">
              <a:lnSpc>
                <a:spcPct val="120000"/>
              </a:lnSpc>
              <a:spcBef>
                <a:spcPts val="0"/>
              </a:spcBef>
              <a:spcAft>
                <a:spcPts val="0"/>
              </a:spcAft>
              <a:buNone/>
            </a:pPr>
            <a:r>
              <a:rPr lang="en-IN" sz="3800" b="1" i="0" u="none" strike="noStrike" cap="none" dirty="0">
                <a:solidFill>
                  <a:schemeClr val="dk1"/>
                </a:solidFill>
                <a:latin typeface="Times New Roman"/>
                <a:ea typeface="Times New Roman"/>
                <a:cs typeface="Times New Roman"/>
                <a:sym typeface="Times New Roman"/>
              </a:rPr>
              <a:t>CSE 7</a:t>
            </a:r>
            <a:r>
              <a:rPr lang="en-IN" sz="3800" b="1" i="0" u="none" strike="noStrike" cap="none" baseline="30000" dirty="0">
                <a:solidFill>
                  <a:schemeClr val="dk1"/>
                </a:solidFill>
                <a:latin typeface="Times New Roman"/>
                <a:ea typeface="Times New Roman"/>
                <a:cs typeface="Times New Roman"/>
                <a:sym typeface="Times New Roman"/>
              </a:rPr>
              <a:t>th</a:t>
            </a:r>
            <a:r>
              <a:rPr lang="en-IN" sz="3800" b="1" i="0" u="none" strike="noStrike" cap="none" dirty="0">
                <a:solidFill>
                  <a:schemeClr val="dk1"/>
                </a:solidFill>
                <a:latin typeface="Times New Roman"/>
                <a:ea typeface="Times New Roman"/>
                <a:cs typeface="Times New Roman"/>
                <a:sym typeface="Times New Roman"/>
              </a:rPr>
              <a:t> Semester</a:t>
            </a:r>
            <a:endParaRPr dirty="0"/>
          </a:p>
          <a:p>
            <a:pPr marL="0" marR="0" lvl="0" indent="0" algn="ctr" rtl="0">
              <a:lnSpc>
                <a:spcPct val="120000"/>
              </a:lnSpc>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20000"/>
              </a:lnSpc>
              <a:spcBef>
                <a:spcPts val="0"/>
              </a:spcBef>
              <a:spcAft>
                <a:spcPts val="0"/>
              </a:spcAft>
              <a:buNone/>
            </a:pPr>
            <a:r>
              <a:rPr lang="en-IN" sz="2800" b="0" i="0" u="none" strike="noStrike" cap="none" dirty="0">
                <a:solidFill>
                  <a:schemeClr val="dk1"/>
                </a:solidFill>
                <a:latin typeface="Times New Roman"/>
                <a:ea typeface="Times New Roman"/>
                <a:cs typeface="Times New Roman"/>
                <a:sym typeface="Times New Roman"/>
              </a:rPr>
              <a:t>Department of Computer Science and Engineering,</a:t>
            </a:r>
            <a:endParaRPr dirty="0"/>
          </a:p>
          <a:p>
            <a:pPr marL="0" marR="0" lvl="0" indent="0" algn="ctr" rtl="0">
              <a:lnSpc>
                <a:spcPct val="120000"/>
              </a:lnSpc>
              <a:spcBef>
                <a:spcPts val="0"/>
              </a:spcBef>
              <a:spcAft>
                <a:spcPts val="0"/>
              </a:spcAft>
              <a:buNone/>
            </a:pPr>
            <a:endParaRPr sz="25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20000"/>
              </a:lnSpc>
              <a:spcBef>
                <a:spcPts val="0"/>
              </a:spcBef>
              <a:spcAft>
                <a:spcPts val="0"/>
              </a:spcAft>
              <a:buNone/>
            </a:pPr>
            <a:r>
              <a:rPr lang="en-IN" sz="2500" b="1" i="0" u="none" strike="noStrike" cap="none" dirty="0">
                <a:solidFill>
                  <a:schemeClr val="dk1"/>
                </a:solidFill>
                <a:latin typeface="Times New Roman"/>
                <a:ea typeface="Times New Roman"/>
                <a:cs typeface="Times New Roman"/>
                <a:sym typeface="Times New Roman"/>
              </a:rPr>
              <a:t>Batch 2019-2023</a:t>
            </a:r>
            <a:endParaRPr dirty="0"/>
          </a:p>
          <a:p>
            <a:pPr marL="0" marR="0" lvl="0" indent="0" algn="ctr" rtl="0">
              <a:lnSpc>
                <a:spcPct val="120000"/>
              </a:lnSpc>
              <a:spcBef>
                <a:spcPts val="0"/>
              </a:spcBef>
              <a:spcAft>
                <a:spcPts val="0"/>
              </a:spcAft>
              <a:buNone/>
            </a:pPr>
            <a:endParaRPr sz="23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20000"/>
              </a:lnSpc>
              <a:spcBef>
                <a:spcPts val="0"/>
              </a:spcBef>
              <a:spcAft>
                <a:spcPts val="0"/>
              </a:spcAft>
              <a:buNone/>
            </a:pPr>
            <a:r>
              <a:rPr lang="en-IN" sz="2800" b="0" i="0" u="none" strike="noStrike" cap="none" dirty="0">
                <a:solidFill>
                  <a:schemeClr val="dk1"/>
                </a:solidFill>
                <a:latin typeface="Times New Roman"/>
                <a:ea typeface="Times New Roman"/>
                <a:cs typeface="Times New Roman"/>
                <a:sym typeface="Times New Roman"/>
              </a:rPr>
              <a:t>Session </a:t>
            </a:r>
            <a:r>
              <a:rPr lang="en-IN" sz="2800" dirty="0">
                <a:solidFill>
                  <a:schemeClr val="dk1"/>
                </a:solidFill>
                <a:latin typeface="Times New Roman"/>
                <a:ea typeface="Times New Roman"/>
                <a:cs typeface="Times New Roman"/>
                <a:sym typeface="Times New Roman"/>
              </a:rPr>
              <a:t>Nov</a:t>
            </a:r>
            <a:r>
              <a:rPr lang="en-IN" sz="2800" b="0" i="0" u="none" strike="noStrike" cap="none" dirty="0">
                <a:solidFill>
                  <a:schemeClr val="dk1"/>
                </a:solidFill>
                <a:latin typeface="Times New Roman"/>
                <a:ea typeface="Times New Roman"/>
                <a:cs typeface="Times New Roman"/>
                <a:sym typeface="Times New Roman"/>
              </a:rPr>
              <a:t> – Dec 2022-23</a:t>
            </a:r>
            <a:endParaRPr dirty="0"/>
          </a:p>
          <a:p>
            <a:pPr marL="0" marR="0" lvl="0" indent="0" algn="ctr" rtl="0">
              <a:lnSpc>
                <a:spcPct val="120000"/>
              </a:lnSpc>
              <a:spcBef>
                <a:spcPts val="0"/>
              </a:spcBef>
              <a:spcAft>
                <a:spcPts val="0"/>
              </a:spcAft>
              <a:buNone/>
            </a:pPr>
            <a:endParaRPr sz="23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20000"/>
              </a:lnSpc>
              <a:spcBef>
                <a:spcPts val="0"/>
              </a:spcBef>
              <a:spcAft>
                <a:spcPts val="0"/>
              </a:spcAft>
              <a:buNone/>
            </a:pPr>
            <a:r>
              <a:rPr lang="en-IN" sz="2800" b="1" dirty="0">
                <a:solidFill>
                  <a:schemeClr val="dk1"/>
                </a:solidFill>
                <a:latin typeface="Times New Roman"/>
                <a:ea typeface="Times New Roman"/>
                <a:cs typeface="Times New Roman"/>
                <a:sym typeface="Times New Roman"/>
              </a:rPr>
              <a:t>24/01/23</a:t>
            </a:r>
            <a:endParaRPr sz="2800" b="0" i="0" u="none" strike="noStrike" cap="none" dirty="0">
              <a:solidFill>
                <a:schemeClr val="dk1"/>
              </a:solidFill>
              <a:latin typeface="Times New Roman"/>
              <a:ea typeface="Times New Roman"/>
              <a:cs typeface="Times New Roman"/>
              <a:sym typeface="Times New Roman"/>
            </a:endParaRPr>
          </a:p>
        </p:txBody>
      </p:sp>
      <p:sp>
        <p:nvSpPr>
          <p:cNvPr id="110" name="Google Shape;110;p1"/>
          <p:cNvSpPr/>
          <p:nvPr/>
        </p:nvSpPr>
        <p:spPr>
          <a:xfrm>
            <a:off x="304800" y="228600"/>
            <a:ext cx="8534400" cy="429413"/>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None/>
            </a:pPr>
            <a:r>
              <a:rPr lang="en-IN" sz="2000" b="0" i="0" u="none" strike="noStrike" cap="none">
                <a:solidFill>
                  <a:schemeClr val="dk1"/>
                </a:solidFill>
                <a:latin typeface="Times New Roman"/>
                <a:ea typeface="Times New Roman"/>
                <a:cs typeface="Times New Roman"/>
                <a:sym typeface="Times New Roman"/>
              </a:rPr>
              <a:t>Shri Shankaracharya Institute of Professional Management &amp; Technology, Raipur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g1ea09b95278_1_2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13</a:t>
            </a:r>
            <a:endParaRPr/>
          </a:p>
        </p:txBody>
      </p:sp>
      <p:sp>
        <p:nvSpPr>
          <p:cNvPr id="174" name="Google Shape;174;g1ea09b95278_1_22"/>
          <p:cNvSpPr txBox="1">
            <a:spLocks noGrp="1"/>
          </p:cNvSpPr>
          <p:nvPr>
            <p:ph type="ctrTitle"/>
          </p:nvPr>
        </p:nvSpPr>
        <p:spPr>
          <a:xfrm>
            <a:off x="762000" y="152400"/>
            <a:ext cx="7772400" cy="838200"/>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chemeClr val="dk1"/>
              </a:buClr>
              <a:buSzPts val="6000"/>
              <a:buFont typeface="Times New Roman"/>
              <a:buNone/>
            </a:pPr>
            <a:r>
              <a:rPr lang="en-IN" sz="6000">
                <a:solidFill>
                  <a:schemeClr val="dk1"/>
                </a:solidFill>
                <a:latin typeface="Times New Roman"/>
                <a:ea typeface="Times New Roman"/>
                <a:cs typeface="Times New Roman"/>
                <a:sym typeface="Times New Roman"/>
              </a:rPr>
              <a:t>Result &amp; Conclusion</a:t>
            </a:r>
            <a:endParaRPr sz="6000" b="0">
              <a:solidFill>
                <a:schemeClr val="dk1"/>
              </a:solidFill>
              <a:latin typeface="Times New Roman"/>
              <a:ea typeface="Times New Roman"/>
              <a:cs typeface="Times New Roman"/>
              <a:sym typeface="Times New Roman"/>
            </a:endParaRPr>
          </a:p>
        </p:txBody>
      </p:sp>
      <p:sp>
        <p:nvSpPr>
          <p:cNvPr id="175" name="Google Shape;175;g1ea09b95278_1_22"/>
          <p:cNvSpPr/>
          <p:nvPr/>
        </p:nvSpPr>
        <p:spPr>
          <a:xfrm>
            <a:off x="609600" y="1524000"/>
            <a:ext cx="3437400" cy="831000"/>
          </a:xfrm>
          <a:prstGeom prst="rect">
            <a:avLst/>
          </a:prstGeom>
          <a:noFill/>
          <a:ln>
            <a:noFill/>
          </a:ln>
        </p:spPr>
        <p:txBody>
          <a:bodyPr spcFirstLastPara="1" wrap="square" lIns="91425" tIns="45700" rIns="91425" bIns="45700" anchor="t" anchorCtr="0">
            <a:noAutofit/>
          </a:bodyPr>
          <a:lstStyle/>
          <a:p>
            <a:pPr marL="457200" marR="0" lvl="0" indent="0" algn="just" rtl="0">
              <a:spcBef>
                <a:spcPts val="0"/>
              </a:spcBef>
              <a:spcAft>
                <a:spcPts val="0"/>
              </a:spcAft>
              <a:buNone/>
            </a:pP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Snapshot with description</a:t>
            </a:r>
            <a:endParaRPr sz="2400" b="0" i="0" u="none" strike="noStrike" cap="none">
              <a:solidFill>
                <a:schemeClr val="dk1"/>
              </a:solidFill>
              <a:latin typeface="Times New Roman"/>
              <a:ea typeface="Times New Roman"/>
              <a:cs typeface="Times New Roman"/>
              <a:sym typeface="Times New Roman"/>
            </a:endParaRPr>
          </a:p>
        </p:txBody>
      </p:sp>
      <p:pic>
        <p:nvPicPr>
          <p:cNvPr id="176" name="Google Shape;176;g1ea09b95278_1_22"/>
          <p:cNvPicPr preferRelativeResize="0"/>
          <p:nvPr/>
        </p:nvPicPr>
        <p:blipFill rotWithShape="1">
          <a:blip r:embed="rId3">
            <a:alphaModFix/>
          </a:blip>
          <a:srcRect l="40635" t="17915" r="40735" b="18913"/>
          <a:stretch/>
        </p:blipFill>
        <p:spPr>
          <a:xfrm>
            <a:off x="914401" y="2469200"/>
            <a:ext cx="2180976" cy="4160201"/>
          </a:xfrm>
          <a:prstGeom prst="rect">
            <a:avLst/>
          </a:prstGeom>
          <a:noFill/>
          <a:ln>
            <a:noFill/>
          </a:ln>
        </p:spPr>
      </p:pic>
      <p:sp>
        <p:nvSpPr>
          <p:cNvPr id="177" name="Google Shape;177;g1ea09b95278_1_22"/>
          <p:cNvSpPr txBox="1"/>
          <p:nvPr/>
        </p:nvSpPr>
        <p:spPr>
          <a:xfrm>
            <a:off x="4048700" y="2644050"/>
            <a:ext cx="3519900" cy="2465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IN" sz="1800" b="1">
                <a:solidFill>
                  <a:schemeClr val="dk1"/>
                </a:solidFill>
                <a:latin typeface="Times New Roman"/>
                <a:ea typeface="Times New Roman"/>
                <a:cs typeface="Times New Roman"/>
                <a:sym typeface="Times New Roman"/>
              </a:rPr>
              <a:t>Home page</a:t>
            </a:r>
            <a:r>
              <a:rPr lang="en-IN" sz="1800">
                <a:solidFill>
                  <a:schemeClr val="dk1"/>
                </a:solidFill>
                <a:latin typeface="Times New Roman"/>
                <a:ea typeface="Times New Roman"/>
                <a:cs typeface="Times New Roman"/>
                <a:sym typeface="Times New Roman"/>
              </a:rPr>
              <a:t> - The page shows the first page that a user would come across once he open the app. The page allows the user to discover places under different categories , log option , a menu bar etc.</a:t>
            </a:r>
            <a:endParaRPr sz="18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82" name="Google Shape;182;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13</a:t>
            </a:r>
            <a:endParaRPr/>
          </a:p>
        </p:txBody>
      </p:sp>
      <p:sp>
        <p:nvSpPr>
          <p:cNvPr id="183" name="Google Shape;183;p7"/>
          <p:cNvSpPr txBox="1">
            <a:spLocks noGrp="1"/>
          </p:cNvSpPr>
          <p:nvPr>
            <p:ph type="ctrTitle"/>
          </p:nvPr>
        </p:nvSpPr>
        <p:spPr>
          <a:xfrm>
            <a:off x="762000" y="152400"/>
            <a:ext cx="7772400" cy="838200"/>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chemeClr val="dk1"/>
              </a:buClr>
              <a:buSzPts val="6000"/>
              <a:buFont typeface="Times New Roman"/>
              <a:buNone/>
            </a:pPr>
            <a:r>
              <a:rPr lang="en-IN" sz="6000">
                <a:solidFill>
                  <a:schemeClr val="dk1"/>
                </a:solidFill>
                <a:latin typeface="Times New Roman"/>
                <a:ea typeface="Times New Roman"/>
                <a:cs typeface="Times New Roman"/>
                <a:sym typeface="Times New Roman"/>
              </a:rPr>
              <a:t>Result &amp; Conclusion</a:t>
            </a:r>
            <a:endParaRPr sz="6000" b="0">
              <a:solidFill>
                <a:schemeClr val="dk1"/>
              </a:solidFill>
              <a:latin typeface="Times New Roman"/>
              <a:ea typeface="Times New Roman"/>
              <a:cs typeface="Times New Roman"/>
              <a:sym typeface="Times New Roman"/>
            </a:endParaRPr>
          </a:p>
        </p:txBody>
      </p:sp>
      <p:sp>
        <p:nvSpPr>
          <p:cNvPr id="184" name="Google Shape;184;p7"/>
          <p:cNvSpPr/>
          <p:nvPr/>
        </p:nvSpPr>
        <p:spPr>
          <a:xfrm>
            <a:off x="609600" y="1524000"/>
            <a:ext cx="3437400" cy="831000"/>
          </a:xfrm>
          <a:prstGeom prst="rect">
            <a:avLst/>
          </a:prstGeom>
          <a:noFill/>
          <a:ln>
            <a:noFill/>
          </a:ln>
        </p:spPr>
        <p:txBody>
          <a:bodyPr spcFirstLastPara="1" wrap="square" lIns="91425" tIns="45700" rIns="91425" bIns="45700" anchor="t" anchorCtr="0">
            <a:spAutoFit/>
          </a:bodyPr>
          <a:lstStyle/>
          <a:p>
            <a:pPr marL="457200" marR="0" lvl="0" indent="0" algn="just" rtl="0">
              <a:spcBef>
                <a:spcPts val="0"/>
              </a:spcBef>
              <a:spcAft>
                <a:spcPts val="0"/>
              </a:spcAft>
              <a:buNone/>
            </a:pP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Snapshot with description</a:t>
            </a:r>
            <a:endParaRPr sz="2400" b="0" i="0" u="none" strike="noStrike" cap="none">
              <a:solidFill>
                <a:schemeClr val="dk1"/>
              </a:solidFill>
              <a:latin typeface="Times New Roman"/>
              <a:ea typeface="Times New Roman"/>
              <a:cs typeface="Times New Roman"/>
              <a:sym typeface="Times New Roman"/>
            </a:endParaRPr>
          </a:p>
        </p:txBody>
      </p:sp>
      <p:pic>
        <p:nvPicPr>
          <p:cNvPr id="185" name="Google Shape;185;p7"/>
          <p:cNvPicPr preferRelativeResize="0"/>
          <p:nvPr/>
        </p:nvPicPr>
        <p:blipFill rotWithShape="1">
          <a:blip r:embed="rId3">
            <a:alphaModFix/>
          </a:blip>
          <a:srcRect/>
          <a:stretch/>
        </p:blipFill>
        <p:spPr>
          <a:xfrm>
            <a:off x="609600" y="2355000"/>
            <a:ext cx="1896100" cy="4198200"/>
          </a:xfrm>
          <a:prstGeom prst="rect">
            <a:avLst/>
          </a:prstGeom>
          <a:noFill/>
          <a:ln>
            <a:noFill/>
          </a:ln>
        </p:spPr>
      </p:pic>
      <p:sp>
        <p:nvSpPr>
          <p:cNvPr id="186" name="Google Shape;186;p7"/>
          <p:cNvSpPr txBox="1"/>
          <p:nvPr/>
        </p:nvSpPr>
        <p:spPr>
          <a:xfrm>
            <a:off x="9568175" y="1375275"/>
            <a:ext cx="4610700" cy="1239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1200"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latin typeface="Libre Baskerville"/>
              <a:ea typeface="Libre Baskerville"/>
              <a:cs typeface="Libre Baskerville"/>
              <a:sym typeface="Libre Baskerville"/>
            </a:endParaRPr>
          </a:p>
        </p:txBody>
      </p:sp>
      <p:sp>
        <p:nvSpPr>
          <p:cNvPr id="187" name="Google Shape;187;p7"/>
          <p:cNvSpPr txBox="1"/>
          <p:nvPr/>
        </p:nvSpPr>
        <p:spPr>
          <a:xfrm>
            <a:off x="2544900" y="2495325"/>
            <a:ext cx="8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Baskerville"/>
              <a:ea typeface="Libre Baskerville"/>
              <a:cs typeface="Libre Baskerville"/>
              <a:sym typeface="Libre Baskerville"/>
            </a:endParaRPr>
          </a:p>
        </p:txBody>
      </p:sp>
      <p:sp>
        <p:nvSpPr>
          <p:cNvPr id="188" name="Google Shape;188;p7"/>
          <p:cNvSpPr txBox="1"/>
          <p:nvPr/>
        </p:nvSpPr>
        <p:spPr>
          <a:xfrm>
            <a:off x="3139800" y="3007600"/>
            <a:ext cx="4048800" cy="1828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IN" sz="1800" b="1">
                <a:solidFill>
                  <a:schemeClr val="dk1"/>
                </a:solidFill>
                <a:latin typeface="Times New Roman"/>
                <a:ea typeface="Times New Roman"/>
                <a:cs typeface="Times New Roman"/>
                <a:sym typeface="Times New Roman"/>
              </a:rPr>
              <a:t>Wild life sanctuaries</a:t>
            </a:r>
            <a:r>
              <a:rPr lang="en-IN" sz="1800">
                <a:solidFill>
                  <a:schemeClr val="dk1"/>
                </a:solidFill>
                <a:latin typeface="Times New Roman"/>
                <a:ea typeface="Times New Roman"/>
                <a:cs typeface="Times New Roman"/>
                <a:sym typeface="Times New Roman"/>
              </a:rPr>
              <a:t> - Chhattisgarh is a state of forests and tribal communities. We have added every but of flora and fauna that is in the state</a:t>
            </a:r>
            <a:endParaRPr sz="18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g1ea09b95278_1_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13</a:t>
            </a:r>
            <a:endParaRPr/>
          </a:p>
        </p:txBody>
      </p:sp>
      <p:sp>
        <p:nvSpPr>
          <p:cNvPr id="194" name="Google Shape;194;g1ea09b95278_1_4"/>
          <p:cNvSpPr txBox="1">
            <a:spLocks noGrp="1"/>
          </p:cNvSpPr>
          <p:nvPr>
            <p:ph type="ctrTitle"/>
          </p:nvPr>
        </p:nvSpPr>
        <p:spPr>
          <a:xfrm>
            <a:off x="762000" y="152400"/>
            <a:ext cx="7772400" cy="838200"/>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chemeClr val="dk1"/>
              </a:buClr>
              <a:buSzPts val="6000"/>
              <a:buFont typeface="Times New Roman"/>
              <a:buNone/>
            </a:pPr>
            <a:r>
              <a:rPr lang="en-IN" sz="6000">
                <a:solidFill>
                  <a:schemeClr val="dk1"/>
                </a:solidFill>
                <a:latin typeface="Times New Roman"/>
                <a:ea typeface="Times New Roman"/>
                <a:cs typeface="Times New Roman"/>
                <a:sym typeface="Times New Roman"/>
              </a:rPr>
              <a:t>Result &amp; Conclusion</a:t>
            </a:r>
            <a:endParaRPr sz="6000" b="0">
              <a:solidFill>
                <a:schemeClr val="dk1"/>
              </a:solidFill>
              <a:latin typeface="Times New Roman"/>
              <a:ea typeface="Times New Roman"/>
              <a:cs typeface="Times New Roman"/>
              <a:sym typeface="Times New Roman"/>
            </a:endParaRPr>
          </a:p>
        </p:txBody>
      </p:sp>
      <p:sp>
        <p:nvSpPr>
          <p:cNvPr id="195" name="Google Shape;195;g1ea09b95278_1_4"/>
          <p:cNvSpPr/>
          <p:nvPr/>
        </p:nvSpPr>
        <p:spPr>
          <a:xfrm>
            <a:off x="609600" y="1524000"/>
            <a:ext cx="3437400" cy="831000"/>
          </a:xfrm>
          <a:prstGeom prst="rect">
            <a:avLst/>
          </a:prstGeom>
          <a:noFill/>
          <a:ln>
            <a:noFill/>
          </a:ln>
        </p:spPr>
        <p:txBody>
          <a:bodyPr spcFirstLastPara="1" wrap="square" lIns="91425" tIns="45700" rIns="91425" bIns="45700" anchor="t" anchorCtr="0">
            <a:noAutofit/>
          </a:bodyPr>
          <a:lstStyle/>
          <a:p>
            <a:pPr marL="457200" marR="0" lvl="0" indent="0" algn="just" rtl="0">
              <a:spcBef>
                <a:spcPts val="0"/>
              </a:spcBef>
              <a:spcAft>
                <a:spcPts val="0"/>
              </a:spcAft>
              <a:buNone/>
            </a:pP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Snapshot with description</a:t>
            </a:r>
            <a:endParaRPr sz="2400" b="0" i="0" u="none" strike="noStrike" cap="none">
              <a:solidFill>
                <a:schemeClr val="dk1"/>
              </a:solidFill>
              <a:latin typeface="Times New Roman"/>
              <a:ea typeface="Times New Roman"/>
              <a:cs typeface="Times New Roman"/>
              <a:sym typeface="Times New Roman"/>
            </a:endParaRPr>
          </a:p>
        </p:txBody>
      </p:sp>
      <p:pic>
        <p:nvPicPr>
          <p:cNvPr id="196" name="Google Shape;196;g1ea09b95278_1_4"/>
          <p:cNvPicPr preferRelativeResize="0"/>
          <p:nvPr/>
        </p:nvPicPr>
        <p:blipFill>
          <a:blip r:embed="rId3">
            <a:alphaModFix/>
          </a:blip>
          <a:stretch>
            <a:fillRect/>
          </a:stretch>
        </p:blipFill>
        <p:spPr>
          <a:xfrm>
            <a:off x="761992" y="2495160"/>
            <a:ext cx="1913859" cy="3966325"/>
          </a:xfrm>
          <a:prstGeom prst="rect">
            <a:avLst/>
          </a:prstGeom>
          <a:noFill/>
          <a:ln>
            <a:noFill/>
          </a:ln>
        </p:spPr>
      </p:pic>
      <p:sp>
        <p:nvSpPr>
          <p:cNvPr id="197" name="Google Shape;197;g1ea09b95278_1_4"/>
          <p:cNvSpPr txBox="1"/>
          <p:nvPr/>
        </p:nvSpPr>
        <p:spPr>
          <a:xfrm>
            <a:off x="3189375" y="2776250"/>
            <a:ext cx="4610700" cy="1828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IN" sz="1800" b="1">
                <a:solidFill>
                  <a:schemeClr val="dk1"/>
                </a:solidFill>
                <a:latin typeface="Times New Roman"/>
                <a:ea typeface="Times New Roman"/>
                <a:cs typeface="Times New Roman"/>
                <a:sym typeface="Times New Roman"/>
              </a:rPr>
              <a:t>Menu Bar</a:t>
            </a:r>
            <a:r>
              <a:rPr lang="en-IN" sz="1800">
                <a:solidFill>
                  <a:schemeClr val="dk1"/>
                </a:solidFill>
                <a:latin typeface="Times New Roman"/>
                <a:ea typeface="Times New Roman"/>
                <a:cs typeface="Times New Roman"/>
                <a:sym typeface="Times New Roman"/>
              </a:rPr>
              <a:t> - menu bar represents all the features in one place. Accommodation, festivals, maps plan a tour are a few options to name.</a:t>
            </a:r>
            <a:endParaRPr sz="18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latin typeface="Libre Baskerville"/>
              <a:ea typeface="Libre Baskerville"/>
              <a:cs typeface="Libre Baskerville"/>
              <a:sym typeface="Libre Basker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01"/>
        <p:cNvGrpSpPr/>
        <p:nvPr/>
      </p:nvGrpSpPr>
      <p:grpSpPr>
        <a:xfrm>
          <a:off x="0" y="0"/>
          <a:ext cx="0" cy="0"/>
          <a:chOff x="0" y="0"/>
          <a:chExt cx="0" cy="0"/>
        </a:xfrm>
      </p:grpSpPr>
      <p:sp>
        <p:nvSpPr>
          <p:cNvPr id="202" name="Google Shape;202;p8"/>
          <p:cNvSpPr txBox="1">
            <a:spLocks noGrp="1"/>
          </p:cNvSpPr>
          <p:nvPr>
            <p:ph type="subTitle" idx="1"/>
          </p:nvPr>
        </p:nvSpPr>
        <p:spPr>
          <a:xfrm>
            <a:off x="393900" y="1753500"/>
            <a:ext cx="8356200" cy="3351000"/>
          </a:xfrm>
          <a:prstGeom prst="rect">
            <a:avLst/>
          </a:prstGeom>
          <a:noFill/>
          <a:ln>
            <a:noFill/>
          </a:ln>
        </p:spPr>
        <p:txBody>
          <a:bodyPr spcFirstLastPara="1" wrap="square" lIns="91425" tIns="45700" rIns="91425" bIns="45700" anchor="t" anchorCtr="0">
            <a:noAutofit/>
          </a:bodyPr>
          <a:lstStyle/>
          <a:p>
            <a:pPr marL="457200" lvl="0" indent="-317500" algn="l" rtl="0">
              <a:lnSpc>
                <a:spcPct val="150000"/>
              </a:lnSpc>
              <a:spcBef>
                <a:spcPts val="0"/>
              </a:spcBef>
              <a:spcAft>
                <a:spcPts val="0"/>
              </a:spcAft>
              <a:buClr>
                <a:schemeClr val="dk1"/>
              </a:buClr>
              <a:buSzPts val="1400"/>
              <a:buFont typeface="Arial"/>
              <a:buAutoNum type="arabicPeriod"/>
            </a:pPr>
            <a:r>
              <a:rPr lang="en-IN" sz="1400" b="1" u="sng">
                <a:solidFill>
                  <a:schemeClr val="hlink"/>
                </a:solidFill>
                <a:latin typeface="Times New Roman"/>
                <a:ea typeface="Times New Roman"/>
                <a:cs typeface="Times New Roman"/>
                <a:sym typeface="Times New Roman"/>
                <a:hlinkClick r:id="rId3"/>
              </a:rPr>
              <a:t>https://reactjs.org/tutorial/tutorial.html</a:t>
            </a:r>
            <a:r>
              <a:rPr lang="en-IN" sz="1400" b="1" u="sng">
                <a:solidFill>
                  <a:schemeClr val="dk1"/>
                </a:solidFill>
                <a:latin typeface="Times New Roman"/>
                <a:ea typeface="Times New Roman"/>
                <a:cs typeface="Times New Roman"/>
                <a:sym typeface="Times New Roman"/>
              </a:rPr>
              <a:t> </a:t>
            </a:r>
            <a:r>
              <a:rPr lang="en-IN" sz="1400">
                <a:solidFill>
                  <a:schemeClr val="dk1"/>
                </a:solidFill>
                <a:latin typeface="Times New Roman"/>
                <a:ea typeface="Times New Roman"/>
                <a:cs typeface="Times New Roman"/>
                <a:sym typeface="Times New Roman"/>
              </a:rPr>
              <a:t> - A complete guide to the front-end developing software React JS.</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Arial"/>
              <a:buAutoNum type="arabicPeriod"/>
            </a:pPr>
            <a:r>
              <a:rPr lang="en-IN" sz="1400" u="sng">
                <a:solidFill>
                  <a:schemeClr val="hlink"/>
                </a:solidFill>
                <a:latin typeface="Times New Roman"/>
                <a:ea typeface="Times New Roman"/>
                <a:cs typeface="Times New Roman"/>
                <a:sym typeface="Times New Roman"/>
                <a:hlinkClick r:id="rId4"/>
              </a:rPr>
              <a:t>https://www.mongodb.com/cloud/atlas/</a:t>
            </a:r>
            <a:endParaRPr sz="1400" u="sng">
              <a:solidFill>
                <a:schemeClr val="hlink"/>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Arial"/>
              <a:buAutoNum type="arabicPeriod"/>
            </a:pPr>
            <a:r>
              <a:rPr lang="en-IN" sz="1400" u="sng">
                <a:solidFill>
                  <a:schemeClr val="hlink"/>
                </a:solidFill>
                <a:latin typeface="Times New Roman"/>
                <a:ea typeface="Times New Roman"/>
                <a:cs typeface="Times New Roman"/>
                <a:sym typeface="Times New Roman"/>
                <a:hlinkClick r:id="rId5"/>
              </a:rPr>
              <a:t>https://www.w3schools.com/nodejs/</a:t>
            </a:r>
            <a:endParaRPr sz="1400"/>
          </a:p>
          <a:p>
            <a:pPr marL="457200" lvl="0" indent="-317500" algn="l" rtl="0">
              <a:lnSpc>
                <a:spcPct val="150000"/>
              </a:lnSpc>
              <a:spcBef>
                <a:spcPts val="0"/>
              </a:spcBef>
              <a:spcAft>
                <a:spcPts val="0"/>
              </a:spcAft>
              <a:buClr>
                <a:schemeClr val="dk1"/>
              </a:buClr>
              <a:buSzPts val="1400"/>
              <a:buFont typeface="Arial"/>
              <a:buAutoNum type="arabicPeriod"/>
            </a:pPr>
            <a:r>
              <a:rPr lang="en-IN" sz="1400" u="sng">
                <a:solidFill>
                  <a:schemeClr val="hlink"/>
                </a:solidFill>
                <a:latin typeface="Times New Roman"/>
                <a:ea typeface="Times New Roman"/>
                <a:cs typeface="Times New Roman"/>
                <a:sym typeface="Times New Roman"/>
                <a:hlinkClick r:id="rId6"/>
              </a:rPr>
              <a:t>https://www.w3schools.com/react/react_getstarted.asp</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Arial"/>
              <a:buAutoNum type="arabicPeriod"/>
            </a:pPr>
            <a:r>
              <a:rPr lang="en-IN" sz="1400">
                <a:solidFill>
                  <a:schemeClr val="dk1"/>
                </a:solidFill>
                <a:latin typeface="Times New Roman"/>
                <a:ea typeface="Times New Roman"/>
                <a:cs typeface="Times New Roman"/>
                <a:sym typeface="Times New Roman"/>
              </a:rPr>
              <a:t> </a:t>
            </a:r>
            <a:r>
              <a:rPr lang="en-IN" sz="1400">
                <a:solidFill>
                  <a:schemeClr val="dk1"/>
                </a:solidFill>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 </a:t>
            </a:r>
            <a:r>
              <a:rPr lang="en-IN" sz="1400" u="sng">
                <a:solidFill>
                  <a:schemeClr val="hlink"/>
                </a:solidFill>
                <a:latin typeface="Times New Roman"/>
                <a:ea typeface="Times New Roman"/>
                <a:cs typeface="Times New Roman"/>
                <a:sym typeface="Times New Roman"/>
                <a:hlinkClick r:id="rId7"/>
              </a:rPr>
              <a:t>https://www.chhattisgarhtourism.in/</a:t>
            </a:r>
            <a:endParaRPr sz="1400" u="sng">
              <a:solidFill>
                <a:schemeClr val="hlink"/>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hlink"/>
              </a:buClr>
              <a:buSzPts val="1400"/>
              <a:buFont typeface="Times New Roman"/>
              <a:buAutoNum type="arabicPeriod"/>
            </a:pPr>
            <a:r>
              <a:rPr lang="en-IN" sz="1400" u="sng">
                <a:solidFill>
                  <a:schemeClr val="hlink"/>
                </a:solidFill>
                <a:latin typeface="Times New Roman"/>
                <a:ea typeface="Times New Roman"/>
                <a:cs typeface="Times New Roman"/>
                <a:sym typeface="Times New Roman"/>
                <a:hlinkClick r:id="rId8"/>
              </a:rPr>
              <a:t>https://twitter.com/GoChhattisgarh?ref_src=twsrc%5Egoogle%7Ctwcamp%5Eserp%7Ctwgr%5Eauthor</a:t>
            </a:r>
            <a:endParaRPr sz="1400" u="sng">
              <a:solidFill>
                <a:schemeClr val="hlink"/>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hlink"/>
              </a:buClr>
              <a:buSzPts val="1400"/>
              <a:buFont typeface="Times New Roman"/>
              <a:buAutoNum type="arabicPeriod"/>
            </a:pPr>
            <a:r>
              <a:rPr lang="en-IN" sz="1400" u="sng">
                <a:solidFill>
                  <a:schemeClr val="hlink"/>
                </a:solidFill>
                <a:latin typeface="Times New Roman"/>
                <a:ea typeface="Times New Roman"/>
                <a:cs typeface="Times New Roman"/>
                <a:sym typeface="Times New Roman"/>
                <a:hlinkClick r:id="rId9"/>
              </a:rPr>
              <a:t>https://www.indianholiday.com/tours-of-india/best-of-chhattisgarh.html</a:t>
            </a:r>
            <a:r>
              <a:rPr lang="en-IN" sz="1400">
                <a:solidFill>
                  <a:schemeClr val="dk1"/>
                </a:solidFill>
                <a:latin typeface="Times New Roman"/>
                <a:ea typeface="Times New Roman"/>
                <a:cs typeface="Times New Roman"/>
                <a:sym typeface="Times New Roman"/>
              </a:rPr>
              <a:t>.</a:t>
            </a:r>
            <a:endParaRPr sz="1400" u="sng">
              <a:solidFill>
                <a:schemeClr val="hlink"/>
              </a:solidFill>
              <a:latin typeface="Times New Roman"/>
              <a:ea typeface="Times New Roman"/>
              <a:cs typeface="Times New Roman"/>
              <a:sym typeface="Times New Roman"/>
            </a:endParaRPr>
          </a:p>
          <a:p>
            <a:pPr marL="0" lvl="0" indent="-228600" algn="l" rtl="0">
              <a:lnSpc>
                <a:spcPct val="150000"/>
              </a:lnSpc>
              <a:spcBef>
                <a:spcPts val="1200"/>
              </a:spcBef>
              <a:spcAft>
                <a:spcPts val="0"/>
              </a:spcAft>
              <a:buClr>
                <a:schemeClr val="dk1"/>
              </a:buClr>
              <a:buSzPts val="1100"/>
              <a:buFont typeface="Arial"/>
              <a:buNone/>
            </a:pPr>
            <a:endParaRPr sz="1200" u="sng">
              <a:solidFill>
                <a:schemeClr val="hlink"/>
              </a:solidFill>
              <a:latin typeface="Times New Roman"/>
              <a:ea typeface="Times New Roman"/>
              <a:cs typeface="Times New Roman"/>
              <a:sym typeface="Times New Roman"/>
            </a:endParaRPr>
          </a:p>
          <a:p>
            <a:pPr marL="0" lvl="0" indent="-228600" algn="l" rtl="0">
              <a:lnSpc>
                <a:spcPct val="150000"/>
              </a:lnSpc>
              <a:spcBef>
                <a:spcPts val="1200"/>
              </a:spcBef>
              <a:spcAft>
                <a:spcPts val="0"/>
              </a:spcAft>
              <a:buClr>
                <a:schemeClr val="dk1"/>
              </a:buClr>
              <a:buSzPts val="1100"/>
              <a:buFont typeface="Arial"/>
              <a:buNone/>
            </a:pPr>
            <a:endParaRPr sz="1200" u="sng">
              <a:solidFill>
                <a:schemeClr val="hlink"/>
              </a:solidFill>
              <a:latin typeface="Times New Roman"/>
              <a:ea typeface="Times New Roman"/>
              <a:cs typeface="Times New Roman"/>
              <a:sym typeface="Times New Roman"/>
            </a:endParaRPr>
          </a:p>
          <a:p>
            <a:pPr marL="0" lvl="0" indent="-228600" algn="l" rtl="0">
              <a:lnSpc>
                <a:spcPct val="150000"/>
              </a:lnSpc>
              <a:spcBef>
                <a:spcPts val="1200"/>
              </a:spcBef>
              <a:spcAft>
                <a:spcPts val="0"/>
              </a:spcAft>
              <a:buClr>
                <a:schemeClr val="dk1"/>
              </a:buClr>
              <a:buSzPts val="1100"/>
              <a:buFont typeface="Arial"/>
              <a:buNone/>
            </a:pPr>
            <a:endParaRPr sz="1200" u="sng">
              <a:solidFill>
                <a:schemeClr val="hlink"/>
              </a:solidFill>
              <a:latin typeface="Times New Roman"/>
              <a:ea typeface="Times New Roman"/>
              <a:cs typeface="Times New Roman"/>
              <a:sym typeface="Times New Roman"/>
            </a:endParaRPr>
          </a:p>
          <a:p>
            <a:pPr marL="0" lvl="0" indent="-228600" algn="l" rtl="0">
              <a:lnSpc>
                <a:spcPct val="150000"/>
              </a:lnSpc>
              <a:spcBef>
                <a:spcPts val="12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just" rtl="0">
              <a:spcBef>
                <a:spcPts val="1200"/>
              </a:spcBef>
              <a:spcAft>
                <a:spcPts val="0"/>
              </a:spcAft>
              <a:buSzPts val="1360"/>
              <a:buNone/>
            </a:pPr>
            <a:endParaRPr sz="1600">
              <a:solidFill>
                <a:schemeClr val="dk1"/>
              </a:solidFill>
              <a:latin typeface="Times New Roman"/>
              <a:ea typeface="Times New Roman"/>
              <a:cs typeface="Times New Roman"/>
              <a:sym typeface="Times New Roman"/>
            </a:endParaRPr>
          </a:p>
        </p:txBody>
      </p:sp>
      <p:sp>
        <p:nvSpPr>
          <p:cNvPr id="203" name="Google Shape;203;p8"/>
          <p:cNvSpPr txBox="1">
            <a:spLocks noGrp="1"/>
          </p:cNvSpPr>
          <p:nvPr>
            <p:ph type="ctrTitle"/>
          </p:nvPr>
        </p:nvSpPr>
        <p:spPr>
          <a:xfrm>
            <a:off x="457200" y="53975"/>
            <a:ext cx="8229600" cy="1470025"/>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1"/>
              </a:buClr>
              <a:buSzPts val="5400"/>
              <a:buFont typeface="Times New Roman"/>
              <a:buNone/>
            </a:pPr>
            <a:r>
              <a:rPr lang="en-IN" sz="5400" b="0">
                <a:solidFill>
                  <a:schemeClr val="dk1"/>
                </a:solidFill>
                <a:latin typeface="Times New Roman"/>
                <a:ea typeface="Times New Roman"/>
                <a:cs typeface="Times New Roman"/>
                <a:sym typeface="Times New Roman"/>
              </a:rPr>
              <a:t>References</a:t>
            </a:r>
            <a:br>
              <a:rPr lang="en-IN" sz="1400">
                <a:solidFill>
                  <a:schemeClr val="dk1"/>
                </a:solidFill>
                <a:latin typeface="Times New Roman"/>
                <a:ea typeface="Times New Roman"/>
                <a:cs typeface="Times New Roman"/>
                <a:sym typeface="Times New Roman"/>
              </a:rPr>
            </a:b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07"/>
        <p:cNvGrpSpPr/>
        <p:nvPr/>
      </p:nvGrpSpPr>
      <p:grpSpPr>
        <a:xfrm>
          <a:off x="0" y="0"/>
          <a:ext cx="0" cy="0"/>
          <a:chOff x="0" y="0"/>
          <a:chExt cx="0" cy="0"/>
        </a:xfrm>
      </p:grpSpPr>
      <p:sp>
        <p:nvSpPr>
          <p:cNvPr id="208" name="Google Shape;208;p9"/>
          <p:cNvSpPr txBox="1">
            <a:spLocks noGrp="1"/>
          </p:cNvSpPr>
          <p:nvPr>
            <p:ph type="subTitle" idx="1"/>
          </p:nvPr>
        </p:nvSpPr>
        <p:spPr>
          <a:xfrm>
            <a:off x="-8719125" y="1313275"/>
            <a:ext cx="2914800" cy="104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209" name="Google Shape;209;p9"/>
          <p:cNvSpPr txBox="1">
            <a:spLocks noGrp="1"/>
          </p:cNvSpPr>
          <p:nvPr>
            <p:ph type="ctrTitle"/>
          </p:nvPr>
        </p:nvSpPr>
        <p:spPr>
          <a:xfrm>
            <a:off x="457200" y="53975"/>
            <a:ext cx="8229600" cy="1470025"/>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1"/>
              </a:buClr>
              <a:buSzPts val="5400"/>
              <a:buFont typeface="Times New Roman"/>
              <a:buNone/>
            </a:pPr>
            <a:r>
              <a:rPr lang="en-IN" sz="5400" b="0">
                <a:solidFill>
                  <a:schemeClr val="dk1"/>
                </a:solidFill>
                <a:latin typeface="Times New Roman"/>
                <a:ea typeface="Times New Roman"/>
                <a:cs typeface="Times New Roman"/>
                <a:sym typeface="Times New Roman"/>
              </a:rPr>
              <a:t>Paper Publication Details</a:t>
            </a:r>
            <a:br>
              <a:rPr lang="en-IN" sz="1400">
                <a:solidFill>
                  <a:schemeClr val="dk1"/>
                </a:solidFill>
                <a:latin typeface="Times New Roman"/>
                <a:ea typeface="Times New Roman"/>
                <a:cs typeface="Times New Roman"/>
                <a:sym typeface="Times New Roman"/>
              </a:rPr>
            </a:br>
            <a:endParaRPr sz="1400">
              <a:solidFill>
                <a:schemeClr val="dk1"/>
              </a:solidFill>
            </a:endParaRPr>
          </a:p>
        </p:txBody>
      </p:sp>
      <p:pic>
        <p:nvPicPr>
          <p:cNvPr id="210" name="Google Shape;210;p9"/>
          <p:cNvPicPr preferRelativeResize="0"/>
          <p:nvPr/>
        </p:nvPicPr>
        <p:blipFill>
          <a:blip r:embed="rId3">
            <a:alphaModFix/>
          </a:blip>
          <a:stretch>
            <a:fillRect/>
          </a:stretch>
        </p:blipFill>
        <p:spPr>
          <a:xfrm>
            <a:off x="573775" y="1313275"/>
            <a:ext cx="7039775" cy="5408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g1fc3ce1c310_0_0"/>
          <p:cNvSpPr txBox="1">
            <a:spLocks noGrp="1"/>
          </p:cNvSpPr>
          <p:nvPr>
            <p:ph type="subTitle" idx="1"/>
          </p:nvPr>
        </p:nvSpPr>
        <p:spPr>
          <a:xfrm>
            <a:off x="-8719125" y="1313275"/>
            <a:ext cx="2914800" cy="104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216" name="Google Shape;216;g1fc3ce1c310_0_0"/>
          <p:cNvSpPr txBox="1">
            <a:spLocks noGrp="1"/>
          </p:cNvSpPr>
          <p:nvPr>
            <p:ph type="ctrTitle"/>
          </p:nvPr>
        </p:nvSpPr>
        <p:spPr>
          <a:xfrm>
            <a:off x="457200" y="53975"/>
            <a:ext cx="8229600" cy="1470000"/>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1"/>
              </a:buClr>
              <a:buSzPts val="5400"/>
              <a:buFont typeface="Times New Roman"/>
              <a:buNone/>
            </a:pPr>
            <a:r>
              <a:rPr lang="en-IN" sz="5400" b="0">
                <a:solidFill>
                  <a:schemeClr val="dk1"/>
                </a:solidFill>
                <a:latin typeface="Times New Roman"/>
                <a:ea typeface="Times New Roman"/>
                <a:cs typeface="Times New Roman"/>
                <a:sym typeface="Times New Roman"/>
              </a:rPr>
              <a:t>Paper Publication Details</a:t>
            </a:r>
            <a:br>
              <a:rPr lang="en-IN" sz="1400">
                <a:solidFill>
                  <a:schemeClr val="dk1"/>
                </a:solidFill>
                <a:latin typeface="Times New Roman"/>
                <a:ea typeface="Times New Roman"/>
                <a:cs typeface="Times New Roman"/>
                <a:sym typeface="Times New Roman"/>
              </a:rPr>
            </a:br>
            <a:endParaRPr sz="1400">
              <a:solidFill>
                <a:schemeClr val="dk1"/>
              </a:solidFill>
            </a:endParaRPr>
          </a:p>
        </p:txBody>
      </p:sp>
      <p:pic>
        <p:nvPicPr>
          <p:cNvPr id="217" name="Google Shape;217;g1fc3ce1c310_0_0"/>
          <p:cNvPicPr preferRelativeResize="0"/>
          <p:nvPr/>
        </p:nvPicPr>
        <p:blipFill>
          <a:blip r:embed="rId3">
            <a:alphaModFix/>
          </a:blip>
          <a:stretch>
            <a:fillRect/>
          </a:stretch>
        </p:blipFill>
        <p:spPr>
          <a:xfrm>
            <a:off x="1340125" y="1524000"/>
            <a:ext cx="6463749" cy="4548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g1ea09b95278_0_19"/>
          <p:cNvSpPr txBox="1">
            <a:spLocks noGrp="1"/>
          </p:cNvSpPr>
          <p:nvPr>
            <p:ph type="subTitle" idx="1"/>
          </p:nvPr>
        </p:nvSpPr>
        <p:spPr>
          <a:xfrm rot="10800000" flipH="1">
            <a:off x="-10615600" y="574700"/>
            <a:ext cx="4734600" cy="681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223" name="Google Shape;223;g1ea09b95278_0_19"/>
          <p:cNvSpPr txBox="1">
            <a:spLocks noGrp="1"/>
          </p:cNvSpPr>
          <p:nvPr>
            <p:ph type="ctrTitle"/>
          </p:nvPr>
        </p:nvSpPr>
        <p:spPr>
          <a:xfrm>
            <a:off x="457200" y="53975"/>
            <a:ext cx="8229600" cy="1470000"/>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1"/>
              </a:buClr>
              <a:buSzPts val="5400"/>
              <a:buFont typeface="Times New Roman"/>
              <a:buNone/>
            </a:pPr>
            <a:r>
              <a:rPr lang="en-IN" sz="5400" b="0">
                <a:solidFill>
                  <a:schemeClr val="dk1"/>
                </a:solidFill>
                <a:latin typeface="Times New Roman"/>
                <a:ea typeface="Times New Roman"/>
                <a:cs typeface="Times New Roman"/>
                <a:sym typeface="Times New Roman"/>
              </a:rPr>
              <a:t>Paper Publication Details</a:t>
            </a:r>
            <a:br>
              <a:rPr lang="en-IN" sz="1400">
                <a:solidFill>
                  <a:schemeClr val="dk1"/>
                </a:solidFill>
                <a:latin typeface="Times New Roman"/>
                <a:ea typeface="Times New Roman"/>
                <a:cs typeface="Times New Roman"/>
                <a:sym typeface="Times New Roman"/>
              </a:rPr>
            </a:br>
            <a:endParaRPr sz="1400">
              <a:solidFill>
                <a:schemeClr val="dk1"/>
              </a:solidFill>
            </a:endParaRPr>
          </a:p>
        </p:txBody>
      </p:sp>
      <p:pic>
        <p:nvPicPr>
          <p:cNvPr id="224" name="Google Shape;224;g1ea09b95278_0_19"/>
          <p:cNvPicPr preferRelativeResize="0"/>
          <p:nvPr/>
        </p:nvPicPr>
        <p:blipFill>
          <a:blip r:embed="rId3">
            <a:alphaModFix/>
          </a:blip>
          <a:stretch>
            <a:fillRect/>
          </a:stretch>
        </p:blipFill>
        <p:spPr>
          <a:xfrm>
            <a:off x="1187488" y="1523975"/>
            <a:ext cx="6769024" cy="478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g1ea09b95278_0_28"/>
          <p:cNvSpPr txBox="1">
            <a:spLocks noGrp="1"/>
          </p:cNvSpPr>
          <p:nvPr>
            <p:ph type="subTitle" idx="1"/>
          </p:nvPr>
        </p:nvSpPr>
        <p:spPr>
          <a:xfrm>
            <a:off x="-8719125" y="1313275"/>
            <a:ext cx="1075800" cy="104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230" name="Google Shape;230;g1ea09b95278_0_28"/>
          <p:cNvSpPr txBox="1">
            <a:spLocks noGrp="1"/>
          </p:cNvSpPr>
          <p:nvPr>
            <p:ph type="ctrTitle"/>
          </p:nvPr>
        </p:nvSpPr>
        <p:spPr>
          <a:xfrm>
            <a:off x="457200" y="53975"/>
            <a:ext cx="8229600" cy="1470000"/>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1"/>
              </a:buClr>
              <a:buSzPts val="5400"/>
              <a:buFont typeface="Times New Roman"/>
              <a:buNone/>
            </a:pPr>
            <a:r>
              <a:rPr lang="en-IN" sz="5400" b="0">
                <a:solidFill>
                  <a:schemeClr val="dk1"/>
                </a:solidFill>
                <a:latin typeface="Times New Roman"/>
                <a:ea typeface="Times New Roman"/>
                <a:cs typeface="Times New Roman"/>
                <a:sym typeface="Times New Roman"/>
              </a:rPr>
              <a:t>Paper Publication Details</a:t>
            </a:r>
            <a:br>
              <a:rPr lang="en-IN" sz="1400">
                <a:solidFill>
                  <a:schemeClr val="dk1"/>
                </a:solidFill>
                <a:latin typeface="Times New Roman"/>
                <a:ea typeface="Times New Roman"/>
                <a:cs typeface="Times New Roman"/>
                <a:sym typeface="Times New Roman"/>
              </a:rPr>
            </a:br>
            <a:endParaRPr sz="1400">
              <a:solidFill>
                <a:schemeClr val="dk1"/>
              </a:solidFill>
            </a:endParaRPr>
          </a:p>
        </p:txBody>
      </p:sp>
      <p:pic>
        <p:nvPicPr>
          <p:cNvPr id="231" name="Google Shape;231;g1ea09b95278_0_28"/>
          <p:cNvPicPr preferRelativeResize="0"/>
          <p:nvPr/>
        </p:nvPicPr>
        <p:blipFill>
          <a:blip r:embed="rId3">
            <a:alphaModFix/>
          </a:blip>
          <a:stretch>
            <a:fillRect/>
          </a:stretch>
        </p:blipFill>
        <p:spPr>
          <a:xfrm>
            <a:off x="1160838" y="1523975"/>
            <a:ext cx="6822325" cy="481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15"/>
        <p:cNvGrpSpPr/>
        <p:nvPr/>
      </p:nvGrpSpPr>
      <p:grpSpPr>
        <a:xfrm>
          <a:off x="0" y="0"/>
          <a:ext cx="0" cy="0"/>
          <a:chOff x="0" y="0"/>
          <a:chExt cx="0" cy="0"/>
        </a:xfrm>
      </p:grpSpPr>
      <p:sp>
        <p:nvSpPr>
          <p:cNvPr id="116" name="Google Shape;116;p2"/>
          <p:cNvSpPr txBox="1">
            <a:spLocks noGrp="1"/>
          </p:cNvSpPr>
          <p:nvPr>
            <p:ph type="ftr" idx="11"/>
          </p:nvPr>
        </p:nvSpPr>
        <p:spPr>
          <a:xfrm>
            <a:off x="6629400" y="6172200"/>
            <a:ext cx="1752600"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2</a:t>
            </a:r>
            <a:endParaRPr/>
          </a:p>
        </p:txBody>
      </p:sp>
      <p:sp>
        <p:nvSpPr>
          <p:cNvPr id="117" name="Google Shape;117;p2"/>
          <p:cNvSpPr txBox="1">
            <a:spLocks noGrp="1"/>
          </p:cNvSpPr>
          <p:nvPr>
            <p:ph type="ctrTitle"/>
          </p:nvPr>
        </p:nvSpPr>
        <p:spPr>
          <a:xfrm>
            <a:off x="533400" y="53975"/>
            <a:ext cx="8429684" cy="1241425"/>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1"/>
              </a:buClr>
              <a:buSzPts val="6000"/>
              <a:buFont typeface="Times New Roman"/>
              <a:buNone/>
            </a:pPr>
            <a:r>
              <a:rPr lang="en-IN" sz="6000" b="0">
                <a:solidFill>
                  <a:schemeClr val="dk1"/>
                </a:solidFill>
                <a:latin typeface="Times New Roman"/>
                <a:ea typeface="Times New Roman"/>
                <a:cs typeface="Times New Roman"/>
                <a:sym typeface="Times New Roman"/>
              </a:rPr>
              <a:t>Introduction about Project</a:t>
            </a:r>
            <a:endParaRPr sz="6000" b="0">
              <a:solidFill>
                <a:schemeClr val="dk1"/>
              </a:solidFill>
              <a:latin typeface="Times New Roman"/>
              <a:ea typeface="Times New Roman"/>
              <a:cs typeface="Times New Roman"/>
              <a:sym typeface="Times New Roman"/>
            </a:endParaRPr>
          </a:p>
        </p:txBody>
      </p:sp>
      <p:sp>
        <p:nvSpPr>
          <p:cNvPr id="118" name="Google Shape;118;p2"/>
          <p:cNvSpPr txBox="1"/>
          <p:nvPr/>
        </p:nvSpPr>
        <p:spPr>
          <a:xfrm>
            <a:off x="709638" y="1504725"/>
            <a:ext cx="8077200" cy="3694200"/>
          </a:xfrm>
          <a:prstGeom prst="rect">
            <a:avLst/>
          </a:prstGeom>
          <a:noFill/>
          <a:ln>
            <a:noFill/>
          </a:ln>
        </p:spPr>
        <p:txBody>
          <a:bodyPr spcFirstLastPara="1" wrap="square" lIns="91425" tIns="45700" rIns="91425" bIns="45700" anchor="t" anchorCtr="0">
            <a:spAutoFit/>
          </a:bodyPr>
          <a:lstStyle/>
          <a:p>
            <a:pPr marL="0" marR="0" lvl="0" indent="-114300" algn="just" rtl="0">
              <a:spcBef>
                <a:spcPts val="0"/>
              </a:spcBef>
              <a:spcAft>
                <a:spcPts val="0"/>
              </a:spcAft>
              <a:buClr>
                <a:schemeClr val="dk1"/>
              </a:buClr>
              <a:buSzPts val="1800"/>
              <a:buFont typeface="Libre Baskerville"/>
              <a:buChar char="•"/>
            </a:pPr>
            <a:r>
              <a:rPr lang="en-IN" sz="1800">
                <a:solidFill>
                  <a:schemeClr val="dk1"/>
                </a:solidFill>
                <a:latin typeface="Libre Baskerville"/>
                <a:ea typeface="Libre Baskerville"/>
                <a:cs typeface="Libre Baskerville"/>
                <a:sym typeface="Libre Baskerville"/>
              </a:rPr>
              <a:t>Chhattisgarh has positioned itself as the destination full of surprises with some of the amazing destinations which could certainly lead to the growth of tourism in the future. It has created a niche for itself on the tourist map of India.The state is covered with nearly 45% of the forests and 32% of tribal population, therefore, it offers immense opportunities for Eco-Ethno, Adventure and Cultural tourism</a:t>
            </a:r>
            <a:endParaRPr sz="1800">
              <a:solidFill>
                <a:schemeClr val="dk1"/>
              </a:solidFill>
              <a:latin typeface="Libre Baskerville"/>
              <a:ea typeface="Libre Baskerville"/>
              <a:cs typeface="Libre Baskerville"/>
              <a:sym typeface="Libre Baskerville"/>
            </a:endParaRPr>
          </a:p>
          <a:p>
            <a:pPr marL="0" marR="0" lvl="0" indent="-114300" algn="just" rtl="0">
              <a:spcBef>
                <a:spcPts val="0"/>
              </a:spcBef>
              <a:spcAft>
                <a:spcPts val="0"/>
              </a:spcAft>
              <a:buClr>
                <a:schemeClr val="dk1"/>
              </a:buClr>
              <a:buSzPts val="1800"/>
              <a:buFont typeface="Libre Baskerville"/>
              <a:buChar char="•"/>
            </a:pPr>
            <a:r>
              <a:rPr lang="en-IN" sz="1800">
                <a:solidFill>
                  <a:schemeClr val="dk1"/>
                </a:solidFill>
                <a:latin typeface="Libre Baskerville"/>
                <a:ea typeface="Libre Baskerville"/>
                <a:cs typeface="Libre Baskerville"/>
                <a:sym typeface="Libre Baskerville"/>
              </a:rPr>
              <a:t>We have developed Chhattisgarh yatra application to provide a search platform find their tour places according to their choices. This is instead of to provide the best traveling services to the customers and travel agents. We have expanded tours and travel administration strategy to provide an exploration platform where a tourist can find their trip spots according to their choices</a:t>
            </a:r>
            <a:endParaRPr sz="1800">
              <a:latin typeface="Libre Baskerville"/>
              <a:ea typeface="Libre Baskerville"/>
              <a:cs typeface="Libre Baskerville"/>
              <a:sym typeface="Libre Baskervil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22"/>
        <p:cNvGrpSpPr/>
        <p:nvPr/>
      </p:nvGrpSpPr>
      <p:grpSpPr>
        <a:xfrm>
          <a:off x="0" y="0"/>
          <a:ext cx="0" cy="0"/>
          <a:chOff x="0" y="0"/>
          <a:chExt cx="0" cy="0"/>
        </a:xfrm>
      </p:grpSpPr>
      <p:sp>
        <p:nvSpPr>
          <p:cNvPr id="123" name="Google Shape;123;p3"/>
          <p:cNvSpPr txBox="1">
            <a:spLocks noGrp="1"/>
          </p:cNvSpPr>
          <p:nvPr>
            <p:ph type="ftr" idx="11"/>
          </p:nvPr>
        </p:nvSpPr>
        <p:spPr>
          <a:xfrm>
            <a:off x="5867400" y="6096000"/>
            <a:ext cx="2514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a:t>
            </a:r>
            <a:endParaRPr/>
          </a:p>
        </p:txBody>
      </p:sp>
      <p:sp>
        <p:nvSpPr>
          <p:cNvPr id="124" name="Google Shape;124;p3"/>
          <p:cNvSpPr txBox="1">
            <a:spLocks noGrp="1"/>
          </p:cNvSpPr>
          <p:nvPr>
            <p:ph type="ctrTitle"/>
          </p:nvPr>
        </p:nvSpPr>
        <p:spPr>
          <a:xfrm>
            <a:off x="333316" y="53975"/>
            <a:ext cx="8429684" cy="1470025"/>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1"/>
              </a:buClr>
              <a:buSzPts val="6000"/>
              <a:buFont typeface="Times New Roman"/>
              <a:buNone/>
            </a:pPr>
            <a:r>
              <a:rPr lang="en-IN" sz="6000" b="0">
                <a:solidFill>
                  <a:schemeClr val="dk1"/>
                </a:solidFill>
                <a:latin typeface="Times New Roman"/>
                <a:ea typeface="Times New Roman"/>
                <a:cs typeface="Times New Roman"/>
                <a:sym typeface="Times New Roman"/>
              </a:rPr>
              <a:t>Application Area</a:t>
            </a:r>
            <a:endParaRPr sz="6000" b="0">
              <a:solidFill>
                <a:schemeClr val="dk1"/>
              </a:solidFill>
              <a:latin typeface="Times New Roman"/>
              <a:ea typeface="Times New Roman"/>
              <a:cs typeface="Times New Roman"/>
              <a:sym typeface="Times New Roman"/>
            </a:endParaRPr>
          </a:p>
        </p:txBody>
      </p:sp>
      <p:sp>
        <p:nvSpPr>
          <p:cNvPr id="125" name="Google Shape;125;p3"/>
          <p:cNvSpPr txBox="1"/>
          <p:nvPr/>
        </p:nvSpPr>
        <p:spPr>
          <a:xfrm>
            <a:off x="609600" y="1981200"/>
            <a:ext cx="8001000" cy="3786600"/>
          </a:xfrm>
          <a:prstGeom prst="rect">
            <a:avLst/>
          </a:prstGeom>
          <a:noFill/>
          <a:ln>
            <a:noFill/>
          </a:ln>
        </p:spPr>
        <p:txBody>
          <a:bodyPr spcFirstLastPara="1" wrap="square" lIns="91425" tIns="45700" rIns="91425" bIns="45700" anchor="t" anchorCtr="0">
            <a:spAutoFit/>
          </a:bodyPr>
          <a:lstStyle/>
          <a:p>
            <a:pPr marL="0" marR="0" lvl="0" indent="-152400" algn="just" rtl="0">
              <a:spcBef>
                <a:spcPts val="0"/>
              </a:spcBef>
              <a:spcAft>
                <a:spcPts val="0"/>
              </a:spcAft>
              <a:buClr>
                <a:schemeClr val="dk1"/>
              </a:buClr>
              <a:buSzPts val="2400"/>
              <a:buChar char="•"/>
            </a:pPr>
            <a:r>
              <a:rPr lang="en-IN" sz="2400" b="1" i="0" u="none" strike="noStrike" cap="none">
                <a:solidFill>
                  <a:schemeClr val="dk1"/>
                </a:solidFill>
                <a:latin typeface="Times New Roman"/>
                <a:ea typeface="Times New Roman"/>
                <a:cs typeface="Times New Roman"/>
                <a:sym typeface="Times New Roman"/>
              </a:rPr>
              <a:t>Why did you opt to work on this project?</a:t>
            </a:r>
            <a:endParaRPr sz="2400" b="1"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We are working on this project because Chhattisgarh is an underdeveloped state and a lot of people don’t know about it. </a:t>
            </a:r>
            <a:endParaRPr sz="2400">
              <a:solidFill>
                <a:schemeClr val="dk1"/>
              </a:solidFill>
              <a:latin typeface="Times New Roman"/>
              <a:ea typeface="Times New Roman"/>
              <a:cs typeface="Times New Roman"/>
              <a:sym typeface="Times New Roman"/>
            </a:endParaRPr>
          </a:p>
          <a:p>
            <a:pPr marL="0" marR="0" lvl="0" indent="-152400" algn="just" rtl="0">
              <a:spcBef>
                <a:spcPts val="0"/>
              </a:spcBef>
              <a:spcAft>
                <a:spcPts val="0"/>
              </a:spcAft>
              <a:buClr>
                <a:schemeClr val="dk1"/>
              </a:buClr>
              <a:buSzPts val="2400"/>
              <a:buChar char="•"/>
            </a:pPr>
            <a:r>
              <a:rPr lang="en-IN" sz="2400" b="1" i="0" u="none" strike="noStrike" cap="none">
                <a:solidFill>
                  <a:schemeClr val="dk1"/>
                </a:solidFill>
                <a:latin typeface="Times New Roman"/>
                <a:ea typeface="Times New Roman"/>
                <a:cs typeface="Times New Roman"/>
                <a:sym typeface="Times New Roman"/>
              </a:rPr>
              <a:t>What are the Applications and Benefits of this project?</a:t>
            </a:r>
            <a:endParaRPr sz="2400" b="1"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The application of this projects are that a user can explore chhattisgarh via this application and use it as a local tourist guide. </a:t>
            </a:r>
            <a:endParaRPr sz="2400">
              <a:solidFill>
                <a:schemeClr val="dk1"/>
              </a:solidFill>
              <a:latin typeface="Times New Roman"/>
              <a:ea typeface="Times New Roman"/>
              <a:cs typeface="Times New Roman"/>
              <a:sym typeface="Times New Roman"/>
            </a:endParaRPr>
          </a:p>
          <a:p>
            <a:pPr marL="0" marR="0" lvl="0" indent="-152400" algn="just" rtl="0">
              <a:spcBef>
                <a:spcPts val="0"/>
              </a:spcBef>
              <a:spcAft>
                <a:spcPts val="0"/>
              </a:spcAft>
              <a:buClr>
                <a:schemeClr val="dk1"/>
              </a:buClr>
              <a:buSzPts val="2400"/>
              <a:buChar char="•"/>
            </a:pPr>
            <a:r>
              <a:rPr lang="en-IN" sz="2400" b="1" i="0" u="none" strike="noStrike" cap="none">
                <a:solidFill>
                  <a:schemeClr val="dk1"/>
                </a:solidFill>
                <a:latin typeface="Times New Roman"/>
                <a:ea typeface="Times New Roman"/>
                <a:cs typeface="Times New Roman"/>
                <a:sym typeface="Times New Roman"/>
              </a:rPr>
              <a:t>Who are the End Users of this project?</a:t>
            </a:r>
            <a:endParaRPr sz="2400" b="1"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The tourists visiting places in chhattisgarh are the end users of the project.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0" name="Google Shape;130;p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3</a:t>
            </a:r>
            <a:endParaRPr/>
          </a:p>
        </p:txBody>
      </p:sp>
      <p:sp>
        <p:nvSpPr>
          <p:cNvPr id="131" name="Google Shape;131;p4"/>
          <p:cNvSpPr txBox="1">
            <a:spLocks noGrp="1"/>
          </p:cNvSpPr>
          <p:nvPr>
            <p:ph type="ctrTitle"/>
          </p:nvPr>
        </p:nvSpPr>
        <p:spPr>
          <a:xfrm>
            <a:off x="228600" y="152400"/>
            <a:ext cx="8429684" cy="1470025"/>
          </a:xfrm>
          <a:prstGeom prst="rect">
            <a:avLst/>
          </a:prstGeom>
          <a:noFill/>
          <a:ln>
            <a:noFill/>
          </a:ln>
        </p:spPr>
        <p:txBody>
          <a:bodyPr spcFirstLastPara="1" wrap="square" lIns="91425" tIns="45700" rIns="91425" bIns="91425" anchor="ctr" anchorCtr="0">
            <a:normAutofit fontScale="90000"/>
          </a:bodyPr>
          <a:lstStyle/>
          <a:p>
            <a:pPr marL="0" lvl="0" indent="0" algn="ctr" rtl="0">
              <a:spcBef>
                <a:spcPts val="0"/>
              </a:spcBef>
              <a:spcAft>
                <a:spcPts val="0"/>
              </a:spcAft>
              <a:buClr>
                <a:schemeClr val="dk1"/>
              </a:buClr>
              <a:buSzPct val="100000"/>
              <a:buFont typeface="Times New Roman"/>
              <a:buNone/>
            </a:pPr>
            <a:r>
              <a:rPr lang="en-IN" sz="6000" b="0">
                <a:solidFill>
                  <a:schemeClr val="dk1"/>
                </a:solidFill>
                <a:latin typeface="Times New Roman"/>
                <a:ea typeface="Times New Roman"/>
                <a:cs typeface="Times New Roman"/>
                <a:sym typeface="Times New Roman"/>
              </a:rPr>
              <a:t>Literature Review</a:t>
            </a:r>
            <a:br>
              <a:rPr lang="en-IN" sz="6000" b="0">
                <a:solidFill>
                  <a:schemeClr val="dk1"/>
                </a:solidFill>
                <a:latin typeface="Times New Roman"/>
                <a:ea typeface="Times New Roman"/>
                <a:cs typeface="Times New Roman"/>
                <a:sym typeface="Times New Roman"/>
              </a:rPr>
            </a:br>
            <a:endParaRPr sz="6000" b="0">
              <a:solidFill>
                <a:schemeClr val="dk1"/>
              </a:solidFill>
              <a:latin typeface="Times New Roman"/>
              <a:ea typeface="Times New Roman"/>
              <a:cs typeface="Times New Roman"/>
              <a:sym typeface="Times New Roman"/>
            </a:endParaRPr>
          </a:p>
        </p:txBody>
      </p:sp>
      <p:sp>
        <p:nvSpPr>
          <p:cNvPr id="132" name="Google Shape;132;p4"/>
          <p:cNvSpPr txBox="1"/>
          <p:nvPr/>
        </p:nvSpPr>
        <p:spPr>
          <a:xfrm>
            <a:off x="571500" y="1350475"/>
            <a:ext cx="8001000" cy="5418000"/>
          </a:xfrm>
          <a:prstGeom prst="rect">
            <a:avLst/>
          </a:prstGeom>
          <a:noFill/>
          <a:ln>
            <a:noFill/>
          </a:ln>
        </p:spPr>
        <p:txBody>
          <a:bodyPr spcFirstLastPara="1" wrap="square" lIns="91425" tIns="45700" rIns="91425" bIns="45700" anchor="t" anchorCtr="0">
            <a:spAutoFit/>
          </a:bodyPr>
          <a:lstStyle/>
          <a:p>
            <a:pPr marL="0" lvl="0" indent="0" algn="just" rtl="0">
              <a:lnSpc>
                <a:spcPct val="150000"/>
              </a:lnSpc>
              <a:spcBef>
                <a:spcPts val="1200"/>
              </a:spcBef>
              <a:spcAft>
                <a:spcPts val="0"/>
              </a:spcAft>
              <a:buNone/>
            </a:pPr>
            <a:endParaRPr sz="1200">
              <a:solidFill>
                <a:schemeClr val="dk1"/>
              </a:solidFill>
              <a:latin typeface="Times New Roman"/>
              <a:ea typeface="Times New Roman"/>
              <a:cs typeface="Times New Roman"/>
              <a:sym typeface="Times New Roman"/>
            </a:endParaRPr>
          </a:p>
          <a:p>
            <a:pPr marL="457200" lvl="0" indent="-342900" algn="just" rtl="0">
              <a:lnSpc>
                <a:spcPct val="150000"/>
              </a:lnSpc>
              <a:spcBef>
                <a:spcPts val="120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Information search (traveller’s perspectives), and market segmentation by information/booking channel. Perspective the reasons why travellers make use of different sources of information are investigated, whereas using another perspective, the observable outcome of that behaviour is raised.</a:t>
            </a:r>
            <a:endParaRPr sz="1800">
              <a:solidFill>
                <a:schemeClr val="dk1"/>
              </a:solidFill>
              <a:latin typeface="Times New Roman"/>
              <a:ea typeface="Times New Roman"/>
              <a:cs typeface="Times New Roman"/>
              <a:sym typeface="Times New Roman"/>
            </a:endParaRPr>
          </a:p>
          <a:p>
            <a:pPr marL="0" marR="0" lvl="0" indent="-114300" algn="just"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 Although, there is many things that we learn and know about the places in detail very well. It helps to know about the ancient things &amp; their cultures in detail. Grand Tour, education, higher education, travel &amp; tourism is the main topics for learn &amp; discuss about it.</a:t>
            </a:r>
            <a:endParaRPr sz="1800">
              <a:solidFill>
                <a:schemeClr val="dk1"/>
              </a:solidFill>
              <a:latin typeface="Times New Roman"/>
              <a:ea typeface="Times New Roman"/>
              <a:cs typeface="Times New Roman"/>
              <a:sym typeface="Times New Roman"/>
            </a:endParaRPr>
          </a:p>
          <a:p>
            <a:pPr marL="0" marR="0" lvl="0" indent="-114300" algn="just"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 Tour and travel information is obtained mainly through communication media like newspaper, magazines etc. Today's mobile devices are becoming more intelligent, which provides information in mobile itself. Mobile Technology is now set to improve tourism in various fields. Due to busy schedule people want quick and easy ways to obtain information of all kinds and tourism is no different. Thechhattisgarh yatra application is tour management system which is based on internet provides self-guidance for tourists in mobile phones</a:t>
            </a:r>
            <a:endParaRPr sz="180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3</a:t>
            </a:r>
            <a:endParaRPr/>
          </a:p>
        </p:txBody>
      </p:sp>
      <p:sp>
        <p:nvSpPr>
          <p:cNvPr id="138" name="Google Shape;138;p5"/>
          <p:cNvSpPr txBox="1">
            <a:spLocks noGrp="1"/>
          </p:cNvSpPr>
          <p:nvPr>
            <p:ph type="ctrTitle"/>
          </p:nvPr>
        </p:nvSpPr>
        <p:spPr>
          <a:xfrm>
            <a:off x="228600" y="152400"/>
            <a:ext cx="8429684" cy="1470025"/>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1"/>
              </a:buClr>
              <a:buSzPts val="6000"/>
              <a:buFont typeface="Times New Roman"/>
              <a:buNone/>
            </a:pPr>
            <a:r>
              <a:rPr lang="en-IN" sz="6000" b="0">
                <a:solidFill>
                  <a:schemeClr val="dk1"/>
                </a:solidFill>
                <a:latin typeface="Times New Roman"/>
                <a:ea typeface="Times New Roman"/>
                <a:cs typeface="Times New Roman"/>
                <a:sym typeface="Times New Roman"/>
              </a:rPr>
              <a:t>Methodology</a:t>
            </a:r>
            <a:endParaRPr sz="6000" b="0">
              <a:solidFill>
                <a:schemeClr val="dk1"/>
              </a:solidFill>
              <a:latin typeface="Times New Roman"/>
              <a:ea typeface="Times New Roman"/>
              <a:cs typeface="Times New Roman"/>
              <a:sym typeface="Times New Roman"/>
            </a:endParaRPr>
          </a:p>
        </p:txBody>
      </p:sp>
      <p:sp>
        <p:nvSpPr>
          <p:cNvPr id="139" name="Google Shape;139;p5"/>
          <p:cNvSpPr txBox="1"/>
          <p:nvPr/>
        </p:nvSpPr>
        <p:spPr>
          <a:xfrm>
            <a:off x="609600" y="2057400"/>
            <a:ext cx="8001000" cy="4856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Experimental Setup</a:t>
            </a:r>
            <a:endParaRPr sz="2400" b="0" i="0" u="none" strike="noStrike" cap="none">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IN" sz="1500">
                <a:solidFill>
                  <a:schemeClr val="dk1"/>
                </a:solidFill>
                <a:latin typeface="Times New Roman"/>
                <a:ea typeface="Times New Roman"/>
                <a:cs typeface="Times New Roman"/>
                <a:sym typeface="Times New Roman"/>
              </a:rPr>
              <a:t>Developer:-</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Software Required (With Versions duly mentioned)</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-React-Native  (0.68 )</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-NodeJs (V17.9.0 or Higher)</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-MongoDb ( 5.0.6 or higher)</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-Github (3.3.5 or higher)</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-Python ()</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-Google Colab</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-IDE (Using VS Code of V1.66.1 or Higher)</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Hardware Requirement</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-RAM -8GB(recommended)</a:t>
            </a:r>
            <a:endParaRPr sz="150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g1ea09b95278_1_3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3</a:t>
            </a:r>
            <a:endParaRPr/>
          </a:p>
        </p:txBody>
      </p:sp>
      <p:sp>
        <p:nvSpPr>
          <p:cNvPr id="145" name="Google Shape;145;g1ea09b95278_1_30"/>
          <p:cNvSpPr txBox="1">
            <a:spLocks noGrp="1"/>
          </p:cNvSpPr>
          <p:nvPr>
            <p:ph type="ctrTitle"/>
          </p:nvPr>
        </p:nvSpPr>
        <p:spPr>
          <a:xfrm>
            <a:off x="228600" y="152400"/>
            <a:ext cx="8429700" cy="1470000"/>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1"/>
              </a:buClr>
              <a:buSzPts val="6000"/>
              <a:buFont typeface="Times New Roman"/>
              <a:buNone/>
            </a:pPr>
            <a:r>
              <a:rPr lang="en-IN" sz="6000" b="0">
                <a:solidFill>
                  <a:schemeClr val="dk1"/>
                </a:solidFill>
                <a:latin typeface="Times New Roman"/>
                <a:ea typeface="Times New Roman"/>
                <a:cs typeface="Times New Roman"/>
                <a:sym typeface="Times New Roman"/>
              </a:rPr>
              <a:t>Methodology</a:t>
            </a:r>
            <a:endParaRPr sz="6000" b="0">
              <a:solidFill>
                <a:schemeClr val="dk1"/>
              </a:solidFill>
              <a:latin typeface="Times New Roman"/>
              <a:ea typeface="Times New Roman"/>
              <a:cs typeface="Times New Roman"/>
              <a:sym typeface="Times New Roman"/>
            </a:endParaRPr>
          </a:p>
        </p:txBody>
      </p:sp>
      <p:sp>
        <p:nvSpPr>
          <p:cNvPr id="146" name="Google Shape;146;g1ea09b95278_1_30"/>
          <p:cNvSpPr txBox="1"/>
          <p:nvPr/>
        </p:nvSpPr>
        <p:spPr>
          <a:xfrm>
            <a:off x="609600" y="2057400"/>
            <a:ext cx="8001000" cy="3632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Experimental Setup</a:t>
            </a:r>
            <a:endParaRPr sz="2400" b="0" i="0" u="none" strike="noStrike" cap="none">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End User:-</a:t>
            </a:r>
            <a:endParaRPr sz="1800">
              <a:solidFill>
                <a:schemeClr val="dk1"/>
              </a:solidFill>
              <a:latin typeface="Times New Roman"/>
              <a:ea typeface="Times New Roman"/>
              <a:cs typeface="Times New Roman"/>
              <a:sym typeface="Times New Roman"/>
            </a:endParaRPr>
          </a:p>
          <a:p>
            <a:pPr marL="228600" lvl="0" indent="-342900" algn="just" rtl="0">
              <a:lnSpc>
                <a:spcPct val="15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Software’s Required (With Versions duly mentioned)</a:t>
            </a:r>
            <a:endParaRPr sz="1800">
              <a:solidFill>
                <a:schemeClr val="dk1"/>
              </a:solidFill>
              <a:latin typeface="Times New Roman"/>
              <a:ea typeface="Times New Roman"/>
              <a:cs typeface="Times New Roman"/>
              <a:sym typeface="Times New Roman"/>
            </a:endParaRPr>
          </a:p>
          <a:p>
            <a:pPr marL="685800" lvl="1" indent="-342900" algn="just" rtl="0">
              <a:lnSpc>
                <a:spcPct val="15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Android(10 - Android Q)</a:t>
            </a:r>
            <a:endParaRPr sz="1800">
              <a:solidFill>
                <a:schemeClr val="dk1"/>
              </a:solidFill>
              <a:latin typeface="Times New Roman"/>
              <a:ea typeface="Times New Roman"/>
              <a:cs typeface="Times New Roman"/>
              <a:sym typeface="Times New Roman"/>
            </a:endParaRPr>
          </a:p>
          <a:p>
            <a:pPr marL="228600" lvl="0" indent="-342900" algn="just" rtl="0">
              <a:lnSpc>
                <a:spcPct val="15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Hardware Required</a:t>
            </a:r>
            <a:endParaRPr sz="1800">
              <a:solidFill>
                <a:schemeClr val="dk1"/>
              </a:solidFill>
              <a:latin typeface="Times New Roman"/>
              <a:ea typeface="Times New Roman"/>
              <a:cs typeface="Times New Roman"/>
              <a:sym typeface="Times New Roman"/>
            </a:endParaRPr>
          </a:p>
          <a:p>
            <a:pPr marL="685800" lvl="1" indent="-342900" algn="just" rtl="0">
              <a:lnSpc>
                <a:spcPct val="15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Global Positioning System</a:t>
            </a:r>
            <a:endParaRPr sz="1800">
              <a:solidFill>
                <a:schemeClr val="dk1"/>
              </a:solidFill>
              <a:latin typeface="Times New Roman"/>
              <a:ea typeface="Times New Roman"/>
              <a:cs typeface="Times New Roman"/>
              <a:sym typeface="Times New Roman"/>
            </a:endParaRPr>
          </a:p>
          <a:p>
            <a:pPr marL="685800" lvl="1" indent="-342900" algn="just" rtl="0">
              <a:lnSpc>
                <a:spcPct val="15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Mobile phone (4GB min)	</a:t>
            </a:r>
            <a:endParaRPr sz="3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g1ea09b95278_1_3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3</a:t>
            </a:r>
            <a:endParaRPr/>
          </a:p>
        </p:txBody>
      </p:sp>
      <p:sp>
        <p:nvSpPr>
          <p:cNvPr id="152" name="Google Shape;152;g1ea09b95278_1_36"/>
          <p:cNvSpPr txBox="1">
            <a:spLocks noGrp="1"/>
          </p:cNvSpPr>
          <p:nvPr>
            <p:ph type="ctrTitle"/>
          </p:nvPr>
        </p:nvSpPr>
        <p:spPr>
          <a:xfrm>
            <a:off x="228600" y="152400"/>
            <a:ext cx="8429700" cy="1470000"/>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1"/>
              </a:buClr>
              <a:buSzPts val="6000"/>
              <a:buFont typeface="Times New Roman"/>
              <a:buNone/>
            </a:pPr>
            <a:r>
              <a:rPr lang="en-IN" sz="6000" b="0">
                <a:solidFill>
                  <a:schemeClr val="dk1"/>
                </a:solidFill>
                <a:latin typeface="Times New Roman"/>
                <a:ea typeface="Times New Roman"/>
                <a:cs typeface="Times New Roman"/>
                <a:sym typeface="Times New Roman"/>
              </a:rPr>
              <a:t>Methodology</a:t>
            </a:r>
            <a:endParaRPr sz="6000" b="0">
              <a:solidFill>
                <a:schemeClr val="dk1"/>
              </a:solidFill>
              <a:latin typeface="Times New Roman"/>
              <a:ea typeface="Times New Roman"/>
              <a:cs typeface="Times New Roman"/>
              <a:sym typeface="Times New Roman"/>
            </a:endParaRPr>
          </a:p>
        </p:txBody>
      </p:sp>
      <p:sp>
        <p:nvSpPr>
          <p:cNvPr id="153" name="Google Shape;153;g1ea09b95278_1_36"/>
          <p:cNvSpPr txBox="1"/>
          <p:nvPr/>
        </p:nvSpPr>
        <p:spPr>
          <a:xfrm>
            <a:off x="609600" y="2057400"/>
            <a:ext cx="8001000" cy="4833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Experimental Setup</a:t>
            </a:r>
            <a:endParaRPr sz="2400" b="0" i="0" u="none" strike="noStrike" cap="none">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IN" sz="1700" u="sng">
                <a:solidFill>
                  <a:schemeClr val="dk1"/>
                </a:solidFill>
                <a:latin typeface="Times New Roman"/>
                <a:ea typeface="Times New Roman"/>
                <a:cs typeface="Times New Roman"/>
                <a:sym typeface="Times New Roman"/>
              </a:rPr>
              <a:t>Front End Details:-</a:t>
            </a:r>
            <a:endParaRPr sz="1700" u="sng">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There will be a total of 9 Interfaces/Screens in this application. They include   </a:t>
            </a:r>
            <a:endParaRPr sz="17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1.HomeScreen</a:t>
            </a:r>
            <a:endParaRPr sz="17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2. Discover page                                                                                                </a:t>
            </a:r>
            <a:endParaRPr sz="17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3. Accommodations page                  </a:t>
            </a:r>
            <a:endParaRPr sz="17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4. Transportation page</a:t>
            </a:r>
            <a:endParaRPr sz="17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5. Restaurants</a:t>
            </a:r>
            <a:endParaRPr sz="17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6. Log-in/ Sign-in page</a:t>
            </a:r>
            <a:endParaRPr sz="17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7. Scheduling page</a:t>
            </a:r>
            <a:endParaRPr sz="17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8. Transactions page</a:t>
            </a:r>
            <a:endParaRPr sz="17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IN" sz="1500">
                <a:solidFill>
                  <a:schemeClr val="dk1"/>
                </a:solidFill>
                <a:latin typeface="Times New Roman"/>
                <a:ea typeface="Times New Roman"/>
                <a:cs typeface="Times New Roman"/>
                <a:sym typeface="Times New Roman"/>
              </a:rPr>
              <a:t>9. Confirmation page</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sp>
        <p:nvSpPr>
          <p:cNvPr id="158" name="Google Shape;158;g1ea09b95278_1_4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3</a:t>
            </a:r>
            <a:endParaRPr/>
          </a:p>
        </p:txBody>
      </p:sp>
      <p:sp>
        <p:nvSpPr>
          <p:cNvPr id="159" name="Google Shape;159;g1ea09b95278_1_42"/>
          <p:cNvSpPr txBox="1">
            <a:spLocks noGrp="1"/>
          </p:cNvSpPr>
          <p:nvPr>
            <p:ph type="ctrTitle"/>
          </p:nvPr>
        </p:nvSpPr>
        <p:spPr>
          <a:xfrm>
            <a:off x="228600" y="152400"/>
            <a:ext cx="8429700" cy="1470000"/>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1"/>
              </a:buClr>
              <a:buSzPts val="6000"/>
              <a:buFont typeface="Times New Roman"/>
              <a:buNone/>
            </a:pPr>
            <a:r>
              <a:rPr lang="en-IN" sz="6000" b="0">
                <a:solidFill>
                  <a:schemeClr val="dk1"/>
                </a:solidFill>
                <a:latin typeface="Times New Roman"/>
                <a:ea typeface="Times New Roman"/>
                <a:cs typeface="Times New Roman"/>
                <a:sym typeface="Times New Roman"/>
              </a:rPr>
              <a:t>Methodology</a:t>
            </a:r>
            <a:endParaRPr sz="6000" b="0">
              <a:solidFill>
                <a:schemeClr val="dk1"/>
              </a:solidFill>
              <a:latin typeface="Times New Roman"/>
              <a:ea typeface="Times New Roman"/>
              <a:cs typeface="Times New Roman"/>
              <a:sym typeface="Times New Roman"/>
            </a:endParaRPr>
          </a:p>
        </p:txBody>
      </p:sp>
      <p:sp>
        <p:nvSpPr>
          <p:cNvPr id="160" name="Google Shape;160;g1ea09b95278_1_42"/>
          <p:cNvSpPr txBox="1"/>
          <p:nvPr/>
        </p:nvSpPr>
        <p:spPr>
          <a:xfrm>
            <a:off x="609600" y="2057400"/>
            <a:ext cx="8001000" cy="1600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a:p>
          <a:p>
            <a:pPr marL="45720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190500" algn="just" rtl="0">
              <a:spcBef>
                <a:spcPts val="0"/>
              </a:spcBef>
              <a:spcAft>
                <a:spcPts val="0"/>
              </a:spcAft>
              <a:buClr>
                <a:schemeClr val="dk1"/>
              </a:buClr>
              <a:buSzPts val="3000"/>
              <a:buFont typeface="Arial"/>
              <a:buChar char="•"/>
            </a:pPr>
            <a:r>
              <a:rPr lang="en-IN" sz="3000" b="0" i="0" u="none" strike="noStrike" cap="none">
                <a:solidFill>
                  <a:schemeClr val="dk1"/>
                </a:solidFill>
                <a:latin typeface="Times New Roman"/>
                <a:ea typeface="Times New Roman"/>
                <a:cs typeface="Times New Roman"/>
                <a:sym typeface="Times New Roman"/>
              </a:rPr>
              <a:t>Database Used</a:t>
            </a:r>
            <a:endParaRPr sz="300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3000">
                <a:solidFill>
                  <a:schemeClr val="dk1"/>
                </a:solidFill>
                <a:latin typeface="Times New Roman"/>
                <a:ea typeface="Times New Roman"/>
                <a:cs typeface="Times New Roman"/>
                <a:sym typeface="Times New Roman"/>
              </a:rPr>
              <a:t>MySQL</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5" name="Google Shape;165;p6"/>
          <p:cNvSpPr txBox="1">
            <a:spLocks noGrp="1"/>
          </p:cNvSpPr>
          <p:nvPr>
            <p:ph type="subTitle" idx="1"/>
          </p:nvPr>
        </p:nvSpPr>
        <p:spPr>
          <a:xfrm>
            <a:off x="685800" y="1905000"/>
            <a:ext cx="7772400" cy="12192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66" name="Google Shape;166;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12</a:t>
            </a:r>
            <a:endParaRPr/>
          </a:p>
        </p:txBody>
      </p:sp>
      <p:sp>
        <p:nvSpPr>
          <p:cNvPr id="167" name="Google Shape;167;p6"/>
          <p:cNvSpPr txBox="1">
            <a:spLocks noGrp="1"/>
          </p:cNvSpPr>
          <p:nvPr>
            <p:ph type="ctrTitle"/>
          </p:nvPr>
        </p:nvSpPr>
        <p:spPr>
          <a:xfrm>
            <a:off x="685800" y="228600"/>
            <a:ext cx="8077200" cy="1143000"/>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chemeClr val="dk1"/>
              </a:buClr>
              <a:buSzPts val="5400"/>
              <a:buFont typeface="Times New Roman"/>
              <a:buNone/>
            </a:pPr>
            <a:r>
              <a:rPr lang="en-IN" sz="5400" b="0">
                <a:solidFill>
                  <a:schemeClr val="dk1"/>
                </a:solidFill>
                <a:latin typeface="Times New Roman"/>
                <a:ea typeface="Times New Roman"/>
                <a:cs typeface="Times New Roman"/>
                <a:sym typeface="Times New Roman"/>
              </a:rPr>
              <a:t>Project Work Flow Diagram</a:t>
            </a:r>
            <a:endParaRPr sz="5400" b="0">
              <a:solidFill>
                <a:schemeClr val="dk1"/>
              </a:solidFill>
              <a:latin typeface="Times New Roman"/>
              <a:ea typeface="Times New Roman"/>
              <a:cs typeface="Times New Roman"/>
              <a:sym typeface="Times New Roman"/>
            </a:endParaRPr>
          </a:p>
        </p:txBody>
      </p:sp>
      <p:pic>
        <p:nvPicPr>
          <p:cNvPr id="168" name="Google Shape;168;p6"/>
          <p:cNvPicPr preferRelativeResize="0"/>
          <p:nvPr/>
        </p:nvPicPr>
        <p:blipFill>
          <a:blip r:embed="rId3">
            <a:alphaModFix/>
          </a:blip>
          <a:stretch>
            <a:fillRect/>
          </a:stretch>
        </p:blipFill>
        <p:spPr>
          <a:xfrm>
            <a:off x="23525" y="1864875"/>
            <a:ext cx="8739481" cy="3814050"/>
          </a:xfrm>
          <a:prstGeom prst="rect">
            <a:avLst/>
          </a:prstGeom>
          <a:noFill/>
          <a:ln>
            <a:noFill/>
          </a:ln>
        </p:spPr>
      </p:pic>
    </p:spTree>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894</Words>
  <Application>Microsoft Office PowerPoint</Application>
  <PresentationFormat>On-screen Show (4:3)</PresentationFormat>
  <Paragraphs>117</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Noto Sans Symbols</vt:lpstr>
      <vt:lpstr>Times New Roman</vt:lpstr>
      <vt:lpstr>Calibri</vt:lpstr>
      <vt:lpstr>Libre Franklin</vt:lpstr>
      <vt:lpstr>Libre Baskerville</vt:lpstr>
      <vt:lpstr>Equity</vt:lpstr>
      <vt:lpstr>Chhattisgarh Yatra</vt:lpstr>
      <vt:lpstr>Introduction about Project</vt:lpstr>
      <vt:lpstr>Application Area</vt:lpstr>
      <vt:lpstr>Literature Review </vt:lpstr>
      <vt:lpstr>Methodology</vt:lpstr>
      <vt:lpstr>Methodology</vt:lpstr>
      <vt:lpstr>Methodology</vt:lpstr>
      <vt:lpstr>Methodology</vt:lpstr>
      <vt:lpstr>Project Work Flow Diagram</vt:lpstr>
      <vt:lpstr>Result &amp; Conclusion</vt:lpstr>
      <vt:lpstr>Result &amp; Conclusion</vt:lpstr>
      <vt:lpstr>Result &amp; Conclusion</vt:lpstr>
      <vt:lpstr>References </vt:lpstr>
      <vt:lpstr>Paper Publication Details </vt:lpstr>
      <vt:lpstr>Paper Publication Details </vt:lpstr>
      <vt:lpstr>Paper Publication Details </vt:lpstr>
      <vt:lpstr>Paper Publication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Chhattisgarh Yatra</dc:title>
  <dc:creator>Raj</dc:creator>
  <cp:lastModifiedBy>shubhika shukla</cp:lastModifiedBy>
  <cp:revision>1</cp:revision>
  <dcterms:created xsi:type="dcterms:W3CDTF">2012-01-24T13:52:50Z</dcterms:created>
  <dcterms:modified xsi:type="dcterms:W3CDTF">2023-01-24T06:17:31Z</dcterms:modified>
</cp:coreProperties>
</file>