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5" r:id="rId3"/>
    <p:sldId id="257" r:id="rId4"/>
    <p:sldId id="274" r:id="rId5"/>
    <p:sldId id="293" r:id="rId6"/>
    <p:sldId id="286" r:id="rId7"/>
    <p:sldId id="282" r:id="rId8"/>
    <p:sldId id="284" r:id="rId9"/>
    <p:sldId id="287" r:id="rId10"/>
    <p:sldId id="288" r:id="rId11"/>
    <p:sldId id="289" r:id="rId12"/>
    <p:sldId id="267" r:id="rId13"/>
    <p:sldId id="290" r:id="rId14"/>
    <p:sldId id="291" r:id="rId15"/>
    <p:sldId id="292" r:id="rId16"/>
    <p:sldId id="276" r:id="rId17"/>
    <p:sldId id="285" r:id="rId18"/>
    <p:sldId id="294" r:id="rId19"/>
    <p:sldId id="29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1/23/2023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2</a:t>
            </a:fld>
            <a:endParaRPr lang="en-IN"/>
          </a:p>
        </p:txBody>
      </p:sp>
    </p:spTree>
    <p:extLst>
      <p:ext uri="{BB962C8B-B14F-4D97-AF65-F5344CB8AC3E}">
        <p14:creationId xmlns:p14="http://schemas.microsoft.com/office/powerpoint/2010/main" val="2112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B32912-E903-4919-8F99-ADE999AF833C}" type="datetime1">
              <a:rPr lang="en-US" smtClean="0"/>
              <a:pPr/>
              <a:t>1/23/2023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625181-DD1B-48AF-91DA-04E87C01ED0A}" type="datetime1">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F0C3AA-CB44-488A-84CC-FAEE925558AE}" type="datetime1">
              <a:rPr lang="en-US" smtClean="0"/>
              <a:pPr/>
              <a:t>1/23/2023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1C91F87-2108-4F32-9ACC-74AFA7004C95}" type="datetime1">
              <a:rPr lang="en-US" smtClean="0"/>
              <a:pPr/>
              <a:t>1/23/2023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2FCC4A0-19F4-41A5-A8D8-988B46AB1160}" type="datetime1">
              <a:rPr lang="en-US" smtClean="0"/>
              <a:pPr/>
              <a:t>1/23/2023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643D5B-E053-4B32-8859-8C5298F10C44}" type="datetime1">
              <a:rPr lang="en-US" smtClean="0"/>
              <a:pPr/>
              <a:t>1/23/2023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pPr/>
              <a:t>1/23/2023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B600DB-CD10-4A86-B263-35D3D6010E24}" type="datetime1">
              <a:rPr lang="en-US" smtClean="0"/>
              <a:pPr/>
              <a:t>1/23/2023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B00343-8F64-406C-9D40-99A903FF9468}" type="datetime1">
              <a:rPr lang="en-US" smtClean="0"/>
              <a:pPr/>
              <a:t>1/23/2023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pPr/>
              <a:t>1/23/2023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399"/>
            <a:ext cx="7772400" cy="631825"/>
          </a:xfrm>
        </p:spPr>
        <p:txBody>
          <a:bodyPr>
            <a:noAutofit/>
          </a:bodyPr>
          <a:lstStyle/>
          <a:p>
            <a:pPr algn="ctr"/>
            <a:r>
              <a:rPr lang="en-IN" sz="2800" b="1" dirty="0">
                <a:solidFill>
                  <a:srgbClr val="0070C0"/>
                </a:solidFill>
                <a:latin typeface="Times New Roman" pitchFamily="18" charset="0"/>
                <a:cs typeface="Times New Roman" pitchFamily="18" charset="0"/>
              </a:rPr>
              <a:t>DEVELOPMENT AND ANALYSIS OF ARTIFICIAL NEURAL NETWORK FOR RAINFALL PREDICTION</a:t>
            </a:r>
            <a:endParaRPr lang="en-IN" sz="2800" b="1" dirty="0">
              <a:solidFill>
                <a:srgbClr val="0070C0"/>
              </a:solidFill>
            </a:endParaRPr>
          </a:p>
        </p:txBody>
      </p:sp>
      <p:sp>
        <p:nvSpPr>
          <p:cNvPr id="4" name="Title 1"/>
          <p:cNvSpPr txBox="1">
            <a:spLocks/>
          </p:cNvSpPr>
          <p:nvPr/>
        </p:nvSpPr>
        <p:spPr>
          <a:xfrm>
            <a:off x="5562600" y="4953000"/>
            <a:ext cx="3352800" cy="16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p>
          <a:p>
            <a:pPr lvl="0" algn="ctr">
              <a:spcBef>
                <a:spcPct val="0"/>
              </a:spcBef>
              <a:defRPr/>
            </a:pPr>
            <a:r>
              <a:rPr lang="en-IN" b="1" dirty="0">
                <a:latin typeface="Times New Roman" pitchFamily="18" charset="0"/>
                <a:cs typeface="Times New Roman" pitchFamily="18" charset="0"/>
              </a:rPr>
              <a:t>Ayush Kumar Sahu</a:t>
            </a:r>
          </a:p>
          <a:p>
            <a:pPr lvl="0" algn="ctr">
              <a:spcBef>
                <a:spcPct val="0"/>
              </a:spcBef>
              <a:defRPr/>
            </a:pPr>
            <a:r>
              <a:rPr lang="en-IN" b="1" dirty="0">
                <a:latin typeface="Times New Roman" pitchFamily="18" charset="0"/>
                <a:cs typeface="Times New Roman" pitchFamily="18" charset="0"/>
              </a:rPr>
              <a:t>Lokesh </a:t>
            </a:r>
            <a:r>
              <a:rPr lang="en-IN" b="1" dirty="0" err="1">
                <a:latin typeface="Times New Roman" pitchFamily="18" charset="0"/>
                <a:cs typeface="Times New Roman" pitchFamily="18" charset="0"/>
              </a:rPr>
              <a:t>Nirmalkar</a:t>
            </a:r>
            <a:endParaRPr lang="en-IN" b="1" dirty="0">
              <a:latin typeface="Times New Roman" pitchFamily="18" charset="0"/>
              <a:cs typeface="Times New Roman" pitchFamily="18" charset="0"/>
            </a:endParaRPr>
          </a:p>
          <a:p>
            <a:pPr lvl="0" algn="ctr">
              <a:spcBef>
                <a:spcPct val="0"/>
              </a:spcBef>
              <a:defRPr/>
            </a:pPr>
            <a:r>
              <a:rPr lang="en-IN" b="1" dirty="0">
                <a:latin typeface="Times New Roman" pitchFamily="18" charset="0"/>
                <a:cs typeface="Times New Roman" pitchFamily="18" charset="0"/>
              </a:rPr>
              <a:t>Shikhar </a:t>
            </a:r>
            <a:r>
              <a:rPr lang="en-IN" b="1" dirty="0" err="1">
                <a:latin typeface="Times New Roman" pitchFamily="18" charset="0"/>
                <a:cs typeface="Times New Roman" pitchFamily="18" charset="0"/>
              </a:rPr>
              <a:t>Bargah</a:t>
            </a:r>
            <a:endParaRPr lang="en-IN" b="1" dirty="0">
              <a:latin typeface="Times New Roman" pitchFamily="18" charset="0"/>
              <a:cs typeface="Times New Roman" pitchFamily="18" charset="0"/>
            </a:endParaRP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a:latin typeface="Times New Roman" pitchFamily="18" charset="0"/>
                <a:cs typeface="Times New Roman" pitchFamily="18" charset="0"/>
              </a:rPr>
              <a:t>Project Guide</a:t>
            </a:r>
          </a:p>
          <a:p>
            <a:pPr lvl="0" algn="ctr">
              <a:spcBef>
                <a:spcPct val="0"/>
              </a:spcBef>
              <a:defRPr/>
            </a:pPr>
            <a:r>
              <a:rPr lang="en-IN" b="1" dirty="0">
                <a:latin typeface="Times New Roman" pitchFamily="18" charset="0"/>
                <a:cs typeface="Times New Roman" pitchFamily="18" charset="0"/>
              </a:rPr>
              <a:t>Prof. Manoj Singh</a:t>
            </a:r>
          </a:p>
          <a:p>
            <a:pPr lvl="0" algn="ctr">
              <a:spcBef>
                <a:spcPct val="0"/>
              </a:spcBef>
              <a:defRPr/>
            </a:pP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Astt</a:t>
            </a:r>
            <a:r>
              <a:rPr lang="en-IN" dirty="0">
                <a:latin typeface="Times New Roman" pitchFamily="18" charset="0"/>
                <a:cs typeface="Times New Roman" pitchFamily="18" charset="0"/>
              </a:rPr>
              <a:t>. Prof , CSE)</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a:latin typeface="Times New Roman" pitchFamily="18" charset="0"/>
                <a:ea typeface="+mj-ea"/>
                <a:cs typeface="Times New Roman" pitchFamily="18" charset="0"/>
              </a:rPr>
              <a:t>Major Project(Phase-I) Report on</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a:latin typeface="Times New Roman" pitchFamily="18" charset="0"/>
                <a:cs typeface="Times New Roman" pitchFamily="18" charset="0"/>
              </a:rPr>
              <a:t>CSE 7</a:t>
            </a:r>
            <a:r>
              <a:rPr lang="en-IN" sz="3800" b="1" baseline="30000" dirty="0">
                <a:latin typeface="Times New Roman" pitchFamily="18" charset="0"/>
                <a:cs typeface="Times New Roman" pitchFamily="18" charset="0"/>
              </a:rPr>
              <a:t>th</a:t>
            </a:r>
            <a:r>
              <a:rPr lang="en-IN" sz="3800" b="1" dirty="0">
                <a:latin typeface="Times New Roman" pitchFamily="18" charset="0"/>
                <a:cs typeface="Times New Roman" pitchFamily="18" charset="0"/>
              </a:rPr>
              <a:t> 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dirty="0">
                <a:latin typeface="Times New Roman" pitchFamily="18" charset="0"/>
                <a:cs typeface="Times New Roman" pitchFamily="18" charset="0"/>
              </a:rPr>
              <a:t>Batch 2019-2023</a:t>
            </a: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dirty="0">
                <a:latin typeface="Times New Roman" pitchFamily="18" charset="0"/>
                <a:cs typeface="Times New Roman" pitchFamily="18" charset="0"/>
              </a:rPr>
              <a:t>Session July – Dec 2022</a:t>
            </a:r>
          </a:p>
          <a:p>
            <a:pPr lvl="0" algn="ctr">
              <a:lnSpc>
                <a:spcPct val="120000"/>
              </a:lnSpc>
              <a:spcBef>
                <a:spcPct val="0"/>
              </a:spcBef>
              <a:defRPr/>
            </a:pPr>
            <a:endParaRPr lang="en-IN" sz="2300" b="1" dirty="0">
              <a:latin typeface="Times New Roman" pitchFamily="18" charset="0"/>
              <a:cs typeface="Times New Roman" pitchFamily="18" charset="0"/>
            </a:endParaRPr>
          </a:p>
          <a:p>
            <a:pPr lvl="0" algn="ctr">
              <a:lnSpc>
                <a:spcPct val="120000"/>
              </a:lnSpc>
              <a:spcBef>
                <a:spcPct val="0"/>
              </a:spcBef>
              <a:defRPr/>
            </a:pPr>
            <a:r>
              <a:rPr lang="en-IN" sz="2800" b="1" dirty="0">
                <a:latin typeface="Times New Roman" pitchFamily="18" charset="0"/>
                <a:cs typeface="Times New Roman" pitchFamily="18" charset="0"/>
              </a:rPr>
              <a:t>Presentation Date: 24 January 2023</a:t>
            </a:r>
            <a:endParaRPr lang="en-IN" sz="2800" dirty="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itchFamily="18" charset="0"/>
                <a:cs typeface="Times New Roman" pitchFamily="18" charset="0"/>
              </a:rPr>
              <a:t>Shri Shankaracharya Institute of Professional Management &amp; Technology,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D62E-B825-96AB-3A9F-52D7434733FC}"/>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       Use case diagram</a:t>
            </a:r>
          </a:p>
        </p:txBody>
      </p:sp>
      <p:pic>
        <p:nvPicPr>
          <p:cNvPr id="6" name="Content Placeholder 5">
            <a:extLst>
              <a:ext uri="{FF2B5EF4-FFF2-40B4-BE49-F238E27FC236}">
                <a16:creationId xmlns:a16="http://schemas.microsoft.com/office/drawing/2014/main" id="{E432E7F5-BFA6-084A-287D-C705E41BC86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39930" y="1417638"/>
            <a:ext cx="4864140" cy="4572000"/>
          </a:xfrm>
        </p:spPr>
      </p:pic>
      <p:sp>
        <p:nvSpPr>
          <p:cNvPr id="7" name="TextBox 6">
            <a:extLst>
              <a:ext uri="{FF2B5EF4-FFF2-40B4-BE49-F238E27FC236}">
                <a16:creationId xmlns:a16="http://schemas.microsoft.com/office/drawing/2014/main" id="{4A914436-A285-6B77-1264-1E0333D00690}"/>
              </a:ext>
            </a:extLst>
          </p:cNvPr>
          <p:cNvSpPr txBox="1"/>
          <p:nvPr/>
        </p:nvSpPr>
        <p:spPr>
          <a:xfrm>
            <a:off x="4572000" y="6477000"/>
            <a:ext cx="396262" cy="369332"/>
          </a:xfrm>
          <a:prstGeom prst="rect">
            <a:avLst/>
          </a:prstGeom>
          <a:noFill/>
        </p:spPr>
        <p:txBody>
          <a:bodyPr wrap="none" rtlCol="0">
            <a:spAutoFit/>
          </a:bodyPr>
          <a:lstStyle/>
          <a:p>
            <a:r>
              <a:rPr lang="en-IN" dirty="0"/>
              <a:t>10</a:t>
            </a:r>
          </a:p>
        </p:txBody>
      </p:sp>
    </p:spTree>
    <p:extLst>
      <p:ext uri="{BB962C8B-B14F-4D97-AF65-F5344CB8AC3E}">
        <p14:creationId xmlns:p14="http://schemas.microsoft.com/office/powerpoint/2010/main" val="254722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83D7-BDE3-E6EB-CE18-E5733EB84B38}"/>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            ER Diagram</a:t>
            </a:r>
          </a:p>
        </p:txBody>
      </p:sp>
      <p:sp>
        <p:nvSpPr>
          <p:cNvPr id="3" name="Footer Placeholder 2">
            <a:extLst>
              <a:ext uri="{FF2B5EF4-FFF2-40B4-BE49-F238E27FC236}">
                <a16:creationId xmlns:a16="http://schemas.microsoft.com/office/drawing/2014/main" id="{D377E662-5534-C69E-115F-F2F49CCD810D}"/>
              </a:ext>
            </a:extLst>
          </p:cNvPr>
          <p:cNvSpPr>
            <a:spLocks noGrp="1"/>
          </p:cNvSpPr>
          <p:nvPr>
            <p:ph type="ftr" sz="quarter" idx="11"/>
          </p:nvPr>
        </p:nvSpPr>
        <p:spPr>
          <a:xfrm>
            <a:off x="1066800" y="6148285"/>
            <a:ext cx="3962400" cy="457200"/>
          </a:xfrm>
        </p:spPr>
        <p:txBody>
          <a:bodyPr/>
          <a:lstStyle/>
          <a:p>
            <a:r>
              <a:rPr lang="en-IN" dirty="0"/>
              <a:t>			</a:t>
            </a:r>
            <a:r>
              <a:rPr lang="en-IN" dirty="0">
                <a:solidFill>
                  <a:schemeClr val="tx1"/>
                </a:solidFill>
              </a:rPr>
              <a:t>                      11</a:t>
            </a:r>
          </a:p>
        </p:txBody>
      </p:sp>
      <p:pic>
        <p:nvPicPr>
          <p:cNvPr id="6" name="Content Placeholder 5">
            <a:extLst>
              <a:ext uri="{FF2B5EF4-FFF2-40B4-BE49-F238E27FC236}">
                <a16:creationId xmlns:a16="http://schemas.microsoft.com/office/drawing/2014/main" id="{FBE5C649-B196-595D-BBA4-D7854FFEE54F}"/>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52829" y="1447800"/>
            <a:ext cx="6495541" cy="4572000"/>
          </a:xfrm>
        </p:spPr>
      </p:pic>
    </p:spTree>
    <p:extLst>
      <p:ext uri="{BB962C8B-B14F-4D97-AF65-F5344CB8AC3E}">
        <p14:creationId xmlns:p14="http://schemas.microsoft.com/office/powerpoint/2010/main" val="366878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914400" y="6272629"/>
            <a:ext cx="3962400" cy="457200"/>
          </a:xfrm>
        </p:spPr>
        <p:txBody>
          <a:bodyPr/>
          <a:lstStyle/>
          <a:p>
            <a:pPr algn="r"/>
            <a:r>
              <a:rPr lang="en-IN" dirty="0"/>
              <a:t>12</a:t>
            </a:r>
          </a:p>
        </p:txBody>
      </p:sp>
      <p:sp>
        <p:nvSpPr>
          <p:cNvPr id="2" name="Title 1"/>
          <p:cNvSpPr>
            <a:spLocks noGrp="1"/>
          </p:cNvSpPr>
          <p:nvPr>
            <p:ph type="ctrTitle"/>
          </p:nvPr>
        </p:nvSpPr>
        <p:spPr>
          <a:xfrm>
            <a:off x="762000" y="152400"/>
            <a:ext cx="7772400" cy="838200"/>
          </a:xfrm>
        </p:spPr>
        <p:txBody>
          <a:bodyPr>
            <a:noAutofit/>
          </a:bodyPr>
          <a:lstStyle/>
          <a:p>
            <a:pPr algn="ctr"/>
            <a:r>
              <a:rPr lang="en-IN" sz="6000" dirty="0">
                <a:solidFill>
                  <a:schemeClr val="tx1"/>
                </a:solidFill>
                <a:latin typeface="Times New Roman" pitchFamily="18" charset="0"/>
                <a:cs typeface="Times New Roman" pitchFamily="18" charset="0"/>
              </a:rPr>
              <a:t>Result &amp; Conclusion</a:t>
            </a:r>
            <a:endParaRPr lang="en-IN" sz="6000" b="0" dirty="0">
              <a:solidFill>
                <a:schemeClr val="tx1"/>
              </a:solidFill>
              <a:latin typeface="Times New Roman" pitchFamily="18" charset="0"/>
              <a:cs typeface="Times New Roman" pitchFamily="18" charset="0"/>
            </a:endParaRPr>
          </a:p>
        </p:txBody>
      </p:sp>
      <p:sp>
        <p:nvSpPr>
          <p:cNvPr id="3" name="Rectangle 2"/>
          <p:cNvSpPr/>
          <p:nvPr/>
        </p:nvSpPr>
        <p:spPr>
          <a:xfrm>
            <a:off x="612058" y="990600"/>
            <a:ext cx="8001000" cy="5262979"/>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project represented the Deep Learning Approach for predicting the rainfall by using the ANN (ARTIFICAL NEURAL NEIWORK). Comparing the present architecture with other state approaches. This project provided a study of ANN used to forecast and predict rainfall and issues that could be found when applying different approaches to forecasting rainfall. Because of nonlinear relationships in rainfall datasets and the ability to learn from the past, Artificial Neural Network makes a superior solution to all approaches available. The future work of the project would be the improvement of architecture for light and other weather scenarios. Also, can develop a model for small changes in climate in future. An algorithm for testing daily basis dataset instead of accumulated dataset could be of paramount Importance for further research.</a:t>
            </a:r>
            <a:endParaRPr lang="en-US" sz="2400" dirty="0">
              <a:latin typeface="Times New Roman" panose="02020603050405020304"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5054-52A3-F730-6D8F-C35C1BD1FD70}"/>
              </a:ext>
            </a:extLst>
          </p:cNvPr>
          <p:cNvSpPr>
            <a:spLocks noGrp="1"/>
          </p:cNvSpPr>
          <p:nvPr>
            <p:ph type="title"/>
          </p:nvPr>
        </p:nvSpPr>
        <p:spPr/>
        <p:txBody>
          <a:bodyPr/>
          <a:lstStyle/>
          <a:p>
            <a:r>
              <a:rPr lang="en-IN" sz="5400" dirty="0">
                <a:solidFill>
                  <a:schemeClr val="tx1"/>
                </a:solidFill>
                <a:latin typeface="Times New Roman" panose="02020603050405020304" pitchFamily="18" charset="0"/>
                <a:cs typeface="Times New Roman" panose="02020603050405020304" pitchFamily="18" charset="0"/>
              </a:rPr>
              <a:t>		  Snapshots</a:t>
            </a:r>
            <a:r>
              <a:rPr lang="en-IN" dirty="0"/>
              <a:t> </a:t>
            </a:r>
          </a:p>
        </p:txBody>
      </p:sp>
      <p:sp>
        <p:nvSpPr>
          <p:cNvPr id="3" name="Footer Placeholder 2">
            <a:extLst>
              <a:ext uri="{FF2B5EF4-FFF2-40B4-BE49-F238E27FC236}">
                <a16:creationId xmlns:a16="http://schemas.microsoft.com/office/drawing/2014/main" id="{3E969D2A-A7E8-37AF-30AD-1A025F756CCE}"/>
              </a:ext>
            </a:extLst>
          </p:cNvPr>
          <p:cNvSpPr>
            <a:spLocks noGrp="1"/>
          </p:cNvSpPr>
          <p:nvPr>
            <p:ph type="ftr" sz="quarter" idx="11"/>
          </p:nvPr>
        </p:nvSpPr>
        <p:spPr/>
        <p:txBody>
          <a:bodyPr/>
          <a:lstStyle/>
          <a:p>
            <a:r>
              <a:rPr lang="en-IN" dirty="0"/>
              <a:t>			                      13</a:t>
            </a:r>
          </a:p>
        </p:txBody>
      </p:sp>
      <p:pic>
        <p:nvPicPr>
          <p:cNvPr id="6" name="Content Placeholder 5">
            <a:extLst>
              <a:ext uri="{FF2B5EF4-FFF2-40B4-BE49-F238E27FC236}">
                <a16:creationId xmlns:a16="http://schemas.microsoft.com/office/drawing/2014/main" id="{75EE2A4B-21D2-B8C0-0B6B-9916DE556172}"/>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914400" y="1547812"/>
            <a:ext cx="7772400" cy="4371975"/>
          </a:xfrm>
        </p:spPr>
      </p:pic>
    </p:spTree>
    <p:extLst>
      <p:ext uri="{BB962C8B-B14F-4D97-AF65-F5344CB8AC3E}">
        <p14:creationId xmlns:p14="http://schemas.microsoft.com/office/powerpoint/2010/main" val="3958729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1F588A-D5B1-0A74-8324-1BA89E44F08C}"/>
              </a:ext>
            </a:extLst>
          </p:cNvPr>
          <p:cNvSpPr>
            <a:spLocks noGrp="1"/>
          </p:cNvSpPr>
          <p:nvPr>
            <p:ph type="ftr" sz="quarter" idx="11"/>
          </p:nvPr>
        </p:nvSpPr>
        <p:spPr/>
        <p:txBody>
          <a:bodyPr/>
          <a:lstStyle/>
          <a:p>
            <a:r>
              <a:rPr lang="en-IN" dirty="0"/>
              <a:t>			                      14</a:t>
            </a:r>
          </a:p>
        </p:txBody>
      </p:sp>
      <p:pic>
        <p:nvPicPr>
          <p:cNvPr id="6" name="Content Placeholder 5">
            <a:extLst>
              <a:ext uri="{FF2B5EF4-FFF2-40B4-BE49-F238E27FC236}">
                <a16:creationId xmlns:a16="http://schemas.microsoft.com/office/drawing/2014/main" id="{7D2C5A84-CDF4-4262-6A13-35EF025F8DF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557212"/>
            <a:ext cx="7772400" cy="4929187"/>
          </a:xfrm>
        </p:spPr>
      </p:pic>
    </p:spTree>
    <p:extLst>
      <p:ext uri="{BB962C8B-B14F-4D97-AF65-F5344CB8AC3E}">
        <p14:creationId xmlns:p14="http://schemas.microsoft.com/office/powerpoint/2010/main" val="181046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C611BA7-E21A-18C6-F960-78D52B09C8C7}"/>
              </a:ext>
            </a:extLst>
          </p:cNvPr>
          <p:cNvSpPr>
            <a:spLocks noGrp="1"/>
          </p:cNvSpPr>
          <p:nvPr>
            <p:ph type="ftr" sz="quarter" idx="11"/>
          </p:nvPr>
        </p:nvSpPr>
        <p:spPr/>
        <p:txBody>
          <a:bodyPr/>
          <a:lstStyle/>
          <a:p>
            <a:r>
              <a:rPr lang="en-IN" dirty="0"/>
              <a:t>			                     15</a:t>
            </a:r>
          </a:p>
        </p:txBody>
      </p:sp>
      <p:pic>
        <p:nvPicPr>
          <p:cNvPr id="12" name="Content Placeholder 11">
            <a:extLst>
              <a:ext uri="{FF2B5EF4-FFF2-40B4-BE49-F238E27FC236}">
                <a16:creationId xmlns:a16="http://schemas.microsoft.com/office/drawing/2014/main" id="{5C442501-1479-6735-9B30-BB3E5E71C878}"/>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85800" y="838200"/>
            <a:ext cx="7772400" cy="4471987"/>
          </a:xfrm>
        </p:spPr>
      </p:pic>
    </p:spTree>
    <p:extLst>
      <p:ext uri="{BB962C8B-B14F-4D97-AF65-F5344CB8AC3E}">
        <p14:creationId xmlns:p14="http://schemas.microsoft.com/office/powerpoint/2010/main" val="2151639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524000"/>
            <a:ext cx="8077200" cy="2895600"/>
          </a:xfrm>
          <a:noFill/>
        </p:spPr>
        <p:txBody>
          <a:bodyPr>
            <a:noAutofit/>
          </a:bodyPr>
          <a:lstStyle/>
          <a:p>
            <a:pPr algn="just"/>
            <a:r>
              <a:rPr lang="en-US" sz="1600" b="1" dirty="0">
                <a:solidFill>
                  <a:schemeClr val="tx1"/>
                </a:solidFill>
                <a:latin typeface="Times New Roman" pitchFamily="18" charset="0"/>
                <a:cs typeface="Times New Roman" pitchFamily="18" charset="0"/>
              </a:rPr>
              <a:t>Text Book</a:t>
            </a:r>
          </a:p>
          <a:p>
            <a:pPr algn="just"/>
            <a:r>
              <a:rPr lang="en-US" sz="1800" b="0" i="0" u="none" strike="noStrike" baseline="0" dirty="0" err="1">
                <a:solidFill>
                  <a:srgbClr val="000000"/>
                </a:solidFill>
                <a:latin typeface="Calibri" panose="020F0502020204030204" pitchFamily="34" charset="0"/>
              </a:rPr>
              <a:t>Mosavi</a:t>
            </a:r>
            <a:r>
              <a:rPr lang="en-US" sz="1800" b="0" i="0" u="none" strike="noStrike" baseline="0" dirty="0">
                <a:solidFill>
                  <a:srgbClr val="000000"/>
                </a:solidFill>
                <a:latin typeface="Calibri" panose="020F0502020204030204" pitchFamily="34" charset="0"/>
              </a:rPr>
              <a:t>, A., Ozturk, P., &amp; Chau, K. W. (2018). Flood prediction using machine learning models: Literature review. Water (Switzerland), 10(11). https://doi.org/10.3390/w10111536 </a:t>
            </a:r>
          </a:p>
          <a:p>
            <a:pPr algn="just"/>
            <a:r>
              <a:rPr lang="en-IN" sz="1800" b="1" i="0" u="none" strike="noStrike" baseline="0" dirty="0">
                <a:solidFill>
                  <a:srgbClr val="000000"/>
                </a:solidFill>
                <a:latin typeface="Times New Roman" panose="02020603050405020304" pitchFamily="18" charset="0"/>
              </a:rPr>
              <a:t>Web Resources</a:t>
            </a:r>
            <a:endParaRPr lang="en-IN" sz="1800" b="0" i="0" u="none" strike="noStrike" baseline="0" dirty="0">
              <a:solidFill>
                <a:srgbClr val="000000"/>
              </a:solidFill>
              <a:latin typeface="Times New Roman" panose="02020603050405020304" pitchFamily="18" charset="0"/>
            </a:endParaRPr>
          </a:p>
          <a:p>
            <a:pPr algn="just"/>
            <a:r>
              <a:rPr lang="en-IN" sz="1800" b="0" i="0" u="none" strike="noStrike" baseline="0" dirty="0">
                <a:solidFill>
                  <a:srgbClr val="0462C1"/>
                </a:solidFill>
                <a:latin typeface="Times New Roman" panose="02020603050405020304" pitchFamily="18" charset="0"/>
              </a:rPr>
              <a:t>http://www.stackoverflow.com </a:t>
            </a:r>
          </a:p>
          <a:p>
            <a:pPr algn="just"/>
            <a:r>
              <a:rPr lang="en-IN" sz="1800" b="0" i="0" u="none" strike="noStrike" baseline="0" dirty="0">
                <a:solidFill>
                  <a:srgbClr val="0462C1"/>
                </a:solidFill>
                <a:latin typeface="Times New Roman" panose="02020603050405020304" pitchFamily="18" charset="0"/>
              </a:rPr>
              <a:t>http://www.slideshare.com/androidintro.ppt </a:t>
            </a:r>
          </a:p>
          <a:p>
            <a:pPr algn="just"/>
            <a:r>
              <a:rPr lang="en-IN" sz="1800" b="0" i="0" u="none" strike="noStrike" baseline="0" dirty="0">
                <a:solidFill>
                  <a:srgbClr val="0462C1"/>
                </a:solidFill>
                <a:latin typeface="Times New Roman" panose="02020603050405020304" pitchFamily="18" charset="0"/>
              </a:rPr>
              <a:t>http://www.sharepdf.com/java1.6help.pdf </a:t>
            </a:r>
            <a:endParaRPr lang="en-IN" sz="140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IN" dirty="0"/>
              <a:t>16</a:t>
            </a:r>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itchFamily="18" charset="0"/>
                <a:cs typeface="Times New Roman" pitchFamily="18" charset="0"/>
              </a:rPr>
              <a:t>References</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17</a:t>
            </a:r>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itchFamily="18" charset="0"/>
                <a:cs typeface="Times New Roman" pitchFamily="18" charset="0"/>
              </a:rPr>
              <a:t>Paper Publication Details</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pic>
        <p:nvPicPr>
          <p:cNvPr id="5" name="Picture 4">
            <a:extLst>
              <a:ext uri="{FF2B5EF4-FFF2-40B4-BE49-F238E27FC236}">
                <a16:creationId xmlns:a16="http://schemas.microsoft.com/office/drawing/2014/main" id="{F66E76E6-2ECB-169F-25D1-A0168097F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28591"/>
            <a:ext cx="7391400" cy="4843610"/>
          </a:xfrm>
          <a:prstGeom prst="rect">
            <a:avLst/>
          </a:prstGeom>
        </p:spPr>
      </p:pic>
    </p:spTree>
    <p:extLst>
      <p:ext uri="{BB962C8B-B14F-4D97-AF65-F5344CB8AC3E}">
        <p14:creationId xmlns:p14="http://schemas.microsoft.com/office/powerpoint/2010/main" val="35275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5053DF2-404C-BF3C-6246-CD691BA90907}"/>
              </a:ext>
            </a:extLst>
          </p:cNvPr>
          <p:cNvSpPr>
            <a:spLocks noGrp="1"/>
          </p:cNvSpPr>
          <p:nvPr>
            <p:ph type="ftr" sz="quarter" idx="11"/>
          </p:nvPr>
        </p:nvSpPr>
        <p:spPr>
          <a:xfrm>
            <a:off x="990600" y="6172200"/>
            <a:ext cx="3962400" cy="457200"/>
          </a:xfrm>
        </p:spPr>
        <p:txBody>
          <a:bodyPr/>
          <a:lstStyle/>
          <a:p>
            <a:r>
              <a:rPr lang="en-IN" dirty="0"/>
              <a:t>			                      18</a:t>
            </a:r>
          </a:p>
        </p:txBody>
      </p:sp>
      <p:pic>
        <p:nvPicPr>
          <p:cNvPr id="6" name="Content Placeholder 5">
            <a:extLst>
              <a:ext uri="{FF2B5EF4-FFF2-40B4-BE49-F238E27FC236}">
                <a16:creationId xmlns:a16="http://schemas.microsoft.com/office/drawing/2014/main" id="{EAAEC1FE-4167-ADF4-15FF-B2B8B4E241A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28722" y="1143000"/>
            <a:ext cx="6486556" cy="4572000"/>
          </a:xfrm>
        </p:spPr>
      </p:pic>
    </p:spTree>
    <p:extLst>
      <p:ext uri="{BB962C8B-B14F-4D97-AF65-F5344CB8AC3E}">
        <p14:creationId xmlns:p14="http://schemas.microsoft.com/office/powerpoint/2010/main" val="407164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2035DE9-BF45-5A97-AD77-39F593366CC0}"/>
              </a:ext>
            </a:extLst>
          </p:cNvPr>
          <p:cNvSpPr>
            <a:spLocks noGrp="1"/>
          </p:cNvSpPr>
          <p:nvPr>
            <p:ph type="ftr" sz="quarter" idx="11"/>
          </p:nvPr>
        </p:nvSpPr>
        <p:spPr/>
        <p:txBody>
          <a:bodyPr/>
          <a:lstStyle/>
          <a:p>
            <a:r>
              <a:rPr lang="en-IN" dirty="0"/>
              <a:t>			                      19</a:t>
            </a:r>
          </a:p>
        </p:txBody>
      </p:sp>
      <p:pic>
        <p:nvPicPr>
          <p:cNvPr id="6" name="Content Placeholder 5">
            <a:extLst>
              <a:ext uri="{FF2B5EF4-FFF2-40B4-BE49-F238E27FC236}">
                <a16:creationId xmlns:a16="http://schemas.microsoft.com/office/drawing/2014/main" id="{88F4D82B-9774-DCE7-4321-A7AE64A62AF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50254" y="762000"/>
            <a:ext cx="6443492" cy="4572000"/>
          </a:xfrm>
        </p:spPr>
      </p:pic>
    </p:spTree>
    <p:extLst>
      <p:ext uri="{BB962C8B-B14F-4D97-AF65-F5344CB8AC3E}">
        <p14:creationId xmlns:p14="http://schemas.microsoft.com/office/powerpoint/2010/main" val="339866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352800" y="6248400"/>
            <a:ext cx="1752600" cy="304800"/>
          </a:xfrm>
        </p:spPr>
        <p:txBody>
          <a:bodyPr/>
          <a:lstStyle/>
          <a:p>
            <a:pPr algn="r"/>
            <a:r>
              <a:rPr lang="en-IN" dirty="0"/>
              <a:t>2</a:t>
            </a:r>
          </a:p>
        </p:txBody>
      </p:sp>
      <p:sp>
        <p:nvSpPr>
          <p:cNvPr id="2" name="Title 1"/>
          <p:cNvSpPr>
            <a:spLocks noGrp="1"/>
          </p:cNvSpPr>
          <p:nvPr>
            <p:ph type="ctrTitle"/>
          </p:nvPr>
        </p:nvSpPr>
        <p:spPr>
          <a:xfrm>
            <a:off x="533400" y="53975"/>
            <a:ext cx="8429684" cy="1241425"/>
          </a:xfrm>
        </p:spPr>
        <p:txBody>
          <a:bodyPr>
            <a:normAutofit/>
          </a:bodyPr>
          <a:lstStyle/>
          <a:p>
            <a:pPr algn="ctr"/>
            <a:r>
              <a:rPr lang="en-IN" sz="6000" b="0" dirty="0">
                <a:solidFill>
                  <a:schemeClr val="tx1"/>
                </a:solidFill>
                <a:latin typeface="Times New Roman" pitchFamily="18" charset="0"/>
                <a:cs typeface="Times New Roman" pitchFamily="18" charset="0"/>
              </a:rPr>
              <a:t>Introduction about Project</a:t>
            </a:r>
          </a:p>
        </p:txBody>
      </p:sp>
      <p:sp>
        <p:nvSpPr>
          <p:cNvPr id="3" name="TextBox 2"/>
          <p:cNvSpPr txBox="1"/>
          <p:nvPr/>
        </p:nvSpPr>
        <p:spPr>
          <a:xfrm>
            <a:off x="533400" y="1752600"/>
            <a:ext cx="8077200" cy="2677656"/>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 This project is made for prediction of rainfall using Artificial Neural Network(ANN) which is based on prediction and smartly analyzing the previous datasets to predict the future outcome. By using this project model a user can able to predict the future prediction of rainfall. ANN</a:t>
            </a:r>
            <a:r>
              <a:rPr lang="en-US" sz="2400" b="0" i="0" u="none" strike="noStrike" baseline="0" dirty="0">
                <a:solidFill>
                  <a:srgbClr val="000000"/>
                </a:solidFill>
                <a:latin typeface="Times New Roman" panose="02020603050405020304" pitchFamily="18" charset="0"/>
              </a:rPr>
              <a:t> models have been found to be very accurate in calculation, which will help the user to predict the outcome.</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2438400" y="6096000"/>
            <a:ext cx="2514600" cy="365125"/>
          </a:xfrm>
        </p:spPr>
        <p:txBody>
          <a:bodyPr/>
          <a:lstStyle/>
          <a:p>
            <a:pPr algn="r"/>
            <a:r>
              <a:rPr lang="en-IN" dirty="0"/>
              <a:t>3</a:t>
            </a:r>
          </a:p>
        </p:txBody>
      </p:sp>
      <p:sp>
        <p:nvSpPr>
          <p:cNvPr id="2" name="Title 1"/>
          <p:cNvSpPr>
            <a:spLocks noGrp="1"/>
          </p:cNvSpPr>
          <p:nvPr>
            <p:ph type="ctrTitle"/>
          </p:nvPr>
        </p:nvSpPr>
        <p:spPr>
          <a:xfrm>
            <a:off x="333316" y="53975"/>
            <a:ext cx="8429684" cy="1470025"/>
          </a:xfrm>
        </p:spPr>
        <p:txBody>
          <a:bodyPr>
            <a:normAutofit/>
          </a:bodyPr>
          <a:lstStyle/>
          <a:p>
            <a:pPr algn="ctr"/>
            <a:r>
              <a:rPr lang="en-IN" sz="6000" b="0" dirty="0">
                <a:solidFill>
                  <a:schemeClr val="tx1"/>
                </a:solidFill>
                <a:latin typeface="Times New Roman" pitchFamily="18" charset="0"/>
                <a:cs typeface="Times New Roman" pitchFamily="18" charset="0"/>
              </a:rPr>
              <a:t>Application Area</a:t>
            </a:r>
          </a:p>
        </p:txBody>
      </p:sp>
      <p:sp>
        <p:nvSpPr>
          <p:cNvPr id="3" name="TextBox 2"/>
          <p:cNvSpPr txBox="1"/>
          <p:nvPr/>
        </p:nvSpPr>
        <p:spPr>
          <a:xfrm>
            <a:off x="609600" y="1981200"/>
            <a:ext cx="8001000" cy="3046988"/>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 This project is opted for predicting the rainfall using Artificial       Neural network.</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By taking the previous data this model will predict the rainfall by analyzing the previous datasets used for prediction.</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End users of this model are normal peoples, farmers who wants to know about the prediction of rainfall.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4</a:t>
            </a:r>
          </a:p>
        </p:txBody>
      </p:sp>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a:solidFill>
                  <a:schemeClr val="tx1"/>
                </a:solidFill>
                <a:latin typeface="Times New Roman" pitchFamily="18" charset="0"/>
                <a:cs typeface="Times New Roman" pitchFamily="18" charset="0"/>
              </a:rPr>
              <a:t>Literature Review</a:t>
            </a:r>
            <a:br>
              <a:rPr lang="en-IN" sz="6000" b="0" dirty="0">
                <a:solidFill>
                  <a:schemeClr val="tx1"/>
                </a:solidFill>
                <a:latin typeface="Times New Roman" pitchFamily="18" charset="0"/>
                <a:cs typeface="Times New Roman" pitchFamily="18" charset="0"/>
              </a:rPr>
            </a:b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623756" y="887412"/>
            <a:ext cx="8001000" cy="4893647"/>
          </a:xfrm>
          <a:prstGeom prst="rect">
            <a:avLst/>
          </a:prstGeom>
          <a:noFill/>
        </p:spPr>
        <p:txBody>
          <a:bodyPr wrap="square" rtlCol="0">
            <a:spAutoFit/>
          </a:bodyPr>
          <a:lstStyle/>
          <a:p>
            <a:pPr algn="just">
              <a:buFont typeface="Arial" pitchFamily="34" charset="0"/>
              <a:buChar char="•"/>
            </a:pPr>
            <a:r>
              <a:rPr lang="en-IN" sz="2400" dirty="0">
                <a:latin typeface="Times New Roman" pitchFamily="18" charset="0"/>
                <a:cs typeface="Times New Roman" pitchFamily="18" charset="0"/>
              </a:rPr>
              <a:t> </a:t>
            </a:r>
            <a:r>
              <a:rPr lang="en-US" sz="2400" b="0" i="0" u="none" strike="noStrike" baseline="0" dirty="0">
                <a:solidFill>
                  <a:srgbClr val="000000"/>
                </a:solidFill>
                <a:latin typeface="Times New Roman" panose="02020603050405020304" pitchFamily="18" charset="0"/>
              </a:rPr>
              <a:t>Weather forecasting is one of the most imperative and demanding operational responsibilities carried out by meteorological services all over the world. It is a complicated procedure that includes numerous specialized fields of know-how. The task is complicated because in the field of meteorology all decisions are to be taken in the visage of uncertainty. Different scientists over the globe have developed stochastic weather models which are based on random number of generators whose output resembles the weather data to which they have been fit. The reason is that ANN (Artificial Neural Network) model is based on 'prediction' by smartly 'analyzing' the trend from an already existing voluminous historical set of data. </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130E-CAFB-A0F4-BCC7-2A13949DCCD0}"/>
              </a:ext>
            </a:extLst>
          </p:cNvPr>
          <p:cNvSpPr>
            <a:spLocks noGrp="1"/>
          </p:cNvSpPr>
          <p:nvPr>
            <p:ph type="title"/>
          </p:nvPr>
        </p:nvSpPr>
        <p:spPr/>
        <p:txBody>
          <a:bodyPr>
            <a:normAutofit/>
          </a:bodyPr>
          <a:lstStyle/>
          <a:p>
            <a:r>
              <a:rPr lang="en-IN" sz="5400" dirty="0">
                <a:solidFill>
                  <a:schemeClr val="tx1"/>
                </a:solidFill>
                <a:latin typeface="Times New Roman" panose="02020603050405020304" pitchFamily="18" charset="0"/>
                <a:cs typeface="Times New Roman" panose="02020603050405020304" pitchFamily="18" charset="0"/>
              </a:rPr>
              <a:t>System requirements</a:t>
            </a:r>
          </a:p>
        </p:txBody>
      </p:sp>
      <p:sp>
        <p:nvSpPr>
          <p:cNvPr id="3" name="Footer Placeholder 2">
            <a:extLst>
              <a:ext uri="{FF2B5EF4-FFF2-40B4-BE49-F238E27FC236}">
                <a16:creationId xmlns:a16="http://schemas.microsoft.com/office/drawing/2014/main" id="{D2DEC670-C141-D342-8DAC-4C3857E74D9D}"/>
              </a:ext>
            </a:extLst>
          </p:cNvPr>
          <p:cNvSpPr>
            <a:spLocks noGrp="1"/>
          </p:cNvSpPr>
          <p:nvPr>
            <p:ph type="ftr" sz="quarter" idx="11"/>
          </p:nvPr>
        </p:nvSpPr>
        <p:spPr/>
        <p:txBody>
          <a:bodyPr/>
          <a:lstStyle/>
          <a:p>
            <a:r>
              <a:rPr lang="en-IN" dirty="0"/>
              <a:t>			                     5</a:t>
            </a:r>
          </a:p>
        </p:txBody>
      </p:sp>
      <p:sp>
        <p:nvSpPr>
          <p:cNvPr id="4" name="Content Placeholder 3">
            <a:extLst>
              <a:ext uri="{FF2B5EF4-FFF2-40B4-BE49-F238E27FC236}">
                <a16:creationId xmlns:a16="http://schemas.microsoft.com/office/drawing/2014/main" id="{B258CBBB-DA51-087E-D8E2-56AF8B7F2C9A}"/>
              </a:ext>
            </a:extLst>
          </p:cNvPr>
          <p:cNvSpPr>
            <a:spLocks noGrp="1"/>
          </p:cNvSpPr>
          <p:nvPr>
            <p:ph sz="quarter" idx="1"/>
          </p:nvPr>
        </p:nvSpPr>
        <p:spPr/>
        <p:txBody>
          <a:bodyPr>
            <a:normAutofit fontScale="77500" lnSpcReduction="20000"/>
          </a:bodyPr>
          <a:lstStyle/>
          <a:p>
            <a:pPr marL="0" indent="0">
              <a:buClr>
                <a:schemeClr val="tx1"/>
              </a:buClr>
              <a:buNone/>
            </a:pPr>
            <a:r>
              <a:rPr lang="en-IN" sz="2800" dirty="0"/>
              <a:t> </a:t>
            </a:r>
            <a:r>
              <a:rPr lang="en-US" sz="2800" b="0" i="0" u="none" strike="noStrike" baseline="0" dirty="0">
                <a:solidFill>
                  <a:srgbClr val="000000"/>
                </a:solidFill>
                <a:latin typeface="Times New Roman" panose="02020603050405020304" pitchFamily="18" charset="0"/>
              </a:rPr>
              <a:t>The Software Requirements of our system are:- </a:t>
            </a:r>
          </a:p>
          <a:p>
            <a:pPr>
              <a:buClr>
                <a:schemeClr val="tx1"/>
              </a:buClr>
            </a:pPr>
            <a:r>
              <a:rPr lang="en-IN" b="0" i="0" u="none" strike="noStrike" baseline="0" dirty="0">
                <a:solidFill>
                  <a:srgbClr val="000000"/>
                </a:solidFill>
                <a:latin typeface="Times New Roman" panose="02020603050405020304" pitchFamily="18" charset="0"/>
              </a:rPr>
              <a:t>1.flask </a:t>
            </a:r>
          </a:p>
          <a:p>
            <a:pPr>
              <a:buClr>
                <a:schemeClr val="tx1"/>
              </a:buClr>
            </a:pPr>
            <a:r>
              <a:rPr lang="en-IN" b="0" i="0" u="none" strike="noStrike" baseline="0" dirty="0">
                <a:solidFill>
                  <a:srgbClr val="000000"/>
                </a:solidFill>
                <a:latin typeface="Times New Roman" panose="02020603050405020304" pitchFamily="18" charset="0"/>
              </a:rPr>
              <a:t>2.wtforms </a:t>
            </a:r>
          </a:p>
          <a:p>
            <a:pPr>
              <a:buClr>
                <a:schemeClr val="tx1"/>
              </a:buClr>
            </a:pPr>
            <a:r>
              <a:rPr lang="en-IN" b="0" i="0" u="none" strike="noStrike" baseline="0" dirty="0">
                <a:solidFill>
                  <a:srgbClr val="000000"/>
                </a:solidFill>
                <a:latin typeface="Times New Roman" panose="02020603050405020304" pitchFamily="18" charset="0"/>
              </a:rPr>
              <a:t>3.fbprophet </a:t>
            </a:r>
          </a:p>
          <a:p>
            <a:pPr>
              <a:buClr>
                <a:schemeClr val="tx1"/>
              </a:buClr>
            </a:pPr>
            <a:r>
              <a:rPr lang="en-IN" b="0" i="0" u="none" strike="noStrike" baseline="0" dirty="0">
                <a:solidFill>
                  <a:srgbClr val="000000"/>
                </a:solidFill>
                <a:latin typeface="Times New Roman" panose="02020603050405020304" pitchFamily="18" charset="0"/>
              </a:rPr>
              <a:t>3.sklearn </a:t>
            </a:r>
          </a:p>
          <a:p>
            <a:pPr>
              <a:buClr>
                <a:schemeClr val="tx1"/>
              </a:buClr>
            </a:pPr>
            <a:r>
              <a:rPr lang="en-IN" b="0" i="0" u="none" strike="noStrike" baseline="0" dirty="0">
                <a:solidFill>
                  <a:srgbClr val="000000"/>
                </a:solidFill>
                <a:latin typeface="Times New Roman" panose="02020603050405020304" pitchFamily="18" charset="0"/>
              </a:rPr>
              <a:t>4.Keras </a:t>
            </a:r>
          </a:p>
          <a:p>
            <a:pPr>
              <a:buClr>
                <a:schemeClr val="tx1"/>
              </a:buClr>
            </a:pPr>
            <a:r>
              <a:rPr lang="en-IN" b="0" i="0" u="none" strike="noStrike" baseline="0" dirty="0">
                <a:solidFill>
                  <a:srgbClr val="000000"/>
                </a:solidFill>
                <a:latin typeface="Times New Roman" panose="02020603050405020304" pitchFamily="18" charset="0"/>
              </a:rPr>
              <a:t>5.Tensorflow </a:t>
            </a:r>
          </a:p>
          <a:p>
            <a:pPr>
              <a:buClr>
                <a:schemeClr val="tx1"/>
              </a:buClr>
            </a:pPr>
            <a:r>
              <a:rPr lang="en-IN" b="0" i="0" u="none" strike="noStrike" baseline="0" dirty="0">
                <a:solidFill>
                  <a:srgbClr val="000000"/>
                </a:solidFill>
                <a:latin typeface="Times New Roman" panose="02020603050405020304" pitchFamily="18" charset="0"/>
              </a:rPr>
              <a:t>6.Imblearn </a:t>
            </a:r>
          </a:p>
          <a:p>
            <a:pPr marL="0" indent="0">
              <a:buClr>
                <a:schemeClr val="tx1"/>
              </a:buClr>
              <a:buNone/>
            </a:pPr>
            <a:r>
              <a:rPr lang="en-IN" sz="2800" dirty="0"/>
              <a:t>Hardware requirements</a:t>
            </a:r>
          </a:p>
          <a:p>
            <a:pPr>
              <a:buClr>
                <a:schemeClr val="tx1"/>
              </a:buClr>
            </a:pPr>
            <a:r>
              <a:rPr lang="en-IN" sz="2800" dirty="0"/>
              <a:t> laptop/pc</a:t>
            </a:r>
          </a:p>
          <a:p>
            <a:pPr>
              <a:buClr>
                <a:schemeClr val="tx1"/>
              </a:buClr>
            </a:pPr>
            <a:r>
              <a:rPr lang="en-IN" sz="2800" dirty="0"/>
              <a:t>4GB RAM </a:t>
            </a:r>
          </a:p>
          <a:p>
            <a:pPr>
              <a:buClr>
                <a:schemeClr val="tx1"/>
              </a:buClr>
            </a:pPr>
            <a:r>
              <a:rPr lang="en-IN" sz="2800" dirty="0"/>
              <a:t>I3 processor or above</a:t>
            </a:r>
          </a:p>
          <a:p>
            <a:pPr>
              <a:buClr>
                <a:schemeClr val="tx1"/>
              </a:buClr>
            </a:pPr>
            <a:r>
              <a:rPr lang="en-IN" sz="2800" dirty="0" err="1"/>
              <a:t>internetconnection</a:t>
            </a:r>
            <a:endParaRPr lang="en-IN" sz="2800" dirty="0"/>
          </a:p>
        </p:txBody>
      </p:sp>
    </p:spTree>
    <p:extLst>
      <p:ext uri="{BB962C8B-B14F-4D97-AF65-F5344CB8AC3E}">
        <p14:creationId xmlns:p14="http://schemas.microsoft.com/office/powerpoint/2010/main" val="330561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6772B00-F7E8-4D9C-C2DA-4099B241FEE8}"/>
              </a:ext>
            </a:extLst>
          </p:cNvPr>
          <p:cNvSpPr>
            <a:spLocks noGrp="1"/>
          </p:cNvSpPr>
          <p:nvPr>
            <p:ph sz="quarter" idx="1"/>
          </p:nvPr>
        </p:nvSpPr>
        <p:spPr>
          <a:xfrm>
            <a:off x="685800" y="457200"/>
            <a:ext cx="7772400" cy="4572000"/>
          </a:xfrm>
        </p:spPr>
        <p:txBody>
          <a:bodyPr/>
          <a:lstStyle/>
          <a:p>
            <a:pPr algn="just">
              <a:buClr>
                <a:schemeClr val="tx1"/>
              </a:buClr>
              <a:buFont typeface="Arial" pitchFamily="34" charset="0"/>
              <a:buChar char="•"/>
            </a:pPr>
            <a:r>
              <a:rPr lang="en-IN" sz="2800" dirty="0">
                <a:latin typeface="Times New Roman" pitchFamily="18" charset="0"/>
                <a:cs typeface="Times New Roman" pitchFamily="18" charset="0"/>
              </a:rPr>
              <a:t>Problem Identification</a:t>
            </a:r>
          </a:p>
          <a:p>
            <a:pPr marL="0" indent="0" algn="just">
              <a:buClr>
                <a:schemeClr val="tx1"/>
              </a:buClr>
              <a:buNone/>
            </a:pPr>
            <a:r>
              <a:rPr lang="en-US" sz="2400" dirty="0">
                <a:solidFill>
                  <a:srgbClr val="000000"/>
                </a:solidFill>
                <a:latin typeface="Times New Roman" panose="02020603050405020304" pitchFamily="18" charset="0"/>
              </a:rPr>
              <a:t>T</a:t>
            </a:r>
            <a:r>
              <a:rPr lang="en-US" sz="2400" b="0" i="0" u="none" strike="noStrike" baseline="0" dirty="0">
                <a:solidFill>
                  <a:srgbClr val="000000"/>
                </a:solidFill>
                <a:latin typeface="Times New Roman" panose="02020603050405020304" pitchFamily="18" charset="0"/>
              </a:rPr>
              <a:t>o develop an ANN model is to forecast average monthly rainfall in the various parts of India. Indian economy is standing on the summer monsoon. So prediction of rainfall is a challenging topic to Indian atmospheric scientists. Back propagation ANN to forecast the average summer monsoon rainfall over different parts of India. </a:t>
            </a:r>
            <a:endParaRPr lang="en-IN" sz="2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DC959C55-92ED-6E0B-0FFB-735D7A805C93}"/>
              </a:ext>
            </a:extLst>
          </p:cNvPr>
          <p:cNvSpPr txBox="1"/>
          <p:nvPr/>
        </p:nvSpPr>
        <p:spPr>
          <a:xfrm>
            <a:off x="4559710" y="6216134"/>
            <a:ext cx="914400" cy="369332"/>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299051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836648" y="6172200"/>
            <a:ext cx="3962400" cy="457200"/>
          </a:xfrm>
        </p:spPr>
        <p:txBody>
          <a:bodyPr/>
          <a:lstStyle/>
          <a:p>
            <a:pPr algn="r"/>
            <a:r>
              <a:rPr lang="en-IN" dirty="0"/>
              <a:t>7</a:t>
            </a:r>
          </a:p>
        </p:txBody>
      </p:sp>
      <p:sp>
        <p:nvSpPr>
          <p:cNvPr id="2" name="Title 1"/>
          <p:cNvSpPr>
            <a:spLocks noGrp="1"/>
          </p:cNvSpPr>
          <p:nvPr>
            <p:ph type="ctrTitle"/>
          </p:nvPr>
        </p:nvSpPr>
        <p:spPr>
          <a:xfrm>
            <a:off x="228600" y="152400"/>
            <a:ext cx="8429684" cy="1470025"/>
          </a:xfrm>
        </p:spPr>
        <p:txBody>
          <a:bodyPr>
            <a:normAutofit/>
          </a:bodyPr>
          <a:lstStyle/>
          <a:p>
            <a:pPr algn="ctr"/>
            <a:r>
              <a:rPr lang="en-IN" sz="6000" b="0" dirty="0">
                <a:solidFill>
                  <a:schemeClr val="tx1"/>
                </a:solidFill>
                <a:latin typeface="Times New Roman" pitchFamily="18" charset="0"/>
                <a:cs typeface="Times New Roman" pitchFamily="18" charset="0"/>
              </a:rPr>
              <a:t>SDLC Model</a:t>
            </a:r>
          </a:p>
        </p:txBody>
      </p:sp>
      <p:pic>
        <p:nvPicPr>
          <p:cNvPr id="5" name="Picture 4">
            <a:extLst>
              <a:ext uri="{FF2B5EF4-FFF2-40B4-BE49-F238E27FC236}">
                <a16:creationId xmlns:a16="http://schemas.microsoft.com/office/drawing/2014/main" id="{48D190DB-027E-14E8-3A66-13C11B422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848" y="1447800"/>
            <a:ext cx="3508304" cy="472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dirty="0"/>
              <a:t>8</a:t>
            </a:r>
          </a:p>
        </p:txBody>
      </p:sp>
      <p:sp>
        <p:nvSpPr>
          <p:cNvPr id="2" name="Title 1"/>
          <p:cNvSpPr>
            <a:spLocks noGrp="1"/>
          </p:cNvSpPr>
          <p:nvPr>
            <p:ph type="ctrTitle"/>
          </p:nvPr>
        </p:nvSpPr>
        <p:spPr>
          <a:xfrm>
            <a:off x="685800" y="228600"/>
            <a:ext cx="8077200" cy="1143000"/>
          </a:xfrm>
        </p:spPr>
        <p:txBody>
          <a:bodyPr>
            <a:noAutofit/>
          </a:bodyPr>
          <a:lstStyle/>
          <a:p>
            <a:pPr algn="ctr"/>
            <a:r>
              <a:rPr lang="en-US" sz="5400" b="0" dirty="0">
                <a:solidFill>
                  <a:schemeClr val="tx1"/>
                </a:solidFill>
                <a:latin typeface="Times New Roman" pitchFamily="18" charset="0"/>
                <a:cs typeface="Times New Roman" pitchFamily="18" charset="0"/>
              </a:rPr>
              <a:t>Project Work Flow Diagram</a:t>
            </a:r>
            <a:endParaRPr lang="en-IN" sz="5400" b="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BC06EAF-35B4-325B-2CC0-6EC610835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365" y="1371599"/>
            <a:ext cx="4077269" cy="46482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170D-0B87-22DE-F070-9DF7B55E7FF0}"/>
              </a:ext>
            </a:extLst>
          </p:cNvPr>
          <p:cNvSpPr>
            <a:spLocks noGrp="1"/>
          </p:cNvSpPr>
          <p:nvPr>
            <p:ph type="title"/>
          </p:nvPr>
        </p:nvSpPr>
        <p:spPr>
          <a:xfrm>
            <a:off x="838200" y="0"/>
            <a:ext cx="7772400" cy="1143000"/>
          </a:xfrm>
        </p:spPr>
        <p:txBody>
          <a:bodyPr/>
          <a:lstStyle/>
          <a:p>
            <a:r>
              <a:rPr lang="en-IN" dirty="0"/>
              <a:t>          </a:t>
            </a:r>
            <a:r>
              <a:rPr lang="en-IN" sz="5400" dirty="0">
                <a:solidFill>
                  <a:schemeClr val="tx1"/>
                </a:solidFill>
                <a:latin typeface="Times New Roman" panose="02020603050405020304" pitchFamily="18" charset="0"/>
                <a:cs typeface="Times New Roman" panose="02020603050405020304" pitchFamily="18" charset="0"/>
              </a:rPr>
              <a:t>Data flow diagram</a:t>
            </a:r>
          </a:p>
        </p:txBody>
      </p:sp>
      <p:pic>
        <p:nvPicPr>
          <p:cNvPr id="6" name="Content Placeholder 5">
            <a:extLst>
              <a:ext uri="{FF2B5EF4-FFF2-40B4-BE49-F238E27FC236}">
                <a16:creationId xmlns:a16="http://schemas.microsoft.com/office/drawing/2014/main" id="{23E9338E-796B-2593-76E0-0C20ADC0679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915023" y="1447800"/>
            <a:ext cx="3771153" cy="4572000"/>
          </a:xfrm>
        </p:spPr>
      </p:pic>
      <p:sp>
        <p:nvSpPr>
          <p:cNvPr id="7" name="TextBox 6">
            <a:extLst>
              <a:ext uri="{FF2B5EF4-FFF2-40B4-BE49-F238E27FC236}">
                <a16:creationId xmlns:a16="http://schemas.microsoft.com/office/drawing/2014/main" id="{0348437D-8341-9CAF-D671-BBBCD6EC662B}"/>
              </a:ext>
            </a:extLst>
          </p:cNvPr>
          <p:cNvSpPr txBox="1"/>
          <p:nvPr/>
        </p:nvSpPr>
        <p:spPr>
          <a:xfrm>
            <a:off x="4655367" y="6324600"/>
            <a:ext cx="290464" cy="369332"/>
          </a:xfrm>
          <a:prstGeom prst="rect">
            <a:avLst/>
          </a:prstGeom>
          <a:noFill/>
        </p:spPr>
        <p:txBody>
          <a:bodyPr wrap="none" rtlCol="0">
            <a:spAutoFit/>
          </a:bodyPr>
          <a:lstStyle/>
          <a:p>
            <a:r>
              <a:rPr lang="en-IN" dirty="0"/>
              <a:t>9</a:t>
            </a:r>
          </a:p>
        </p:txBody>
      </p:sp>
    </p:spTree>
    <p:extLst>
      <p:ext uri="{BB962C8B-B14F-4D97-AF65-F5344CB8AC3E}">
        <p14:creationId xmlns:p14="http://schemas.microsoft.com/office/powerpoint/2010/main" val="3280225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984</TotalTime>
  <Words>725</Words>
  <Application>Microsoft Office PowerPoint</Application>
  <PresentationFormat>On-screen Show (4:3)</PresentationFormat>
  <Paragraphs>80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Franklin Gothic Book</vt:lpstr>
      <vt:lpstr>Perpetua</vt:lpstr>
      <vt:lpstr>Times New Roman</vt:lpstr>
      <vt:lpstr>Wingdings 2</vt:lpstr>
      <vt:lpstr>Equity</vt:lpstr>
      <vt:lpstr>DEVELOPMENT AND ANALYSIS OF ARTIFICIAL NEURAL NETWORK FOR RAINFALL PREDICTION</vt:lpstr>
      <vt:lpstr>Introduction about Project</vt:lpstr>
      <vt:lpstr>Application Area</vt:lpstr>
      <vt:lpstr>Literature Review </vt:lpstr>
      <vt:lpstr>System requirements</vt:lpstr>
      <vt:lpstr>PowerPoint Presentation</vt:lpstr>
      <vt:lpstr>SDLC Model</vt:lpstr>
      <vt:lpstr>Project Work Flow Diagram</vt:lpstr>
      <vt:lpstr>          Data flow diagram</vt:lpstr>
      <vt:lpstr>       Use case diagram</vt:lpstr>
      <vt:lpstr>            ER Diagram</vt:lpstr>
      <vt:lpstr>Result &amp; Conclusion</vt:lpstr>
      <vt:lpstr>    Snapshots </vt:lpstr>
      <vt:lpstr>PowerPoint Presentation</vt:lpstr>
      <vt:lpstr>PowerPoint Presentation</vt:lpstr>
      <vt:lpstr>References </vt:lpstr>
      <vt:lpstr>Paper Publication Details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ayush sahu</cp:lastModifiedBy>
  <cp:revision>163</cp:revision>
  <dcterms:created xsi:type="dcterms:W3CDTF">2012-01-24T13:52:50Z</dcterms:created>
  <dcterms:modified xsi:type="dcterms:W3CDTF">2023-01-24T02:47:22Z</dcterms:modified>
</cp:coreProperties>
</file>