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75" r:id="rId3"/>
    <p:sldId id="257" r:id="rId4"/>
    <p:sldId id="274" r:id="rId5"/>
    <p:sldId id="292" r:id="rId6"/>
    <p:sldId id="282" r:id="rId7"/>
    <p:sldId id="284" r:id="rId8"/>
    <p:sldId id="267" r:id="rId9"/>
    <p:sldId id="286" r:id="rId10"/>
    <p:sldId id="287" r:id="rId11"/>
    <p:sldId id="293" r:id="rId12"/>
    <p:sldId id="291" r:id="rId13"/>
    <p:sldId id="276" r:id="rId14"/>
    <p:sldId id="28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74" autoAdjust="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1/24/2023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pPr/>
              <a:t>2</a:t>
            </a:fld>
            <a:endParaRPr lang="en-IN"/>
          </a:p>
        </p:txBody>
      </p:sp>
    </p:spTree>
    <p:extLst>
      <p:ext uri="{BB962C8B-B14F-4D97-AF65-F5344CB8AC3E}">
        <p14:creationId xmlns:p14="http://schemas.microsoft.com/office/powerpoint/2010/main" val="21125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B32912-E903-4919-8F99-ADE999AF833C}" type="datetime1">
              <a:rPr lang="en-US" smtClean="0"/>
              <a:pPr/>
              <a:t>1/24/2023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8F4A0-2CEC-4402-9814-1742A79C15A7}" type="datetime1">
              <a:rPr lang="en-US" smtClean="0"/>
              <a:pPr/>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26E53A-FBA5-45EF-8FDB-8A1CF67F11DE}" type="datetime1">
              <a:rPr lang="en-US" smtClean="0"/>
              <a:pPr/>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F625181-DD1B-48AF-91DA-04E87C01ED0A}" type="datetime1">
              <a:rPr lang="en-US" smtClean="0"/>
              <a:pPr/>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F0C3AA-CB44-488A-84CC-FAEE925558AE}" type="datetime1">
              <a:rPr lang="en-US" smtClean="0"/>
              <a:pPr/>
              <a:t>1/24/2023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1C91F87-2108-4F32-9ACC-74AFA7004C95}" type="datetime1">
              <a:rPr lang="en-US" smtClean="0"/>
              <a:pPr/>
              <a:t>1/24/2023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2FCC4A0-19F4-41A5-A8D8-988B46AB1160}" type="datetime1">
              <a:rPr lang="en-US" smtClean="0"/>
              <a:pPr/>
              <a:t>1/24/2023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643D5B-E053-4B32-8859-8C5298F10C44}" type="datetime1">
              <a:rPr lang="en-US" smtClean="0"/>
              <a:pPr/>
              <a:t>1/24/2023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F074-1C21-46AB-A505-A8125BE67940}" type="datetime1">
              <a:rPr lang="en-US" smtClean="0"/>
              <a:pPr/>
              <a:t>1/24/2023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B600DB-CD10-4A86-B263-35D3D6010E24}" type="datetime1">
              <a:rPr lang="en-US" smtClean="0"/>
              <a:pPr/>
              <a:t>1/24/2023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B00343-8F64-406C-9D40-99A903FF9468}" type="datetime1">
              <a:rPr lang="en-US" smtClean="0"/>
              <a:pPr/>
              <a:t>1/24/2023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D8229D3-84A7-42D9-A080-CE94422FF79A}" type="datetime1">
              <a:rPr lang="en-US" smtClean="0"/>
              <a:pPr/>
              <a:t>1/24/2023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744488"/>
          </a:xfrm>
        </p:spPr>
        <p:txBody>
          <a:bodyPr>
            <a:noAutofit/>
          </a:bodyPr>
          <a:lstStyle/>
          <a:p>
            <a:pPr algn="ctr"/>
            <a:r>
              <a:rPr lang="en-IN" sz="3600" b="1" dirty="0">
                <a:solidFill>
                  <a:srgbClr val="0070C0"/>
                </a:solidFill>
                <a:latin typeface="Times New Roman" pitchFamily="18" charset="0"/>
                <a:cs typeface="Times New Roman" pitchFamily="18" charset="0"/>
              </a:rPr>
              <a:t>Hand Gesture to Text and Speech Convertor</a:t>
            </a:r>
            <a:endParaRPr lang="en-IN" sz="3600" b="1" dirty="0">
              <a:solidFill>
                <a:srgbClr val="0070C0"/>
              </a:solidFill>
            </a:endParaRPr>
          </a:p>
        </p:txBody>
      </p:sp>
      <p:sp>
        <p:nvSpPr>
          <p:cNvPr id="4" name="Title 1"/>
          <p:cNvSpPr txBox="1">
            <a:spLocks/>
          </p:cNvSpPr>
          <p:nvPr/>
        </p:nvSpPr>
        <p:spPr>
          <a:xfrm>
            <a:off x="5562600" y="5072074"/>
            <a:ext cx="3352800" cy="148112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Group</a:t>
            </a:r>
            <a:r>
              <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Members:</a:t>
            </a:r>
          </a:p>
          <a:p>
            <a:pPr lvl="0" algn="ctr">
              <a:spcBef>
                <a:spcPct val="0"/>
              </a:spcBef>
              <a:defRPr/>
            </a:pPr>
            <a:r>
              <a:rPr lang="en-IN" b="1" dirty="0" err="1">
                <a:latin typeface="Times New Roman" pitchFamily="18" charset="0"/>
                <a:cs typeface="Times New Roman" pitchFamily="18" charset="0"/>
              </a:rPr>
              <a:t>Anjali</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Jha</a:t>
            </a:r>
            <a:endParaRPr lang="en-IN" b="1" dirty="0">
              <a:latin typeface="Times New Roman" pitchFamily="18" charset="0"/>
              <a:cs typeface="Times New Roman" pitchFamily="18" charset="0"/>
            </a:endParaRPr>
          </a:p>
          <a:p>
            <a:pPr lvl="0" algn="ctr">
              <a:spcBef>
                <a:spcPct val="0"/>
              </a:spcBef>
              <a:defRPr/>
            </a:pPr>
            <a:r>
              <a:rPr lang="en-IN" b="1" dirty="0" err="1">
                <a:latin typeface="Times New Roman" pitchFamily="18" charset="0"/>
                <a:cs typeface="Times New Roman" pitchFamily="18" charset="0"/>
              </a:rPr>
              <a:t>Simran</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Banarase</a:t>
            </a:r>
            <a:endParaRPr lang="en-IN" b="1" dirty="0">
              <a:latin typeface="Times New Roman" pitchFamily="18" charset="0"/>
              <a:cs typeface="Times New Roman" pitchFamily="18" charset="0"/>
            </a:endParaRPr>
          </a:p>
          <a:p>
            <a:pPr lvl="0" algn="ctr">
              <a:spcBef>
                <a:spcPct val="0"/>
              </a:spcBef>
              <a:defRPr/>
            </a:pP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Sudhanshu</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Shukla</a:t>
            </a:r>
            <a:endParaRPr lang="en-IN" b="1" dirty="0">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endParaRP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dirty="0">
                <a:latin typeface="Times New Roman" pitchFamily="18" charset="0"/>
                <a:cs typeface="Times New Roman" pitchFamily="18" charset="0"/>
              </a:rPr>
              <a:t>Project Guide</a:t>
            </a:r>
          </a:p>
          <a:p>
            <a:pPr lvl="0" algn="ctr">
              <a:spcBef>
                <a:spcPct val="0"/>
              </a:spcBef>
              <a:defRPr/>
            </a:pPr>
            <a:r>
              <a:rPr lang="en-IN" b="1" dirty="0" err="1">
                <a:latin typeface="Times New Roman" pitchFamily="18" charset="0"/>
                <a:cs typeface="Times New Roman" pitchFamily="18" charset="0"/>
              </a:rPr>
              <a:t>Preeti</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Tuli</a:t>
            </a:r>
            <a:endParaRPr lang="en-IN" b="1" dirty="0">
              <a:latin typeface="Times New Roman" pitchFamily="18" charset="0"/>
              <a:cs typeface="Times New Roman" pitchFamily="18" charset="0"/>
            </a:endParaRPr>
          </a:p>
          <a:p>
            <a:pPr lvl="0" algn="ctr">
              <a:spcBef>
                <a:spcPct val="0"/>
              </a:spcBef>
              <a:defRPr/>
            </a:pPr>
            <a:r>
              <a:rPr lang="en-IN" dirty="0">
                <a:latin typeface="Times New Roman" pitchFamily="18" charset="0"/>
                <a:cs typeface="Times New Roman" pitchFamily="18" charset="0"/>
              </a:rPr>
              <a:t>(Assistant </a:t>
            </a:r>
            <a:r>
              <a:rPr lang="en-IN" dirty="0" err="1">
                <a:latin typeface="Times New Roman" pitchFamily="18" charset="0"/>
                <a:cs typeface="Times New Roman" pitchFamily="18" charset="0"/>
              </a:rPr>
              <a:t>Professor,Computer</a:t>
            </a:r>
            <a:r>
              <a:rPr lang="en-IN" dirty="0">
                <a:latin typeface="Times New Roman" pitchFamily="18" charset="0"/>
                <a:cs typeface="Times New Roman" pitchFamily="18" charset="0"/>
              </a:rPr>
              <a:t> Science and Engineering Department)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a:latin typeface="Times New Roman" pitchFamily="18" charset="0"/>
                <a:ea typeface="+mj-ea"/>
                <a:cs typeface="Times New Roman" pitchFamily="18" charset="0"/>
              </a:rPr>
              <a:t>Major Project(Phase-I) Report on</a:t>
            </a:r>
            <a:endParaRPr kumimoji="0" lang="en-IN"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62000" y="2743201"/>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a:latin typeface="Times New Roman" pitchFamily="18" charset="0"/>
                <a:cs typeface="Times New Roman" pitchFamily="18" charset="0"/>
              </a:rPr>
              <a:t>CSE 7</a:t>
            </a:r>
            <a:r>
              <a:rPr lang="en-IN" sz="3800" b="1" baseline="30000" dirty="0">
                <a:latin typeface="Times New Roman" pitchFamily="18" charset="0"/>
                <a:cs typeface="Times New Roman" pitchFamily="18" charset="0"/>
              </a:rPr>
              <a:t>th</a:t>
            </a:r>
            <a:r>
              <a:rPr lang="en-IN" sz="3800" b="1" dirty="0">
                <a:latin typeface="Times New Roman" pitchFamily="18" charset="0"/>
                <a:cs typeface="Times New Roman" pitchFamily="18" charset="0"/>
              </a:rPr>
              <a:t> Semester</a:t>
            </a:r>
          </a:p>
          <a:p>
            <a:pPr lvl="0" algn="ctr">
              <a:lnSpc>
                <a:spcPct val="120000"/>
              </a:lnSpc>
              <a:spcBef>
                <a:spcPct val="0"/>
              </a:spcBef>
              <a:defRPr/>
            </a:pPr>
            <a:endParaRPr lang="en-IN" dirty="0">
              <a:latin typeface="Times New Roman" pitchFamily="18" charset="0"/>
              <a:cs typeface="Times New Roman" pitchFamily="18" charset="0"/>
            </a:endParaRPr>
          </a:p>
          <a:p>
            <a:pPr lvl="0" algn="ctr">
              <a:lnSpc>
                <a:spcPct val="120000"/>
              </a:lnSpc>
              <a:spcBef>
                <a:spcPct val="0"/>
              </a:spcBef>
              <a:defRPr/>
            </a:pPr>
            <a:r>
              <a:rPr lang="en-IN" sz="2800" dirty="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a:latin typeface="Times New Roman" pitchFamily="18" charset="0"/>
              <a:cs typeface="Times New Roman" pitchFamily="18" charset="0"/>
            </a:endParaRPr>
          </a:p>
          <a:p>
            <a:pPr lvl="0" algn="ctr">
              <a:lnSpc>
                <a:spcPct val="120000"/>
              </a:lnSpc>
              <a:spcBef>
                <a:spcPct val="0"/>
              </a:spcBef>
              <a:defRPr/>
            </a:pPr>
            <a:r>
              <a:rPr lang="en-IN" sz="2500" b="1" dirty="0">
                <a:latin typeface="Times New Roman" pitchFamily="18" charset="0"/>
                <a:cs typeface="Times New Roman" pitchFamily="18" charset="0"/>
              </a:rPr>
              <a:t>Batch 2019-2023</a:t>
            </a:r>
          </a:p>
          <a:p>
            <a:pPr algn="ctr">
              <a:lnSpc>
                <a:spcPct val="120000"/>
              </a:lnSpc>
              <a:spcBef>
                <a:spcPct val="0"/>
              </a:spcBef>
              <a:defRPr/>
            </a:pPr>
            <a:endParaRPr lang="en-IN" sz="2300" dirty="0">
              <a:latin typeface="Times New Roman" pitchFamily="18" charset="0"/>
              <a:cs typeface="Times New Roman" pitchFamily="18" charset="0"/>
            </a:endParaRPr>
          </a:p>
          <a:p>
            <a:pPr algn="ctr">
              <a:lnSpc>
                <a:spcPct val="120000"/>
              </a:lnSpc>
              <a:spcBef>
                <a:spcPct val="0"/>
              </a:spcBef>
              <a:defRPr/>
            </a:pPr>
            <a:r>
              <a:rPr lang="en-IN" sz="2800">
                <a:latin typeface="Times New Roman" pitchFamily="18" charset="0"/>
                <a:cs typeface="Times New Roman" pitchFamily="18" charset="0"/>
              </a:rPr>
              <a:t>Session: July </a:t>
            </a:r>
            <a:r>
              <a:rPr lang="en-IN" sz="2800" dirty="0">
                <a:latin typeface="Times New Roman" pitchFamily="18" charset="0"/>
                <a:cs typeface="Times New Roman" pitchFamily="18" charset="0"/>
              </a:rPr>
              <a:t>– Dec 2022</a:t>
            </a:r>
          </a:p>
          <a:p>
            <a:pPr lvl="0" algn="ctr">
              <a:lnSpc>
                <a:spcPct val="120000"/>
              </a:lnSpc>
              <a:spcBef>
                <a:spcPct val="0"/>
              </a:spcBef>
              <a:defRPr/>
            </a:pPr>
            <a:endParaRPr lang="en-IN" sz="2300" b="1" dirty="0">
              <a:latin typeface="Times New Roman" pitchFamily="18" charset="0"/>
              <a:cs typeface="Times New Roman" pitchFamily="18" charset="0"/>
            </a:endParaRPr>
          </a:p>
          <a:p>
            <a:pPr lvl="0" algn="ctr">
              <a:lnSpc>
                <a:spcPct val="120000"/>
              </a:lnSpc>
              <a:spcBef>
                <a:spcPct val="0"/>
              </a:spcBef>
              <a:defRPr/>
            </a:pPr>
            <a:r>
              <a:rPr lang="en-IN" sz="2800" b="1" dirty="0">
                <a:latin typeface="Times New Roman" pitchFamily="18" charset="0"/>
                <a:cs typeface="Times New Roman" pitchFamily="18" charset="0"/>
              </a:rPr>
              <a:t>Presentation Date: 24/01/2023</a:t>
            </a:r>
            <a:endParaRPr lang="en-IN" sz="2800" dirty="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a:latin typeface="Times New Roman" pitchFamily="18" charset="0"/>
                <a:cs typeface="Times New Roman" pitchFamily="18" charset="0"/>
              </a:rPr>
              <a:t>Shri Shankaracharya Institute of Professional Management &amp; Technology, Raipur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pPr algn="ctr"/>
            <a:r>
              <a:rPr lang="en-IN" sz="6000" dirty="0">
                <a:solidFill>
                  <a:schemeClr val="tx1"/>
                </a:solidFill>
                <a:latin typeface="Times New Roman" pitchFamily="18" charset="0"/>
                <a:cs typeface="Times New Roman" pitchFamily="18" charset="0"/>
              </a:rPr>
              <a:t>Result</a:t>
            </a:r>
            <a:endParaRPr lang="en-IN" sz="6000" b="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US" dirty="0"/>
              <a:t>9</a:t>
            </a:r>
            <a:endParaRPr lang="en-IN" dirty="0"/>
          </a:p>
        </p:txBody>
      </p:sp>
      <p:pic>
        <p:nvPicPr>
          <p:cNvPr id="8" name="Content Placeholder 4">
            <a:extLst>
              <a:ext uri="{FF2B5EF4-FFF2-40B4-BE49-F238E27FC236}">
                <a16:creationId xmlns:a16="http://schemas.microsoft.com/office/drawing/2014/main" id="{4AE0635A-FF17-98F2-0577-EA72E925603F}"/>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412776"/>
            <a:ext cx="4221441" cy="2678596"/>
          </a:xfrm>
          <a:prstGeom prst="rect">
            <a:avLst/>
          </a:prstGeom>
          <a:noFill/>
          <a:ln>
            <a:noFill/>
          </a:ln>
        </p:spPr>
      </p:pic>
      <p:sp>
        <p:nvSpPr>
          <p:cNvPr id="9" name="TextBox 8">
            <a:extLst>
              <a:ext uri="{FF2B5EF4-FFF2-40B4-BE49-F238E27FC236}">
                <a16:creationId xmlns:a16="http://schemas.microsoft.com/office/drawing/2014/main" id="{8AD2325C-29ED-D0C9-1F02-7254CC49C8B5}"/>
              </a:ext>
            </a:extLst>
          </p:cNvPr>
          <p:cNvSpPr txBox="1"/>
          <p:nvPr/>
        </p:nvSpPr>
        <p:spPr>
          <a:xfrm>
            <a:off x="1043608" y="4208748"/>
            <a:ext cx="244827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Classifying Letter “S”</a:t>
            </a:r>
          </a:p>
        </p:txBody>
      </p:sp>
      <p:pic>
        <p:nvPicPr>
          <p:cNvPr id="10" name="Picture 9">
            <a:extLst>
              <a:ext uri="{FF2B5EF4-FFF2-40B4-BE49-F238E27FC236}">
                <a16:creationId xmlns:a16="http://schemas.microsoft.com/office/drawing/2014/main" id="{BBD0EDD9-4994-B82F-A2AD-2831CE5187B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3721" y="1414382"/>
            <a:ext cx="4422775" cy="2678596"/>
          </a:xfrm>
          <a:prstGeom prst="rect">
            <a:avLst/>
          </a:prstGeom>
          <a:noFill/>
          <a:ln>
            <a:noFill/>
          </a:ln>
        </p:spPr>
      </p:pic>
      <p:sp>
        <p:nvSpPr>
          <p:cNvPr id="11" name="TextBox 10">
            <a:extLst>
              <a:ext uri="{FF2B5EF4-FFF2-40B4-BE49-F238E27FC236}">
                <a16:creationId xmlns:a16="http://schemas.microsoft.com/office/drawing/2014/main" id="{E1674E54-5B1C-5497-E34E-8995BC6977C8}"/>
              </a:ext>
            </a:extLst>
          </p:cNvPr>
          <p:cNvSpPr txBox="1"/>
          <p:nvPr/>
        </p:nvSpPr>
        <p:spPr>
          <a:xfrm>
            <a:off x="5664955" y="4208748"/>
            <a:ext cx="244827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Classifying Letter “S”</a:t>
            </a:r>
          </a:p>
        </p:txBody>
      </p:sp>
    </p:spTree>
    <p:extLst>
      <p:ext uri="{BB962C8B-B14F-4D97-AF65-F5344CB8AC3E}">
        <p14:creationId xmlns:p14="http://schemas.microsoft.com/office/powerpoint/2010/main" val="265965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pPr algn="ctr"/>
            <a:r>
              <a:rPr lang="en-IN" sz="6000" dirty="0">
                <a:solidFill>
                  <a:schemeClr val="tx1"/>
                </a:solidFill>
                <a:latin typeface="Times New Roman" pitchFamily="18" charset="0"/>
                <a:cs typeface="Times New Roman" pitchFamily="18" charset="0"/>
              </a:rPr>
              <a:t>Result</a:t>
            </a:r>
            <a:endParaRPr lang="en-IN" sz="6000" b="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US" dirty="0"/>
              <a:t>10</a:t>
            </a:r>
            <a:endParaRPr lang="en-IN" dirty="0"/>
          </a:p>
        </p:txBody>
      </p:sp>
      <p:pic>
        <p:nvPicPr>
          <p:cNvPr id="5" name="Picture 4">
            <a:extLst>
              <a:ext uri="{FF2B5EF4-FFF2-40B4-BE49-F238E27FC236}">
                <a16:creationId xmlns:a16="http://schemas.microsoft.com/office/drawing/2014/main" id="{DE2B717C-DE37-C179-4E34-C6095A11EE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490249"/>
            <a:ext cx="5256585" cy="3234733"/>
          </a:xfrm>
          <a:prstGeom prst="rect">
            <a:avLst/>
          </a:prstGeom>
          <a:noFill/>
          <a:ln>
            <a:noFill/>
          </a:ln>
        </p:spPr>
      </p:pic>
      <p:sp>
        <p:nvSpPr>
          <p:cNvPr id="7" name="Rectangle 6">
            <a:extLst>
              <a:ext uri="{FF2B5EF4-FFF2-40B4-BE49-F238E27FC236}">
                <a16:creationId xmlns:a16="http://schemas.microsoft.com/office/drawing/2014/main" id="{84B71A5A-9671-E965-2026-B3ED1EB90761}"/>
              </a:ext>
            </a:extLst>
          </p:cNvPr>
          <p:cNvSpPr/>
          <p:nvPr/>
        </p:nvSpPr>
        <p:spPr>
          <a:xfrm>
            <a:off x="3573780" y="4919831"/>
            <a:ext cx="2453640" cy="32004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Fig.4.7 Display the text “CLASS”</a:t>
            </a:r>
            <a:endParaRPr lang="en-IN" sz="11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28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6000" b="0" dirty="0">
                <a:solidFill>
                  <a:schemeClr val="tx1"/>
                </a:solidFill>
                <a:latin typeface="Times New Roman" pitchFamily="18" charset="0"/>
                <a:cs typeface="Times New Roman" pitchFamily="18" charset="0"/>
              </a:rPr>
              <a:t>Conclusion</a:t>
            </a:r>
          </a:p>
        </p:txBody>
      </p:sp>
      <p:sp>
        <p:nvSpPr>
          <p:cNvPr id="6" name="Footer Placeholder 5"/>
          <p:cNvSpPr>
            <a:spLocks noGrp="1"/>
          </p:cNvSpPr>
          <p:nvPr>
            <p:ph type="ftr" sz="quarter" idx="11"/>
          </p:nvPr>
        </p:nvSpPr>
        <p:spPr/>
        <p:txBody>
          <a:bodyPr/>
          <a:lstStyle/>
          <a:p>
            <a:pPr algn="r"/>
            <a:r>
              <a:rPr lang="en-US" dirty="0"/>
              <a:t>11</a:t>
            </a:r>
            <a:endParaRPr lang="en-IN" dirty="0"/>
          </a:p>
        </p:txBody>
      </p:sp>
      <p:sp>
        <p:nvSpPr>
          <p:cNvPr id="3" name="Content Placeholder 2">
            <a:extLst>
              <a:ext uri="{FF2B5EF4-FFF2-40B4-BE49-F238E27FC236}">
                <a16:creationId xmlns:a16="http://schemas.microsoft.com/office/drawing/2014/main" id="{454D015F-8F43-FF82-89AC-1BD82BE460DB}"/>
              </a:ext>
            </a:extLst>
          </p:cNvPr>
          <p:cNvSpPr>
            <a:spLocks noGrp="1"/>
          </p:cNvSpPr>
          <p:nvPr>
            <p:ph sz="quarter" idx="1"/>
          </p:nvPr>
        </p:nvSpPr>
        <p:spPr/>
        <p:txBody>
          <a:bodyPr/>
          <a:lstStyle/>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practical adaption of the interface solution for visually impaired and blind people is limited by simplicity and usability in practical scenarios. As an easy and practical way to achieve human-computer- interaction, in this solution hand gesture to speech and text conversion has been used to facilitate the reduction of hardware components.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On the whole, the solution aims to provide aid to those in need thus ensuring social relevance. The people can easily communicate with each other. The user-friendly nature of the system ensure that people can use it without any difficulty and complexity. The application is cost efficient and eliminates the usage of expensive technology.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00205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93862"/>
            <a:ext cx="8363272" cy="4978338"/>
          </a:xfrm>
          <a:noFill/>
        </p:spPr>
        <p:txBody>
          <a:bodyPr>
            <a:noAutofit/>
          </a:bodyPr>
          <a:lstStyle/>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 J.P. Bonet.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Reducci_on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 las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letras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arte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para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ense~nar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hablar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los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mudos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Coleccion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Cl_asicos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Pepe. C.E.P.E., 1992.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 William C.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Stokoe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Sign Language Structure [microform] / William C.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Stokoe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Distributed by ERIC Clearinghouse, [Washington, D.C.], 1978.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 William C.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Stokoe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Dorothy C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Casterline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Carl 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Croneberg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Dictionary of American Sign Language on Linguistic Principles”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Linstok</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Press, [Silver Spring, Md.], New Edition, 1976.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[4]Guo D, Zhou W, Wang M, Li H. Sign language recognition based on adaptive HMMS with data augmentation. Proceedings - International Conference on Image Processing, ICIP. 2016; 2016-Augus: p. 2876-2880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endParaRPr lang="en-IN" sz="140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899592" y="6172200"/>
            <a:ext cx="3962400" cy="457200"/>
          </a:xfrm>
        </p:spPr>
        <p:txBody>
          <a:bodyPr/>
          <a:lstStyle/>
          <a:p>
            <a:pPr algn="r"/>
            <a:r>
              <a:rPr lang="en-US" dirty="0"/>
              <a:t>12</a:t>
            </a:r>
            <a:endParaRPr lang="en-IN" dirty="0"/>
          </a:p>
        </p:txBody>
      </p:sp>
      <p:sp>
        <p:nvSpPr>
          <p:cNvPr id="2" name="Title 1"/>
          <p:cNvSpPr>
            <a:spLocks noGrp="1"/>
          </p:cNvSpPr>
          <p:nvPr>
            <p:ph type="ctrTitle"/>
          </p:nvPr>
        </p:nvSpPr>
        <p:spPr>
          <a:xfrm>
            <a:off x="457200" y="53975"/>
            <a:ext cx="8229600" cy="1286793"/>
          </a:xfrm>
        </p:spPr>
        <p:txBody>
          <a:bodyPr>
            <a:normAutofit/>
          </a:bodyPr>
          <a:lstStyle/>
          <a:p>
            <a:pPr algn="ctr"/>
            <a:r>
              <a:rPr lang="en-IN" sz="5400" b="0" dirty="0">
                <a:solidFill>
                  <a:schemeClr val="tx1"/>
                </a:solidFill>
                <a:latin typeface="Times New Roman" pitchFamily="18" charset="0"/>
                <a:cs typeface="Times New Roman" pitchFamily="18" charset="0"/>
              </a:rPr>
              <a:t>References</a:t>
            </a:r>
            <a:br>
              <a:rPr lang="en-IN" sz="1400" dirty="0">
                <a:solidFill>
                  <a:schemeClr val="tx1"/>
                </a:solidFill>
                <a:latin typeface="Times New Roman" pitchFamily="18" charset="0"/>
                <a:cs typeface="Times New Roman" pitchFamily="18" charset="0"/>
              </a:rPr>
            </a:br>
            <a:endParaRPr lang="en-IN" sz="14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15</a:t>
            </a:r>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itchFamily="18" charset="0"/>
                <a:cs typeface="Times New Roman" pitchFamily="18" charset="0"/>
              </a:rPr>
              <a:t>Paper Publication Details</a:t>
            </a:r>
            <a:br>
              <a:rPr lang="en-IN" sz="1400" dirty="0">
                <a:solidFill>
                  <a:schemeClr val="tx1"/>
                </a:solidFill>
                <a:latin typeface="Times New Roman" pitchFamily="18" charset="0"/>
                <a:cs typeface="Times New Roman" pitchFamily="18" charset="0"/>
              </a:rPr>
            </a:br>
            <a:endParaRPr lang="en-IN" sz="1400" dirty="0">
              <a:solidFill>
                <a:schemeClr val="tx1"/>
              </a:solidFill>
            </a:endParaRPr>
          </a:p>
        </p:txBody>
      </p:sp>
      <p:pic>
        <p:nvPicPr>
          <p:cNvPr id="5" name="Picture 4">
            <a:extLst>
              <a:ext uri="{FF2B5EF4-FFF2-40B4-BE49-F238E27FC236}">
                <a16:creationId xmlns:a16="http://schemas.microsoft.com/office/drawing/2014/main" id="{083E502F-4961-8130-99FA-FAE35F232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732" y="1047209"/>
            <a:ext cx="4824536" cy="5576664"/>
          </a:xfrm>
          <a:prstGeom prst="rect">
            <a:avLst/>
          </a:prstGeom>
        </p:spPr>
      </p:pic>
      <p:sp>
        <p:nvSpPr>
          <p:cNvPr id="3" name="Footer Placeholder 5">
            <a:extLst>
              <a:ext uri="{FF2B5EF4-FFF2-40B4-BE49-F238E27FC236}">
                <a16:creationId xmlns:a16="http://schemas.microsoft.com/office/drawing/2014/main" id="{A176221D-CC83-5BC2-031A-E19B355DFADB}"/>
              </a:ext>
            </a:extLst>
          </p:cNvPr>
          <p:cNvSpPr txBox="1">
            <a:spLocks/>
          </p:cNvSpPr>
          <p:nvPr/>
        </p:nvSpPr>
        <p:spPr>
          <a:xfrm>
            <a:off x="899592" y="6172200"/>
            <a:ext cx="3962400"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t>13</a:t>
            </a:r>
            <a:endParaRPr lang="en-IN" dirty="0"/>
          </a:p>
        </p:txBody>
      </p:sp>
    </p:spTree>
    <p:extLst>
      <p:ext uri="{BB962C8B-B14F-4D97-AF65-F5344CB8AC3E}">
        <p14:creationId xmlns:p14="http://schemas.microsoft.com/office/powerpoint/2010/main" val="35275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042776" y="6165304"/>
            <a:ext cx="1752600" cy="304800"/>
          </a:xfrm>
        </p:spPr>
        <p:txBody>
          <a:bodyPr/>
          <a:lstStyle/>
          <a:p>
            <a:pPr algn="r"/>
            <a:r>
              <a:rPr lang="en-US" dirty="0"/>
              <a:t>1</a:t>
            </a:r>
            <a:endParaRPr lang="en-IN" dirty="0"/>
          </a:p>
        </p:txBody>
      </p:sp>
      <p:sp>
        <p:nvSpPr>
          <p:cNvPr id="2" name="Title 1"/>
          <p:cNvSpPr>
            <a:spLocks noGrp="1"/>
          </p:cNvSpPr>
          <p:nvPr>
            <p:ph type="ctrTitle"/>
          </p:nvPr>
        </p:nvSpPr>
        <p:spPr>
          <a:xfrm>
            <a:off x="533400" y="53975"/>
            <a:ext cx="8429684" cy="1241425"/>
          </a:xfrm>
        </p:spPr>
        <p:txBody>
          <a:bodyPr>
            <a:normAutofit/>
          </a:bodyPr>
          <a:lstStyle/>
          <a:p>
            <a:pPr algn="ctr"/>
            <a:r>
              <a:rPr lang="en-IN" sz="6000" b="0" dirty="0">
                <a:solidFill>
                  <a:schemeClr val="tx1"/>
                </a:solidFill>
                <a:latin typeface="Times New Roman" pitchFamily="18" charset="0"/>
                <a:cs typeface="Times New Roman" pitchFamily="18" charset="0"/>
              </a:rPr>
              <a:t>Introduction about Project</a:t>
            </a:r>
          </a:p>
        </p:txBody>
      </p:sp>
      <p:sp>
        <p:nvSpPr>
          <p:cNvPr id="3" name="TextBox 2"/>
          <p:cNvSpPr txBox="1"/>
          <p:nvPr/>
        </p:nvSpPr>
        <p:spPr>
          <a:xfrm>
            <a:off x="533400" y="1752600"/>
            <a:ext cx="8077200" cy="3170099"/>
          </a:xfrm>
          <a:prstGeom prst="rect">
            <a:avLst/>
          </a:prstGeom>
          <a:noFill/>
        </p:spPr>
        <p:txBody>
          <a:bodyPr wrap="square" rtlCol="0">
            <a:spAutoFit/>
          </a:bodyPr>
          <a:lstStyle/>
          <a:p>
            <a:pPr marL="285750" indent="-285750" algn="just">
              <a:buFont typeface="Wingdings" panose="05000000000000000000" pitchFamily="2" charset="2"/>
              <a:buChar char="§"/>
            </a:pPr>
            <a:r>
              <a:rPr lang="en-US" sz="2000" dirty="0">
                <a:latin typeface="Times New Roman" pitchFamily="18" charset="0"/>
                <a:cs typeface="Times New Roman" pitchFamily="18" charset="0"/>
              </a:rPr>
              <a:t>Sign Language Recognition is one of the most growing fields of research area. Many </a:t>
            </a:r>
            <a:r>
              <a:rPr lang="en-US" sz="2000" dirty="0" err="1">
                <a:latin typeface="Times New Roman" pitchFamily="18" charset="0"/>
                <a:cs typeface="Times New Roman" pitchFamily="18" charset="0"/>
              </a:rPr>
              <a:t>newtechniques</a:t>
            </a:r>
            <a:r>
              <a:rPr lang="en-US" sz="2000" dirty="0">
                <a:latin typeface="Times New Roman" pitchFamily="18" charset="0"/>
                <a:cs typeface="Times New Roman" pitchFamily="18" charset="0"/>
              </a:rPr>
              <a:t> have been developed recently in this area. The Sign Language is mainly used </a:t>
            </a:r>
            <a:r>
              <a:rPr lang="en-US" sz="2000" dirty="0" err="1">
                <a:latin typeface="Times New Roman" pitchFamily="18" charset="0"/>
                <a:cs typeface="Times New Roman" pitchFamily="18" charset="0"/>
              </a:rPr>
              <a:t>forcommunication</a:t>
            </a:r>
            <a:r>
              <a:rPr lang="en-US" sz="2000" dirty="0">
                <a:latin typeface="Times New Roman" pitchFamily="18" charset="0"/>
                <a:cs typeface="Times New Roman" pitchFamily="18" charset="0"/>
              </a:rPr>
              <a:t> of deaf-dumb people. The proposed system contains four modules such </a:t>
            </a:r>
            <a:r>
              <a:rPr lang="en-US" sz="2000" dirty="0" err="1">
                <a:latin typeface="Times New Roman" pitchFamily="18" charset="0"/>
                <a:cs typeface="Times New Roman" pitchFamily="18" charset="0"/>
              </a:rPr>
              <a:t>as:pre-processing</a:t>
            </a:r>
            <a:r>
              <a:rPr lang="en-US" sz="2000" dirty="0">
                <a:latin typeface="Times New Roman" pitchFamily="18" charset="0"/>
                <a:cs typeface="Times New Roman" pitchFamily="18" charset="0"/>
              </a:rPr>
              <a:t> and hand segmentation, feature extraction, sign recognition and sign to text.</a:t>
            </a:r>
          </a:p>
          <a:p>
            <a:pPr marL="285750" indent="-285750" algn="just">
              <a:buFont typeface="Wingdings" panose="05000000000000000000" pitchFamily="2" charset="2"/>
              <a:buChar char="§"/>
            </a:pPr>
            <a:endParaRPr lang="en-US" sz="2000" dirty="0">
              <a:latin typeface="Times New Roman" pitchFamily="18" charset="0"/>
              <a:cs typeface="Times New Roman" pitchFamily="18" charset="0"/>
            </a:endParaRPr>
          </a:p>
          <a:p>
            <a:pPr marL="285750" indent="-285750" algn="just">
              <a:buFont typeface="Wingdings" panose="05000000000000000000" pitchFamily="2" charset="2"/>
              <a:buChar char="§"/>
            </a:pPr>
            <a:r>
              <a:rPr lang="en-US" sz="2000" dirty="0">
                <a:latin typeface="Times New Roman" pitchFamily="18" charset="0"/>
                <a:cs typeface="Times New Roman" pitchFamily="18" charset="0"/>
              </a:rPr>
              <a:t>Pre-processing includes opening main file and getting into application interface. Gesture recognition is done when gesture is captured and compared to already present patterns in trained database , classified gesture is converted to text and subsequently to voice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2272444" y="6192079"/>
            <a:ext cx="2514600" cy="365125"/>
          </a:xfrm>
        </p:spPr>
        <p:txBody>
          <a:bodyPr/>
          <a:lstStyle/>
          <a:p>
            <a:pPr algn="r"/>
            <a:r>
              <a:rPr lang="en-US" dirty="0"/>
              <a:t>2</a:t>
            </a:r>
            <a:endParaRPr lang="en-IN" dirty="0"/>
          </a:p>
        </p:txBody>
      </p:sp>
      <p:sp>
        <p:nvSpPr>
          <p:cNvPr id="2" name="Title 1"/>
          <p:cNvSpPr>
            <a:spLocks noGrp="1"/>
          </p:cNvSpPr>
          <p:nvPr>
            <p:ph type="ctrTitle"/>
          </p:nvPr>
        </p:nvSpPr>
        <p:spPr>
          <a:xfrm>
            <a:off x="333316" y="53975"/>
            <a:ext cx="8429684" cy="1470025"/>
          </a:xfrm>
        </p:spPr>
        <p:txBody>
          <a:bodyPr>
            <a:normAutofit/>
          </a:bodyPr>
          <a:lstStyle/>
          <a:p>
            <a:pPr algn="ctr"/>
            <a:r>
              <a:rPr lang="en-IN" sz="6000" b="0" dirty="0">
                <a:solidFill>
                  <a:schemeClr val="tx1"/>
                </a:solidFill>
                <a:latin typeface="Times New Roman" pitchFamily="18" charset="0"/>
                <a:cs typeface="Times New Roman" pitchFamily="18" charset="0"/>
              </a:rPr>
              <a:t>Application Area</a:t>
            </a:r>
          </a:p>
        </p:txBody>
      </p:sp>
      <p:sp>
        <p:nvSpPr>
          <p:cNvPr id="3" name="TextBox 2"/>
          <p:cNvSpPr txBox="1"/>
          <p:nvPr/>
        </p:nvSpPr>
        <p:spPr>
          <a:xfrm>
            <a:off x="611560" y="1981200"/>
            <a:ext cx="8354888" cy="4154984"/>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Why did you opt to work on this project?</a:t>
            </a:r>
          </a:p>
          <a:p>
            <a:pPr marL="285750" indent="-285750" algn="just">
              <a:buFont typeface="Wingdings" panose="05000000000000000000" pitchFamily="2" charset="2"/>
              <a:buChar char="Ø"/>
            </a:pPr>
            <a:r>
              <a:rPr lang="en-US" dirty="0">
                <a:latin typeface="Times New Roman" pitchFamily="18" charset="0"/>
                <a:cs typeface="Times New Roman" pitchFamily="18" charset="0"/>
              </a:rPr>
              <a:t>The people can easily communicate with each other. The user-friendly nature of the system ensure that people can use it without any difficulty and complexity. The application is cost efficient and eliminates the usage of expensive technology and making environment more comfortable for impaired person to communicate.</a:t>
            </a:r>
          </a:p>
          <a:p>
            <a:pPr algn="just">
              <a:buFont typeface="Arial" pitchFamily="34" charset="0"/>
              <a:buChar char="•"/>
            </a:pPr>
            <a:r>
              <a:rPr lang="en-US" sz="2400" dirty="0">
                <a:latin typeface="Times New Roman" pitchFamily="18" charset="0"/>
                <a:cs typeface="Times New Roman" pitchFamily="18" charset="0"/>
              </a:rPr>
              <a:t>What are the Applications and Benefits of this project?</a:t>
            </a:r>
          </a:p>
          <a:p>
            <a:pPr marL="285750"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The project gives us the many advantages of usage area of sign language.</a:t>
            </a:r>
          </a:p>
          <a:p>
            <a:pPr marL="285750"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After this system, it is an opportunity to use this type of system in any places such as schools, doctor offices, colleges, universities, airports, social services agencies, community service agencies and courts, briefly almost everywhere.</a:t>
            </a:r>
            <a:endParaRPr lang="en-US"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Who are the End Users of this project?</a:t>
            </a:r>
          </a:p>
          <a:p>
            <a:pPr marL="285750" indent="-285750" algn="just">
              <a:buFont typeface="Wingdings" panose="05000000000000000000" pitchFamily="2" charset="2"/>
              <a:buChar char="Ø"/>
            </a:pPr>
            <a:r>
              <a:rPr lang="en-US" dirty="0">
                <a:latin typeface="Times New Roman" pitchFamily="18" charset="0"/>
                <a:cs typeface="Times New Roman" pitchFamily="18" charset="0"/>
              </a:rPr>
              <a:t>  Impaired persons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41276"/>
            <a:ext cx="7772400" cy="1143000"/>
          </a:xfrm>
        </p:spPr>
        <p:txBody>
          <a:bodyPr>
            <a:normAutofit fontScale="90000"/>
          </a:bodyPr>
          <a:lstStyle/>
          <a:p>
            <a:pPr algn="ctr"/>
            <a:r>
              <a:rPr lang="en-IN" sz="6000" b="0" dirty="0">
                <a:solidFill>
                  <a:schemeClr val="tx1"/>
                </a:solidFill>
                <a:latin typeface="Times New Roman" pitchFamily="18" charset="0"/>
                <a:cs typeface="Times New Roman" pitchFamily="18" charset="0"/>
              </a:rPr>
              <a:t>Literature Review</a:t>
            </a:r>
            <a:br>
              <a:rPr lang="en-IN" sz="6000" b="0" dirty="0">
                <a:solidFill>
                  <a:schemeClr val="tx1"/>
                </a:solidFill>
                <a:latin typeface="Times New Roman" pitchFamily="18" charset="0"/>
                <a:cs typeface="Times New Roman" pitchFamily="18" charset="0"/>
              </a:rPr>
            </a:br>
            <a:endParaRPr lang="en-IN" sz="6000" b="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US" dirty="0"/>
              <a:t>3</a:t>
            </a:r>
            <a:endParaRPr lang="en-IN" dirty="0"/>
          </a:p>
        </p:txBody>
      </p:sp>
      <p:sp>
        <p:nvSpPr>
          <p:cNvPr id="5" name="Content Placeholder 4">
            <a:extLst>
              <a:ext uri="{FF2B5EF4-FFF2-40B4-BE49-F238E27FC236}">
                <a16:creationId xmlns:a16="http://schemas.microsoft.com/office/drawing/2014/main" id="{B7518BAA-0410-40F2-4101-D8DA20BF3F8C}"/>
              </a:ext>
            </a:extLst>
          </p:cNvPr>
          <p:cNvSpPr>
            <a:spLocks noGrp="1"/>
          </p:cNvSpPr>
          <p:nvPr>
            <p:ph sz="quarter" idx="1"/>
          </p:nvPr>
        </p:nvSpPr>
        <p:spPr>
          <a:xfrm>
            <a:off x="395536" y="1412776"/>
            <a:ext cx="8352928" cy="3168352"/>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 various hand gestures were recognized with different methods by different researchers </a:t>
            </a:r>
            <a:r>
              <a:rPr lang="en-US" sz="1800" dirty="0" err="1">
                <a:latin typeface="Times New Roman" panose="02020603050405020304" pitchFamily="18" charset="0"/>
                <a:cs typeface="Times New Roman" panose="02020603050405020304" pitchFamily="18" charset="0"/>
              </a:rPr>
              <a:t>inwhich</a:t>
            </a:r>
            <a:r>
              <a:rPr lang="en-US" sz="1800" dirty="0">
                <a:latin typeface="Times New Roman" panose="02020603050405020304" pitchFamily="18" charset="0"/>
                <a:cs typeface="Times New Roman" panose="02020603050405020304" pitchFamily="18" charset="0"/>
              </a:rPr>
              <a:t> were implemented in different fields. The recognition of various hand gestures </a:t>
            </a:r>
            <a:r>
              <a:rPr lang="en-US" sz="1800" dirty="0" err="1">
                <a:latin typeface="Times New Roman" panose="02020603050405020304" pitchFamily="18" charset="0"/>
                <a:cs typeface="Times New Roman" panose="02020603050405020304" pitchFamily="18" charset="0"/>
              </a:rPr>
              <a:t>weredone</a:t>
            </a:r>
            <a:r>
              <a:rPr lang="en-US" sz="1800" dirty="0">
                <a:latin typeface="Times New Roman" panose="02020603050405020304" pitchFamily="18" charset="0"/>
                <a:cs typeface="Times New Roman" panose="02020603050405020304" pitchFamily="18" charset="0"/>
              </a:rPr>
              <a:t> by different approaches like Artificial Neural Network and others like PCA,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and recognition techniques are divided into three broad categories such as Hand segmentation approaches, Feature extraction approaches and Gesture recognition approaches. Data gloves and Vision based method are commonly used to interpret gestures for human computer interaction. The sensors attached to a glove that finger flexion into electrical signals for determining the hand posture in the data gloves method. The camera is used to capture the image gestures in the vision based method. The vision based method reduces the difficulties as in the glove based method.</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41276"/>
            <a:ext cx="7772400" cy="1143000"/>
          </a:xfrm>
        </p:spPr>
        <p:txBody>
          <a:bodyPr>
            <a:normAutofit fontScale="90000"/>
          </a:bodyPr>
          <a:lstStyle/>
          <a:p>
            <a:pPr algn="ctr"/>
            <a:r>
              <a:rPr lang="en-IN" sz="6000" dirty="0">
                <a:solidFill>
                  <a:schemeClr val="tx1"/>
                </a:solidFill>
                <a:latin typeface="Times New Roman" pitchFamily="18" charset="0"/>
                <a:cs typeface="Times New Roman" pitchFamily="18" charset="0"/>
              </a:rPr>
              <a:t>Problem Identification</a:t>
            </a:r>
            <a:br>
              <a:rPr lang="en-IN" sz="6000" b="0" dirty="0">
                <a:solidFill>
                  <a:schemeClr val="tx1"/>
                </a:solidFill>
                <a:latin typeface="Times New Roman" pitchFamily="18" charset="0"/>
                <a:cs typeface="Times New Roman" pitchFamily="18" charset="0"/>
              </a:rPr>
            </a:br>
            <a:endParaRPr lang="en-IN" sz="6000" b="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899592" y="6165304"/>
            <a:ext cx="3962400" cy="457200"/>
          </a:xfrm>
        </p:spPr>
        <p:txBody>
          <a:bodyPr/>
          <a:lstStyle/>
          <a:p>
            <a:pPr algn="r"/>
            <a:r>
              <a:rPr lang="en-US" dirty="0"/>
              <a:t>4</a:t>
            </a:r>
            <a:endParaRPr lang="en-IN" dirty="0"/>
          </a:p>
        </p:txBody>
      </p:sp>
      <p:sp>
        <p:nvSpPr>
          <p:cNvPr id="5" name="Content Placeholder 4">
            <a:extLst>
              <a:ext uri="{FF2B5EF4-FFF2-40B4-BE49-F238E27FC236}">
                <a16:creationId xmlns:a16="http://schemas.microsoft.com/office/drawing/2014/main" id="{B7518BAA-0410-40F2-4101-D8DA20BF3F8C}"/>
              </a:ext>
            </a:extLst>
          </p:cNvPr>
          <p:cNvSpPr>
            <a:spLocks noGrp="1"/>
          </p:cNvSpPr>
          <p:nvPr>
            <p:ph sz="quarter" idx="1"/>
          </p:nvPr>
        </p:nvSpPr>
        <p:spPr>
          <a:xfrm>
            <a:off x="395536" y="1412776"/>
            <a:ext cx="7772400" cy="4572000"/>
          </a:xfrm>
        </p:spPr>
        <p:txBody>
          <a:bodyPr>
            <a:normAutofit/>
          </a:bodyPr>
          <a:lstStyle/>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problem statement centres around the concept of a camera-based sign language recognition system for the deaf, which would transform sign language gestures to text and subsequently text to speech. Our goal is to create a user-friendly and straightforward solution.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Dumb individuals communicate via hand signs, thus normal folks have a hard time understanding what they're saying. As a result, systems that recognise various signs and deliver information to ordinary people are required.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7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0" dirty="0">
                <a:solidFill>
                  <a:schemeClr val="tx1"/>
                </a:solidFill>
                <a:latin typeface="Times New Roman" pitchFamily="18" charset="0"/>
                <a:cs typeface="Times New Roman" pitchFamily="18" charset="0"/>
              </a:rPr>
              <a:t>Methodology</a:t>
            </a:r>
          </a:p>
        </p:txBody>
      </p:sp>
      <p:sp>
        <p:nvSpPr>
          <p:cNvPr id="6" name="Footer Placeholder 5"/>
          <p:cNvSpPr>
            <a:spLocks noGrp="1"/>
          </p:cNvSpPr>
          <p:nvPr>
            <p:ph type="ftr" sz="quarter" idx="11"/>
          </p:nvPr>
        </p:nvSpPr>
        <p:spPr/>
        <p:txBody>
          <a:bodyPr/>
          <a:lstStyle/>
          <a:p>
            <a:pPr algn="r"/>
            <a:r>
              <a:rPr lang="en-US" dirty="0"/>
              <a:t>5</a:t>
            </a:r>
            <a:endParaRPr lang="en-IN" dirty="0"/>
          </a:p>
        </p:txBody>
      </p:sp>
      <p:sp>
        <p:nvSpPr>
          <p:cNvPr id="4" name="Content Placeholder 3">
            <a:extLst>
              <a:ext uri="{FF2B5EF4-FFF2-40B4-BE49-F238E27FC236}">
                <a16:creationId xmlns:a16="http://schemas.microsoft.com/office/drawing/2014/main" id="{D5421895-82B6-D113-5B0E-826937D20B36}"/>
              </a:ext>
            </a:extLst>
          </p:cNvPr>
          <p:cNvSpPr>
            <a:spLocks noGrp="1"/>
          </p:cNvSpPr>
          <p:nvPr>
            <p:ph sz="quarter" idx="1"/>
          </p:nvPr>
        </p:nvSpPr>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Software Requirement:-</a:t>
            </a:r>
          </a:p>
          <a:p>
            <a:r>
              <a:rPr lang="en-IN" sz="1800" dirty="0">
                <a:latin typeface="Times New Roman" panose="02020603050405020304" pitchFamily="18" charset="0"/>
                <a:cs typeface="Times New Roman" panose="02020603050405020304" pitchFamily="18" charset="0"/>
              </a:rPr>
              <a:t>VS Code</a:t>
            </a:r>
          </a:p>
          <a:p>
            <a:r>
              <a:rPr lang="en-IN" sz="1800" dirty="0">
                <a:latin typeface="Times New Roman" panose="02020603050405020304" pitchFamily="18" charset="0"/>
                <a:cs typeface="Times New Roman" panose="02020603050405020304" pitchFamily="18" charset="0"/>
              </a:rPr>
              <a:t>Python</a:t>
            </a:r>
          </a:p>
          <a:p>
            <a:pPr marL="0" indent="0">
              <a:buNone/>
            </a:pPr>
            <a:r>
              <a:rPr lang="en-IN" sz="1800" b="1" dirty="0">
                <a:latin typeface="Times New Roman" panose="02020603050405020304" pitchFamily="18" charset="0"/>
                <a:cs typeface="Times New Roman" panose="02020603050405020304" pitchFamily="18" charset="0"/>
              </a:rPr>
              <a:t>Module Requirement:-</a:t>
            </a:r>
          </a:p>
          <a:p>
            <a:r>
              <a:rPr lang="en-IN" sz="1800" dirty="0">
                <a:latin typeface="Times New Roman" panose="02020603050405020304" pitchFamily="18" charset="0"/>
                <a:cs typeface="Times New Roman" panose="02020603050405020304" pitchFamily="18" charset="0"/>
              </a:rPr>
              <a:t>NumPy</a:t>
            </a:r>
          </a:p>
          <a:p>
            <a:r>
              <a:rPr lang="en-IN" sz="1800" dirty="0">
                <a:latin typeface="Times New Roman" panose="02020603050405020304" pitchFamily="18" charset="0"/>
                <a:cs typeface="Times New Roman" panose="02020603050405020304" pitchFamily="18" charset="0"/>
              </a:rPr>
              <a:t>Open </a:t>
            </a:r>
            <a:r>
              <a:rPr lang="en-IN" sz="1800" dirty="0" err="1">
                <a:latin typeface="Times New Roman" panose="02020603050405020304" pitchFamily="18" charset="0"/>
                <a:cs typeface="Times New Roman" panose="02020603050405020304" pitchFamily="18" charset="0"/>
              </a:rPr>
              <a:t>Cv</a:t>
            </a:r>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Tensorflow</a:t>
            </a:r>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Mediapipe</a:t>
            </a:r>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Keras</a:t>
            </a: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Hardware Requirement:-</a:t>
            </a:r>
          </a:p>
          <a:p>
            <a:r>
              <a:rPr lang="en-IN" sz="1800" dirty="0">
                <a:latin typeface="Times New Roman" panose="02020603050405020304" pitchFamily="18" charset="0"/>
                <a:cs typeface="Times New Roman" panose="02020603050405020304" pitchFamily="18" charset="0"/>
              </a:rPr>
              <a:t>Processors: i3,i5,i7 processor</a:t>
            </a:r>
          </a:p>
          <a:p>
            <a:r>
              <a:rPr lang="en-IN" sz="1800" dirty="0">
                <a:latin typeface="Times New Roman" panose="02020603050405020304" pitchFamily="18" charset="0"/>
                <a:cs typeface="Times New Roman" panose="02020603050405020304" pitchFamily="18" charset="0"/>
              </a:rPr>
              <a:t>Disk space: 1GB or space</a:t>
            </a:r>
          </a:p>
          <a:p>
            <a:r>
              <a:rPr lang="en-IN" sz="1800" dirty="0">
                <a:latin typeface="Times New Roman" panose="02020603050405020304" pitchFamily="18" charset="0"/>
                <a:cs typeface="Times New Roman" panose="02020603050405020304" pitchFamily="18" charset="0"/>
              </a:rPr>
              <a:t>Operating systems: Windows 7 or later, macOS, and Linux</a:t>
            </a:r>
          </a:p>
          <a:p>
            <a:pPr marL="0" indent="0">
              <a:buNone/>
            </a:pPr>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US" dirty="0"/>
              <a:t>6</a:t>
            </a:r>
            <a:endParaRPr lang="en-IN" dirty="0"/>
          </a:p>
        </p:txBody>
      </p:sp>
      <p:sp>
        <p:nvSpPr>
          <p:cNvPr id="2" name="Title 1"/>
          <p:cNvSpPr>
            <a:spLocks noGrp="1"/>
          </p:cNvSpPr>
          <p:nvPr>
            <p:ph type="ctrTitle"/>
          </p:nvPr>
        </p:nvSpPr>
        <p:spPr>
          <a:xfrm>
            <a:off x="685800" y="228600"/>
            <a:ext cx="8077200" cy="1143000"/>
          </a:xfrm>
        </p:spPr>
        <p:txBody>
          <a:bodyPr>
            <a:noAutofit/>
          </a:bodyPr>
          <a:lstStyle/>
          <a:p>
            <a:pPr algn="ctr"/>
            <a:r>
              <a:rPr lang="en-US" sz="5400" b="0" dirty="0">
                <a:solidFill>
                  <a:schemeClr val="tx1"/>
                </a:solidFill>
                <a:latin typeface="Times New Roman" pitchFamily="18" charset="0"/>
                <a:cs typeface="Times New Roman" pitchFamily="18" charset="0"/>
              </a:rPr>
              <a:t>Project Work Flow Diagram</a:t>
            </a:r>
            <a:endParaRPr lang="en-IN" sz="5400" b="0" dirty="0">
              <a:solidFill>
                <a:schemeClr val="tx1"/>
              </a:solidFill>
              <a:latin typeface="Times New Roman" pitchFamily="18" charset="0"/>
              <a:cs typeface="Times New Roman" pitchFamily="18" charset="0"/>
            </a:endParaRPr>
          </a:p>
        </p:txBody>
      </p:sp>
      <p:sp>
        <p:nvSpPr>
          <p:cNvPr id="5" name="Rounded Rectangle 4"/>
          <p:cNvSpPr/>
          <p:nvPr/>
        </p:nvSpPr>
        <p:spPr>
          <a:xfrm>
            <a:off x="1214414" y="2285992"/>
            <a:ext cx="1857388" cy="10715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Image Acquisition</a:t>
            </a:r>
          </a:p>
          <a:p>
            <a:r>
              <a:rPr lang="en-IN" dirty="0"/>
              <a:t>   from Camera</a:t>
            </a:r>
          </a:p>
        </p:txBody>
      </p:sp>
      <p:sp>
        <p:nvSpPr>
          <p:cNvPr id="6" name="Rounded Rectangle 5"/>
          <p:cNvSpPr/>
          <p:nvPr/>
        </p:nvSpPr>
        <p:spPr>
          <a:xfrm>
            <a:off x="3786182" y="2285992"/>
            <a:ext cx="1857388" cy="10715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   Hand Region</a:t>
            </a:r>
          </a:p>
          <a:p>
            <a:r>
              <a:rPr lang="en-IN" dirty="0"/>
              <a:t>   Segmentation</a:t>
            </a:r>
          </a:p>
        </p:txBody>
      </p:sp>
      <p:sp>
        <p:nvSpPr>
          <p:cNvPr id="7" name="Rounded Rectangle 6"/>
          <p:cNvSpPr/>
          <p:nvPr/>
        </p:nvSpPr>
        <p:spPr>
          <a:xfrm>
            <a:off x="6429388" y="2285992"/>
            <a:ext cx="1785950" cy="10001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Hand Detection</a:t>
            </a:r>
          </a:p>
          <a:p>
            <a:r>
              <a:rPr lang="en-IN" dirty="0"/>
              <a:t>      Tracking</a:t>
            </a:r>
          </a:p>
        </p:txBody>
      </p:sp>
      <p:sp>
        <p:nvSpPr>
          <p:cNvPr id="8" name="Rounded Rectangle 7"/>
          <p:cNvSpPr/>
          <p:nvPr/>
        </p:nvSpPr>
        <p:spPr>
          <a:xfrm>
            <a:off x="1214414" y="4286256"/>
            <a:ext cx="1857388" cy="12858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 as Text </a:t>
            </a:r>
          </a:p>
        </p:txBody>
      </p:sp>
      <p:sp>
        <p:nvSpPr>
          <p:cNvPr id="9" name="Rounded Rectangle 8"/>
          <p:cNvSpPr/>
          <p:nvPr/>
        </p:nvSpPr>
        <p:spPr>
          <a:xfrm>
            <a:off x="3786182" y="4357694"/>
            <a:ext cx="1857388" cy="11430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     Classified</a:t>
            </a:r>
          </a:p>
          <a:p>
            <a:r>
              <a:rPr lang="en-IN" dirty="0"/>
              <a:t>       Gesture</a:t>
            </a:r>
          </a:p>
        </p:txBody>
      </p:sp>
      <p:sp>
        <p:nvSpPr>
          <p:cNvPr id="10" name="Rounded Rectangle 9"/>
          <p:cNvSpPr/>
          <p:nvPr/>
        </p:nvSpPr>
        <p:spPr>
          <a:xfrm>
            <a:off x="6500826" y="4357694"/>
            <a:ext cx="1785950" cy="10715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   Hand Posture</a:t>
            </a:r>
          </a:p>
          <a:p>
            <a:r>
              <a:rPr lang="en-IN" dirty="0"/>
              <a:t>   Recognition</a:t>
            </a:r>
          </a:p>
        </p:txBody>
      </p:sp>
      <p:cxnSp>
        <p:nvCxnSpPr>
          <p:cNvPr id="13" name="Straight Arrow Connector 12"/>
          <p:cNvCxnSpPr/>
          <p:nvPr/>
        </p:nvCxnSpPr>
        <p:spPr>
          <a:xfrm>
            <a:off x="3143240" y="2857496"/>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5786446" y="2786058"/>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rot="5400000">
            <a:off x="6930248" y="3856834"/>
            <a:ext cx="71438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10800000" flipV="1">
            <a:off x="5857884" y="4857760"/>
            <a:ext cx="57150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10800000">
            <a:off x="3143240" y="4929198"/>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pPr algn="ctr"/>
            <a:r>
              <a:rPr lang="en-IN" sz="6000" dirty="0">
                <a:solidFill>
                  <a:schemeClr val="tx1"/>
                </a:solidFill>
                <a:latin typeface="Times New Roman" pitchFamily="18" charset="0"/>
                <a:cs typeface="Times New Roman" pitchFamily="18" charset="0"/>
              </a:rPr>
              <a:t>Result</a:t>
            </a:r>
            <a:endParaRPr lang="en-IN" sz="6000" b="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US" dirty="0"/>
              <a:t>7</a:t>
            </a:r>
            <a:endParaRPr lang="en-IN" dirty="0"/>
          </a:p>
        </p:txBody>
      </p:sp>
      <p:pic>
        <p:nvPicPr>
          <p:cNvPr id="5" name="Content Placeholder 4">
            <a:extLst>
              <a:ext uri="{FF2B5EF4-FFF2-40B4-BE49-F238E27FC236}">
                <a16:creationId xmlns:a16="http://schemas.microsoft.com/office/drawing/2014/main" id="{51802D30-5280-DB9B-086F-29B4EB2231A5}"/>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90144" y="1464501"/>
            <a:ext cx="4381856" cy="2637656"/>
          </a:xfrm>
          <a:prstGeom prst="rect">
            <a:avLst/>
          </a:prstGeom>
        </p:spPr>
      </p:pic>
      <p:sp>
        <p:nvSpPr>
          <p:cNvPr id="7" name="TextBox 6">
            <a:extLst>
              <a:ext uri="{FF2B5EF4-FFF2-40B4-BE49-F238E27FC236}">
                <a16:creationId xmlns:a16="http://schemas.microsoft.com/office/drawing/2014/main" id="{B86E33FC-BF12-6C1C-7A6B-E2E6C346A39A}"/>
              </a:ext>
            </a:extLst>
          </p:cNvPr>
          <p:cNvSpPr txBox="1"/>
          <p:nvPr/>
        </p:nvSpPr>
        <p:spPr>
          <a:xfrm>
            <a:off x="1192940" y="4380380"/>
            <a:ext cx="237626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Application Interface</a:t>
            </a:r>
          </a:p>
        </p:txBody>
      </p:sp>
      <p:pic>
        <p:nvPicPr>
          <p:cNvPr id="3" name="Content Placeholder 7">
            <a:extLst>
              <a:ext uri="{FF2B5EF4-FFF2-40B4-BE49-F238E27FC236}">
                <a16:creationId xmlns:a16="http://schemas.microsoft.com/office/drawing/2014/main" id="{AEE07D5F-6A45-133A-4DC9-FDF037918F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1475492"/>
            <a:ext cx="4381856" cy="2638310"/>
          </a:xfrm>
          <a:prstGeom prst="rect">
            <a:avLst/>
          </a:prstGeom>
        </p:spPr>
      </p:pic>
      <p:sp>
        <p:nvSpPr>
          <p:cNvPr id="4" name="TextBox 3">
            <a:extLst>
              <a:ext uri="{FF2B5EF4-FFF2-40B4-BE49-F238E27FC236}">
                <a16:creationId xmlns:a16="http://schemas.microsoft.com/office/drawing/2014/main" id="{0E0C079F-40EC-DE1B-CF72-C432CE81C9BE}"/>
              </a:ext>
            </a:extLst>
          </p:cNvPr>
          <p:cNvSpPr txBox="1"/>
          <p:nvPr/>
        </p:nvSpPr>
        <p:spPr>
          <a:xfrm>
            <a:off x="5796136" y="4380380"/>
            <a:ext cx="244827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Classifying Letter “C”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pPr algn="ctr"/>
            <a:r>
              <a:rPr lang="en-IN" sz="6000" dirty="0">
                <a:solidFill>
                  <a:schemeClr val="tx1"/>
                </a:solidFill>
                <a:latin typeface="Times New Roman" pitchFamily="18" charset="0"/>
                <a:cs typeface="Times New Roman" pitchFamily="18" charset="0"/>
              </a:rPr>
              <a:t>Result</a:t>
            </a:r>
            <a:endParaRPr lang="en-IN" sz="6000" b="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US" dirty="0"/>
              <a:t>8</a:t>
            </a:r>
            <a:endParaRPr lang="en-IN" dirty="0"/>
          </a:p>
        </p:txBody>
      </p:sp>
      <p:pic>
        <p:nvPicPr>
          <p:cNvPr id="5" name="Content Placeholder 4">
            <a:extLst>
              <a:ext uri="{FF2B5EF4-FFF2-40B4-BE49-F238E27FC236}">
                <a16:creationId xmlns:a16="http://schemas.microsoft.com/office/drawing/2014/main" id="{03B47A2C-7D6C-D138-1460-7FD40BA2FA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35" y="1496857"/>
            <a:ext cx="4664974" cy="2726629"/>
          </a:xfrm>
          <a:prstGeom prst="rect">
            <a:avLst/>
          </a:prstGeom>
        </p:spPr>
      </p:pic>
      <p:sp>
        <p:nvSpPr>
          <p:cNvPr id="9" name="TextBox 8">
            <a:extLst>
              <a:ext uri="{FF2B5EF4-FFF2-40B4-BE49-F238E27FC236}">
                <a16:creationId xmlns:a16="http://schemas.microsoft.com/office/drawing/2014/main" id="{23FBEA24-161C-8F02-830B-C1D1129BE53B}"/>
              </a:ext>
            </a:extLst>
          </p:cNvPr>
          <p:cNvSpPr txBox="1"/>
          <p:nvPr/>
        </p:nvSpPr>
        <p:spPr>
          <a:xfrm>
            <a:off x="1141386" y="4489048"/>
            <a:ext cx="244827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Classifying Letter “L”</a:t>
            </a:r>
          </a:p>
        </p:txBody>
      </p:sp>
      <p:pic>
        <p:nvPicPr>
          <p:cNvPr id="10" name="Content Placeholder 7">
            <a:extLst>
              <a:ext uri="{FF2B5EF4-FFF2-40B4-BE49-F238E27FC236}">
                <a16:creationId xmlns:a16="http://schemas.microsoft.com/office/drawing/2014/main" id="{D48A4C32-49F2-3917-5CF4-9F42FCA8A3FE}"/>
              </a:ext>
            </a:extLst>
          </p:cNvPr>
          <p:cNvPicPr>
            <a:picLocks noGrp="1" noChangeAspect="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4712983" y="1511759"/>
            <a:ext cx="4323513" cy="2711727"/>
          </a:xfrm>
          <a:prstGeom prst="rect">
            <a:avLst/>
          </a:prstGeom>
          <a:noFill/>
          <a:ln>
            <a:noFill/>
          </a:ln>
        </p:spPr>
      </p:pic>
      <p:sp>
        <p:nvSpPr>
          <p:cNvPr id="11" name="TextBox 10">
            <a:extLst>
              <a:ext uri="{FF2B5EF4-FFF2-40B4-BE49-F238E27FC236}">
                <a16:creationId xmlns:a16="http://schemas.microsoft.com/office/drawing/2014/main" id="{B34F4F46-59D2-319E-A7D5-DC1A3D786B83}"/>
              </a:ext>
            </a:extLst>
          </p:cNvPr>
          <p:cNvSpPr txBox="1"/>
          <p:nvPr/>
        </p:nvSpPr>
        <p:spPr>
          <a:xfrm>
            <a:off x="5650603" y="4474876"/>
            <a:ext cx="244827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Classifying Letter “A”</a:t>
            </a:r>
          </a:p>
        </p:txBody>
      </p:sp>
    </p:spTree>
    <p:extLst>
      <p:ext uri="{BB962C8B-B14F-4D97-AF65-F5344CB8AC3E}">
        <p14:creationId xmlns:p14="http://schemas.microsoft.com/office/powerpoint/2010/main" val="3595392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552</TotalTime>
  <Words>947</Words>
  <Application>Microsoft Office PowerPoint</Application>
  <PresentationFormat>On-screen Show (4:3)</PresentationFormat>
  <Paragraphs>97</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Franklin Gothic Book</vt:lpstr>
      <vt:lpstr>Perpetua</vt:lpstr>
      <vt:lpstr>Times New Roman</vt:lpstr>
      <vt:lpstr>Wingdings</vt:lpstr>
      <vt:lpstr>Wingdings 2</vt:lpstr>
      <vt:lpstr>Equity</vt:lpstr>
      <vt:lpstr>Hand Gesture to Text and Speech Convertor</vt:lpstr>
      <vt:lpstr>Introduction about Project</vt:lpstr>
      <vt:lpstr>Application Area</vt:lpstr>
      <vt:lpstr>Literature Review </vt:lpstr>
      <vt:lpstr>Problem Identification </vt:lpstr>
      <vt:lpstr>Methodology</vt:lpstr>
      <vt:lpstr>Project Work Flow Diagram</vt:lpstr>
      <vt:lpstr>Result</vt:lpstr>
      <vt:lpstr>Result</vt:lpstr>
      <vt:lpstr>Result</vt:lpstr>
      <vt:lpstr>Result</vt:lpstr>
      <vt:lpstr>Conclusion</vt:lpstr>
      <vt:lpstr>References </vt:lpstr>
      <vt:lpstr>Paper Publication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Sudhanshu Shukla</cp:lastModifiedBy>
  <cp:revision>147</cp:revision>
  <dcterms:created xsi:type="dcterms:W3CDTF">2012-01-24T13:52:50Z</dcterms:created>
  <dcterms:modified xsi:type="dcterms:W3CDTF">2023-01-24T05:18:03Z</dcterms:modified>
</cp:coreProperties>
</file>