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5" r:id="rId3"/>
    <p:sldId id="257" r:id="rId4"/>
    <p:sldId id="274" r:id="rId5"/>
    <p:sldId id="301" r:id="rId6"/>
    <p:sldId id="282" r:id="rId7"/>
    <p:sldId id="296" r:id="rId8"/>
    <p:sldId id="293" r:id="rId9"/>
    <p:sldId id="294" r:id="rId10"/>
    <p:sldId id="299" r:id="rId11"/>
    <p:sldId id="298" r:id="rId12"/>
    <p:sldId id="300" r:id="rId13"/>
    <p:sldId id="276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1447-C58F-4603-A3C1-A77097A336FD}" type="datetimeFigureOut">
              <a:rPr lang="en-US" smtClean="0"/>
              <a:pPr/>
              <a:t>1/23/2023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F151-3DE2-40B7-AE5E-57293B5CF8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3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F151-3DE2-40B7-AE5E-57293B5CF8F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912-E903-4919-8F99-ADE999AF833C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F4A0-2CEC-4402-9814-1742A79C15A7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53A-FBA5-45EF-8FDB-8A1CF67F11DE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5181-DD1B-48AF-91DA-04E87C01ED0A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3AA-CB44-488A-84CC-FAEE925558AE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1F87-2108-4F32-9ACC-74AFA7004C95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C4A0-19F4-41A5-A8D8-988B46AB1160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3D5B-E053-4B32-8859-8C5298F10C44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F074-1C21-46AB-A505-A8125BE67940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00DB-CD10-4A86-B263-35D3D6010E24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0343-8F64-406C-9D40-99A903FF9468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8229D3-84A7-42D9-A080-CE94422FF79A}" type="datetime1">
              <a:rPr lang="en-US" smtClean="0"/>
              <a:pPr/>
              <a:t>1/23/2023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jhe/2021/8133076/" TargetMode="External"/><Relationship Id="rId2" Type="http://schemas.openxmlformats.org/officeDocument/2006/relationships/hyperlink" Target="https://www.oecd.org/coronavirus/policy-responses/using-artificial-intelligence-to-help-combat-covid-19-ae4c5c21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figure/Flowchart-of-The-Methods-of-Gesture-Based-Mouse_fig1_33630443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capable.com/disability-definition-mea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4814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IN" sz="3600" b="1" i="0" u="sng" dirty="0">
                <a:solidFill>
                  <a:srgbClr val="0070C0"/>
                </a:solidFill>
                <a:effectLst/>
                <a:latin typeface="+mn-lt"/>
              </a:rPr>
              <a:t>Locomotor Disability </a:t>
            </a:r>
            <a:br>
              <a:rPr lang="en-IN" sz="3600" b="1" i="0" u="sng" dirty="0">
                <a:solidFill>
                  <a:srgbClr val="0070C0"/>
                </a:solidFill>
                <a:effectLst/>
                <a:latin typeface="+mn-lt"/>
              </a:rPr>
            </a:br>
            <a:r>
              <a:rPr lang="en-IN" sz="3600" b="1" i="0" u="sng" dirty="0">
                <a:solidFill>
                  <a:srgbClr val="0070C0"/>
                </a:solidFill>
                <a:effectLst/>
                <a:latin typeface="+mn-lt"/>
              </a:rPr>
              <a:t>Dexterity Interface (LDDI)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30242" y="5486400"/>
            <a:ext cx="33528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Group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Members: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Member 1-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Kashika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Parmar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303302219051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Member 2-Aayush Mishra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303302219001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Member 3-Saurabh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Kansara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303302219090</a:t>
            </a:r>
          </a:p>
          <a:p>
            <a:pPr lvl="0" algn="ctr">
              <a:spcBef>
                <a:spcPct val="0"/>
              </a:spcBef>
              <a:defRPr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58" y="5356224"/>
            <a:ext cx="3124200" cy="152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Mr. Abhishek Kumar Saw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Asst.Professor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CSE Dept)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739775"/>
            <a:ext cx="77724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latin typeface="Times New Roman" pitchFamily="18" charset="0"/>
                <a:ea typeface="+mj-ea"/>
                <a:cs typeface="Times New Roman" pitchFamily="18" charset="0"/>
              </a:rPr>
              <a:t>Major Project(Phase-I) Report on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729307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CSE 7</a:t>
            </a:r>
            <a:r>
              <a:rPr lang="en-IN" sz="3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Batch 2019-2023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Session July – Dec 2022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Presentation Date:  24/01/2023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853440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Shri Shankaracharya Institute of Professional Management &amp; Technology, Raipur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EBCD1-772E-E022-C11A-E8A99091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2071D-B4B2-0DB9-4D77-E8352260A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5470" r="3333" b="5470"/>
          <a:stretch/>
        </p:blipFill>
        <p:spPr>
          <a:xfrm>
            <a:off x="419100" y="996811"/>
            <a:ext cx="8305800" cy="5179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E22CA-1B32-B0F0-F283-83342E1D74CF}"/>
              </a:ext>
            </a:extLst>
          </p:cNvPr>
          <p:cNvSpPr txBox="1"/>
          <p:nvPr/>
        </p:nvSpPr>
        <p:spPr>
          <a:xfrm>
            <a:off x="2895600" y="-76200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B11-336B-CF06-ECE1-3BB2F27A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+mn-lt"/>
              </a:rPr>
              <a:t>Code Description</a:t>
            </a:r>
            <a:endParaRPr lang="en-IN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79E79-4325-110F-7B75-61A05810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336C-1B32-A6F7-E05E-4597C8A648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First, we import all libraries. Here we used OpenCV, PYNPUT and Gaze Tracking.</a:t>
            </a:r>
          </a:p>
          <a:p>
            <a:pPr algn="just"/>
            <a:r>
              <a:rPr lang="en-IN" dirty="0"/>
              <a:t>Then we calibrate the position of the eye. </a:t>
            </a:r>
          </a:p>
          <a:p>
            <a:pPr algn="just"/>
            <a:r>
              <a:rPr lang="en-IN" dirty="0"/>
              <a:t>If the eye is closed(left or right), subsequent click actions are performed.</a:t>
            </a:r>
          </a:p>
          <a:p>
            <a:pPr algn="just"/>
            <a:r>
              <a:rPr lang="en-IN" dirty="0"/>
              <a:t>Else, movement of the cursor id determined by the position of the eye(</a:t>
            </a:r>
            <a:r>
              <a:rPr lang="en-IN" dirty="0" err="1"/>
              <a:t>left,right,up,down,center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643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A6A-418D-5632-0AA0-5D595424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+mn-lt"/>
              </a:rPr>
              <a:t>Result and Conclusion</a:t>
            </a:r>
            <a:endParaRPr lang="en-IN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EBCD1-772E-E022-C11A-E8A99091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7C04-4B71-B534-127D-B75D482EEC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After running this code, the user’s eye will work as an input for the mouse, allowing them to browse their computer easily without need of any other physical movement.</a:t>
            </a:r>
          </a:p>
          <a:p>
            <a:pPr algn="just"/>
            <a:r>
              <a:rPr lang="en-US" dirty="0"/>
              <a:t>This project will help people with locomotor disability and paralysis to interact with modern computers easily.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5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A7E18-9092-49D9-8EBE-C1A28851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18744" y="2057400"/>
            <a:ext cx="8077200" cy="1981200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Resources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https://www.oecd.org/coronavirus/policy-responses/using-artificial-intelligence-to-help-combat-covid-19-ae4c5c21/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https://www.hindawi.com/journals/jhe/2021/8133076/</a:t>
            </a:r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https://www.researchgate.net/figure/Flowchart-of-The-Methods-of-Gesture-Based-Mouse_fig1_336304431</a:t>
            </a:r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077200" cy="1981200"/>
          </a:xfrm>
          <a:noFill/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Publication Certificate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Publication Details</a:t>
            </a:r>
            <a:b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9400" y="6172200"/>
            <a:ext cx="1752600" cy="304800"/>
          </a:xfrm>
        </p:spPr>
        <p:txBody>
          <a:bodyPr/>
          <a:lstStyle/>
          <a:p>
            <a:pPr algn="r"/>
            <a:r>
              <a:rPr lang="en-IN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975"/>
            <a:ext cx="8429684" cy="1241425"/>
          </a:xfrm>
        </p:spPr>
        <p:txBody>
          <a:bodyPr>
            <a:normAutofit/>
          </a:bodyPr>
          <a:lstStyle/>
          <a:p>
            <a:pPr algn="ctr"/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about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The project is titled as “Operating System for Locomotor Disability”.</a:t>
            </a:r>
          </a:p>
          <a:p>
            <a:pPr algn="just"/>
            <a:endParaRPr lang="en-US" sz="360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Many people feel confused about what is Locomotor Disability. We often come across this term but it doesn’t ring a bell.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Locomotor Disability means restriction in the movement of the limbs (i.e. arms and legs).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Strictly speaking Locomotor Disability means problem in moving from one place to another — i.e. </a:t>
            </a:r>
            <a:r>
              <a:rPr lang="en-US" sz="2400" u="none" strike="noStrike" dirty="0">
                <a:solidFill>
                  <a:srgbClr val="0274BE"/>
                </a:solidFill>
                <a:effectLst/>
                <a:hlinkClick r:id="rId3"/>
              </a:rPr>
              <a:t>disability</a:t>
            </a:r>
            <a:r>
              <a:rPr lang="en-US" sz="2400" dirty="0">
                <a:solidFill>
                  <a:srgbClr val="000000"/>
                </a:solidFill>
                <a:effectLst/>
              </a:rPr>
              <a:t> in legs. locomotor disability hampers movement from one place to another.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Locomotor disability is also known as mobility disability.</a:t>
            </a:r>
          </a:p>
          <a:p>
            <a:pPr marL="0" indent="0" algn="just">
              <a:buNone/>
            </a:pPr>
            <a:endParaRPr lang="en-US" sz="360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867400" y="6096000"/>
            <a:ext cx="2514600" cy="365125"/>
          </a:xfrm>
        </p:spPr>
        <p:txBody>
          <a:bodyPr/>
          <a:lstStyle/>
          <a:p>
            <a:pPr algn="r"/>
            <a:r>
              <a:rPr lang="en-IN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918" y="-228600"/>
            <a:ext cx="8429684" cy="1470025"/>
          </a:xfrm>
        </p:spPr>
        <p:txBody>
          <a:bodyPr>
            <a:normAutofit/>
          </a:bodyPr>
          <a:lstStyle/>
          <a:p>
            <a:pPr algn="ctr"/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Area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678" y="990599"/>
            <a:ext cx="8460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Why did you opt to work on this project?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Locomotive Disability Dexterity Interface is a boon</a:t>
            </a:r>
            <a:r>
              <a:rPr lang="en-US" sz="20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society which basically helps the person with locomotor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disability to interact with the technologies present and keep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initiative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What are the Applications and Benefits of this project?</a:t>
            </a: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The solution is the removal of all cultural, physical, social and other barriers that prevent persons with disabilities from equally accessing opportunities and participating fully in all aspect</a:t>
            </a:r>
            <a:r>
              <a:rPr lang="en-US" sz="2400" dirty="0">
                <a:cs typeface="Times New Roman" panose="02020603050405020304" pitchFamily="18" charset="0"/>
              </a:rPr>
              <a:t>. The system eliminates the usage of devices, and it improves the human-computer interaction.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Who are the End Users of this project?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 Locomotor Disabled person.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42968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b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16" y="1524000"/>
            <a:ext cx="8172568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Literature Survey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Fabian Timm and Erhardt Barth in 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Gradients stated that many computer vision method fails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detecting eyes because of low resolution, low contrast 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occlusions. So, they used the idea of image gradients which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 . Gesture Recognition Based Mouse Events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Rachit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gestures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task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 motion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 analysis, pattern recognition and machine learning.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Upasana,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Joseph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Kanchana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subbaiah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 states in their paper Virtual Mouse with RGB colored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tapes that the application developed by them using Human-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Interaction approach seeks to perform or control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 like gesture recognition. Eye movement is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subject of research in this field because eye-gaze is 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that has the potential to create an effective computer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interface, a small 2D mark is employed as a reference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compensate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42968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b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817256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 Identification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Eyes are the most important of our senses it helps gather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 about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external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world.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whole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body,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gaze</a:t>
            </a:r>
            <a:r>
              <a:rPr lang="en-US" sz="24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eyes,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4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throw our vision is associated with how we pay attention of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US" sz="24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The idea is to help the community those who are facing locomotive disability so that they keep a pace with the new technologies and are in line with the emerging tech world.</a:t>
            </a:r>
            <a:endParaRPr lang="en-IN" sz="2400" spc="5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en-IN" sz="2400" spc="5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spc="5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429684" cy="1470025"/>
          </a:xfrm>
        </p:spPr>
        <p:txBody>
          <a:bodyPr>
            <a:normAutofit/>
          </a:bodyPr>
          <a:lstStyle/>
          <a:p>
            <a:pPr algn="ctr"/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643761"/>
            <a:ext cx="8001000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45" marR="186055" indent="182880" algn="just">
              <a:lnSpc>
                <a:spcPct val="150000"/>
              </a:lnSpc>
              <a:spcBef>
                <a:spcPts val="9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LDDI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vision software library.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vision is a field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is derived from Deep Learning (DL) and Artificial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(AI).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films,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videos,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images, etc. Just like AI gives a machine the ability to think,</a:t>
            </a:r>
            <a:r>
              <a:rPr lang="en-US" sz="1800" spc="-23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Vision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gives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ability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see,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interpret,</a:t>
            </a:r>
            <a:r>
              <a:rPr lang="en-US" sz="1800" spc="-1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visualise</a:t>
            </a:r>
            <a:r>
              <a:rPr lang="en-US" sz="1800" spc="-3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6045" marR="184785" algn="just">
              <a:lnSpc>
                <a:spcPct val="150000"/>
              </a:lnSpc>
              <a:spcBef>
                <a:spcPts val="610"/>
              </a:spcBef>
              <a:spcAft>
                <a:spcPts val="0"/>
              </a:spcAft>
            </a:pP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vision gives head drive to the field of AI by using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and videos to extract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useful and informative data.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lot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similarities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  <a:r>
              <a:rPr lang="en-US" sz="1800" spc="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23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image. The context of computer is saved but you can’t really</a:t>
            </a:r>
            <a:r>
              <a:rPr lang="en-US" sz="1800" spc="-23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</a:t>
            </a:r>
            <a:r>
              <a:rPr lang="en-US" sz="1800" spc="-2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5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humans</a:t>
            </a:r>
            <a:r>
              <a:rPr lang="en-US" sz="1800" spc="-2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F20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CE37-EDBE-B876-14AD-4E701A29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200"/>
            <a:ext cx="7772400" cy="11430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+mn-lt"/>
              </a:rPr>
              <a:t>Work Flow Diagram</a:t>
            </a:r>
            <a:endParaRPr lang="en-IN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703E0-2461-3E46-DA5B-9FB155B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713223-1AAA-64DA-E004-08084D573D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58" y="1017789"/>
            <a:ext cx="5013884" cy="5612766"/>
          </a:xfrm>
        </p:spPr>
      </p:pic>
    </p:spTree>
    <p:extLst>
      <p:ext uri="{BB962C8B-B14F-4D97-AF65-F5344CB8AC3E}">
        <p14:creationId xmlns:p14="http://schemas.microsoft.com/office/powerpoint/2010/main" val="417158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AC84-7BAC-4732-BDB0-E16B4575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2999"/>
          </a:xfrm>
        </p:spPr>
        <p:txBody>
          <a:bodyPr>
            <a:noAutofit/>
          </a:bodyPr>
          <a:lstStyle/>
          <a:p>
            <a:pPr algn="ctr"/>
            <a:r>
              <a:rPr lang="en-US" sz="54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Project Work Flow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DA010A-DAAD-4E69-B377-10BDA0DA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2E25-B630-4FFD-8499-FAD7C023F9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752601"/>
            <a:ext cx="7772400" cy="4267199"/>
          </a:xfrm>
        </p:spPr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for level 0 and level 1</a:t>
            </a:r>
            <a:endParaRPr lang="en-US" dirty="0"/>
          </a:p>
          <a:p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6068E1F-D698-4067-85F3-811504BA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477210"/>
            <a:ext cx="1962150" cy="42862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7C9F9F51-2904-4032-A957-CAC7AFC15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3672473"/>
            <a:ext cx="1533525" cy="1905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5B6A6FFE-16BB-4297-B367-26D02762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62312"/>
            <a:ext cx="1076325" cy="904875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 for tracking and clicks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A3D2A82-58C2-49D0-A50C-5C22996F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6988" y="1506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BC2BA38-CD85-4CC0-B124-F1AE78A2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7721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Webcam capturing images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1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66916-B3FD-445B-8451-73E2F3CF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2C3C3-29A6-4034-993F-776823F20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5" y="638028"/>
            <a:ext cx="1924050" cy="55245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alt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Eye/Mouth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DA0105EE-4C77-4EF1-B723-246D15009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1770" y="853804"/>
            <a:ext cx="1138238" cy="4571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630E815-C5CE-4A72-9BD9-DB5940B2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008" y="247503"/>
            <a:ext cx="1200150" cy="13335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camera taking images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02A1140-572B-4EED-A973-64EDA8C8C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0558" y="1588844"/>
            <a:ext cx="9525" cy="100012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00F9347-ECF0-4A65-B85E-D92EDC6D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717" y="2621791"/>
            <a:ext cx="1866900" cy="4191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is stored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FAB00F1-FCD5-4E93-BC10-8FC824B95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40891"/>
            <a:ext cx="0" cy="88582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6F84C2-156C-4629-AA95-0AD42E60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3917010"/>
            <a:ext cx="1866900" cy="43815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 image for processing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607F5BC5-F23C-4677-9D67-9E208DA51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9675" y="4114800"/>
            <a:ext cx="1167325" cy="45719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EB9F72DD-D2D3-4C66-BE87-82E07B4F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585" y="3655072"/>
            <a:ext cx="1466850" cy="962025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Image and find pixels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C212B983-C019-4C50-A67B-F6DFCE271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934" y="4617097"/>
            <a:ext cx="0" cy="47625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E0E02E84-6554-4F2C-86FD-5B0AE8B7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585" y="5122544"/>
            <a:ext cx="1504950" cy="85725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 pixel position to mouse input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7DF0CEAE-AE08-4590-859B-56B7F4E36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010" y="6009836"/>
            <a:ext cx="0" cy="29527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3A9AB917-8F65-4751-A3B2-1E9B03CA6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922" y="6324600"/>
            <a:ext cx="2162175" cy="5334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mouse movements &amp; clicks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3D696F9B-632A-42C0-89DF-99B470094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8833" y="6429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79A712BF-5DDD-408B-9EAC-46D35EB5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159"/>
            <a:ext cx="25250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579</TotalTime>
  <Words>1006</Words>
  <Application>Microsoft Office PowerPoint</Application>
  <PresentationFormat>On-screen Show (4:3)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Locomotor Disability  Dexterity Interface (LDDI)</vt:lpstr>
      <vt:lpstr>Introduction about Project</vt:lpstr>
      <vt:lpstr>Application Area</vt:lpstr>
      <vt:lpstr>Literature Review </vt:lpstr>
      <vt:lpstr>Literature Review </vt:lpstr>
      <vt:lpstr>Methodology</vt:lpstr>
      <vt:lpstr>Work Flow Diagram</vt:lpstr>
      <vt:lpstr>Project Work Flow Diagram</vt:lpstr>
      <vt:lpstr>PowerPoint Presentation</vt:lpstr>
      <vt:lpstr>PowerPoint Presentation</vt:lpstr>
      <vt:lpstr>Code Description</vt:lpstr>
      <vt:lpstr>Result and Conclusion</vt:lpstr>
      <vt:lpstr>References </vt:lpstr>
      <vt:lpstr>Paper Publication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Raj</dc:creator>
  <cp:lastModifiedBy>KASHIKA PARMAR</cp:lastModifiedBy>
  <cp:revision>127</cp:revision>
  <dcterms:created xsi:type="dcterms:W3CDTF">2012-01-24T13:52:50Z</dcterms:created>
  <dcterms:modified xsi:type="dcterms:W3CDTF">2023-01-23T17:02:34Z</dcterms:modified>
</cp:coreProperties>
</file>