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75" r:id="rId3"/>
    <p:sldId id="257" r:id="rId4"/>
    <p:sldId id="274" r:id="rId5"/>
    <p:sldId id="289" r:id="rId6"/>
    <p:sldId id="290" r:id="rId7"/>
    <p:sldId id="291" r:id="rId8"/>
    <p:sldId id="287" r:id="rId9"/>
    <p:sldId id="284" r:id="rId10"/>
    <p:sldId id="288" r:id="rId11"/>
    <p:sldId id="292" r:id="rId12"/>
    <p:sldId id="293" r:id="rId13"/>
    <p:sldId id="267" r:id="rId14"/>
    <p:sldId id="276" r:id="rId15"/>
    <p:sldId id="285" r:id="rId16"/>
    <p:sldId id="29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5991E-505A-4065-9CB6-19E741174297}" v="8" dt="2023-01-22T06:43:14.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1/24/2023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D5EF151-3DE2-40B7-AE5E-57293B5CF8F7}" type="slidenum">
              <a:rPr lang="en-IN" smtClean="0"/>
              <a:pPr/>
              <a:t>2</a:t>
            </a:fld>
            <a:endParaRPr lang="en-IN"/>
          </a:p>
        </p:txBody>
      </p:sp>
    </p:spTree>
    <p:extLst>
      <p:ext uri="{BB962C8B-B14F-4D97-AF65-F5344CB8AC3E}">
        <p14:creationId xmlns:p14="http://schemas.microsoft.com/office/powerpoint/2010/main" val="21125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B32912-E903-4919-8F99-ADE999AF833C}" type="datetime1">
              <a:rPr lang="en-US" smtClean="0"/>
              <a:pPr/>
              <a:t>1/24/2023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F625181-DD1B-48AF-91DA-04E87C01ED0A}" type="datetime1">
              <a:rPr lang="en-US" smtClean="0"/>
              <a:pPr/>
              <a:t>1/24/2023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1/24/2023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C91F87-2108-4F32-9ACC-74AFA7004C95}" type="datetime1">
              <a:rPr lang="en-US" smtClean="0"/>
              <a:pPr/>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643D5B-E053-4B32-8859-8C5298F10C44}" type="datetime1">
              <a:rPr lang="en-US" smtClean="0"/>
              <a:pPr/>
              <a:t>1/24/2023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1/24/2023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1/24/2023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56647020_Music_Emotion_Recognition_using_Python" TargetMode="External"/><Relationship Id="rId2" Type="http://schemas.openxmlformats.org/officeDocument/2006/relationships/hyperlink" Target="https://utpedia.utp.edu.my/id/eprint/6334/1/TanSiewChing12873_finaldissertation.pdf" TargetMode="External"/><Relationship Id="rId1" Type="http://schemas.openxmlformats.org/officeDocument/2006/relationships/slideLayout" Target="../slideLayouts/slideLayout1.xml"/><Relationship Id="rId4" Type="http://schemas.openxmlformats.org/officeDocument/2006/relationships/hyperlink" Target="https://d1wqtxts1xzle7.cloudfront.net/78354999/Emotion_Based_Music_Recommendation_System-libre.pdf?1641639014=&amp;response-content-disposition=inline%3B+filename%3DEmotion_Based_Music_Recommendation_Syste.pdf&amp;Expires=1674242085&amp;Signature=RWw6u1R4QL0dN0qppmA4uq~TRb4A2o7JgNFzpSxCcdHPt93Tv44OQDNOLrAufNFowzNFNeGqjgYnWQXM~67DLTNq8kSOEL-QkSJEPTcdfabsXKIaUVNMRoLAXdcZQzmxyxEojyiYuVtmW2SwcAx4MyUIHara-2KVJ6KDrhI7bUCoqpZBFPOMsng2glA9J8Er7XfN3l-~fWBSBLlR2GiHd0PRkedLvLoGHKqECuXXploJM0LtjmYzaQdWzMI06MfYJ2CEzlSnX4-HYBUrW6-9KEcXBCIPFhIdtamI0GQgZZ9dd5HUFxW0LmjpweeVP4pbRsqyt4lo7BA8hGQhNq4hag__&amp;Key-Pair-Id=APKAJLOHF5GGSLRBV4Z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609600"/>
          </a:xfrm>
        </p:spPr>
        <p:txBody>
          <a:bodyPr>
            <a:noAutofit/>
          </a:bodyPr>
          <a:lstStyle/>
          <a:p>
            <a:pPr algn="ctr"/>
            <a:r>
              <a:rPr lang="en-IN" sz="4400" b="1" dirty="0">
                <a:solidFill>
                  <a:srgbClr val="0070C0"/>
                </a:solidFill>
                <a:latin typeface="Times New Roman" pitchFamily="18" charset="0"/>
                <a:cs typeface="Times New Roman" pitchFamily="18" charset="0"/>
              </a:rPr>
              <a:t>Song Recommendation Using Mood Detection</a:t>
            </a:r>
            <a:endParaRPr lang="en-IN" sz="4400" b="1" dirty="0">
              <a:solidFill>
                <a:srgbClr val="0070C0"/>
              </a:solidFill>
            </a:endParaRPr>
          </a:p>
        </p:txBody>
      </p:sp>
      <p:sp>
        <p:nvSpPr>
          <p:cNvPr id="4" name="Title 1"/>
          <p:cNvSpPr txBox="1">
            <a:spLocks/>
          </p:cNvSpPr>
          <p:nvPr/>
        </p:nvSpPr>
        <p:spPr>
          <a:xfrm>
            <a:off x="5562600" y="5105399"/>
            <a:ext cx="3352800" cy="144780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Project Group</a:t>
            </a:r>
            <a:r>
              <a:rPr kumimoji="0" lang="en-IN" b="0" i="0" u="none" strike="noStrike" kern="1200" cap="none" spc="0" normalizeH="0" noProof="0" dirty="0">
                <a:ln>
                  <a:noFill/>
                </a:ln>
                <a:solidFill>
                  <a:schemeClr val="tx1"/>
                </a:solidFill>
                <a:effectLst/>
                <a:uLnTx/>
                <a:uFillTx/>
                <a:latin typeface="Times New Roman" pitchFamily="18" charset="0"/>
                <a:ea typeface="+mj-ea"/>
                <a:cs typeface="Times New Roman" pitchFamily="18" charset="0"/>
              </a:rPr>
              <a:t> Members:</a:t>
            </a:r>
          </a:p>
          <a:p>
            <a:pPr lvl="0" algn="ctr">
              <a:spcBef>
                <a:spcPct val="0"/>
              </a:spcBef>
              <a:defRPr/>
            </a:pPr>
            <a:r>
              <a:rPr lang="en-IN" b="1" dirty="0">
                <a:latin typeface="Times New Roman" pitchFamily="18" charset="0"/>
                <a:cs typeface="Times New Roman" pitchFamily="18" charset="0"/>
              </a:rPr>
              <a:t>Aditya Londhe</a:t>
            </a:r>
          </a:p>
          <a:p>
            <a:pPr algn="ctr">
              <a:spcBef>
                <a:spcPct val="0"/>
              </a:spcBef>
              <a:defRP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Shramistha</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Sinha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ctr">
              <a:spcBef>
                <a:spcPct val="0"/>
              </a:spcBef>
              <a:defRPr/>
            </a:pPr>
            <a:endParaRPr lang="en-IN" b="1" dirty="0">
              <a:latin typeface="Times New Roman" pitchFamily="18" charset="0"/>
              <a:cs typeface="Times New Roman" pitchFamily="18" charset="0"/>
            </a:endParaRPr>
          </a:p>
        </p:txBody>
      </p:sp>
      <p:sp>
        <p:nvSpPr>
          <p:cNvPr id="5" name="Title 1"/>
          <p:cNvSpPr txBox="1">
            <a:spLocks/>
          </p:cNvSpPr>
          <p:nvPr/>
        </p:nvSpPr>
        <p:spPr>
          <a:xfrm>
            <a:off x="228600" y="5181600"/>
            <a:ext cx="3124200" cy="1447801"/>
          </a:xfrm>
          <a:prstGeom prst="rect">
            <a:avLst/>
          </a:prstGeom>
        </p:spPr>
        <p:txBody>
          <a:bodyPr vert="horz" lIns="91440" tIns="45720" rIns="91440" bIns="45720" rtlCol="0" anchor="ctr">
            <a:normAutofit/>
          </a:bodyPr>
          <a:lstStyle/>
          <a:p>
            <a:pPr lvl="0" algn="ctr">
              <a:spcBef>
                <a:spcPct val="0"/>
              </a:spcBef>
              <a:defRPr/>
            </a:pPr>
            <a:endParaRPr lang="en-IN" dirty="0">
              <a:latin typeface="Times New Roman" pitchFamily="18" charset="0"/>
              <a:cs typeface="Times New Roman" pitchFamily="18" charset="0"/>
            </a:endParaRPr>
          </a:p>
          <a:p>
            <a:pPr lvl="0" algn="ctr">
              <a:spcBef>
                <a:spcPct val="0"/>
              </a:spcBef>
              <a:defRPr/>
            </a:pPr>
            <a:r>
              <a:rPr lang="en-IN" dirty="0">
                <a:latin typeface="Times New Roman" pitchFamily="18" charset="0"/>
                <a:cs typeface="Times New Roman" pitchFamily="18" charset="0"/>
              </a:rPr>
              <a:t>Project Guide</a:t>
            </a:r>
          </a:p>
          <a:p>
            <a:pPr marL="0" marR="0" algn="ctr">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Mr. Anand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Tamrakar</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spcBef>
                <a:spcPct val="0"/>
              </a:spcBef>
              <a:defRPr/>
            </a:pPr>
            <a:r>
              <a:rPr lang="en-IN" dirty="0">
                <a:latin typeface="Times New Roman" pitchFamily="18" charset="0"/>
                <a:cs typeface="Times New Roman"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Asst. Professor, Dept of C.S.E)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ctr">
              <a:spcBef>
                <a:spcPct val="0"/>
              </a:spcBef>
              <a:defRPr/>
            </a:pPr>
            <a:endParaRPr lang="en-IN" sz="1600" dirty="0">
              <a:latin typeface="Times New Roman" pitchFamily="18" charset="0"/>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a:latin typeface="Times New Roman" pitchFamily="18" charset="0"/>
                <a:ea typeface="+mj-ea"/>
                <a:cs typeface="Times New Roman" pitchFamily="18" charset="0"/>
              </a:rPr>
              <a:t>Major Project(Phase-I) Report on</a:t>
            </a:r>
            <a:endParaRPr kumimoji="0" lang="en-IN" sz="2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a:latin typeface="Times New Roman" pitchFamily="18" charset="0"/>
                <a:cs typeface="Times New Roman" pitchFamily="18" charset="0"/>
              </a:rPr>
              <a:t>CSE 7</a:t>
            </a:r>
            <a:r>
              <a:rPr lang="en-IN" sz="3800" b="1" baseline="30000" dirty="0">
                <a:latin typeface="Times New Roman" pitchFamily="18" charset="0"/>
                <a:cs typeface="Times New Roman" pitchFamily="18" charset="0"/>
              </a:rPr>
              <a:t>th</a:t>
            </a:r>
            <a:r>
              <a:rPr lang="en-IN" sz="3800" b="1" dirty="0">
                <a:latin typeface="Times New Roman" pitchFamily="18" charset="0"/>
                <a:cs typeface="Times New Roman" pitchFamily="18" charset="0"/>
              </a:rPr>
              <a:t> Semester</a:t>
            </a:r>
          </a:p>
          <a:p>
            <a:pPr lvl="0" algn="ctr">
              <a:lnSpc>
                <a:spcPct val="120000"/>
              </a:lnSpc>
              <a:spcBef>
                <a:spcPct val="0"/>
              </a:spcBef>
              <a:defRPr/>
            </a:pPr>
            <a:endParaRPr lang="en-IN" dirty="0">
              <a:latin typeface="Times New Roman" pitchFamily="18" charset="0"/>
              <a:cs typeface="Times New Roman" pitchFamily="18" charset="0"/>
            </a:endParaRPr>
          </a:p>
          <a:p>
            <a:pPr lvl="0" algn="ctr">
              <a:lnSpc>
                <a:spcPct val="120000"/>
              </a:lnSpc>
              <a:spcBef>
                <a:spcPct val="0"/>
              </a:spcBef>
              <a:defRPr/>
            </a:pPr>
            <a:r>
              <a:rPr lang="en-IN" sz="2800" dirty="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a:latin typeface="Times New Roman" pitchFamily="18" charset="0"/>
              <a:cs typeface="Times New Roman" pitchFamily="18" charset="0"/>
            </a:endParaRPr>
          </a:p>
          <a:p>
            <a:pPr lvl="0" algn="ctr">
              <a:lnSpc>
                <a:spcPct val="120000"/>
              </a:lnSpc>
              <a:spcBef>
                <a:spcPct val="0"/>
              </a:spcBef>
              <a:defRPr/>
            </a:pPr>
            <a:r>
              <a:rPr lang="en-IN" sz="2500" b="1" dirty="0">
                <a:latin typeface="Times New Roman" pitchFamily="18" charset="0"/>
                <a:cs typeface="Times New Roman" pitchFamily="18" charset="0"/>
              </a:rPr>
              <a:t>Batch 2019-2023</a:t>
            </a:r>
          </a:p>
          <a:p>
            <a:pPr algn="ctr">
              <a:lnSpc>
                <a:spcPct val="120000"/>
              </a:lnSpc>
              <a:spcBef>
                <a:spcPct val="0"/>
              </a:spcBef>
              <a:defRPr/>
            </a:pPr>
            <a:endParaRPr lang="en-IN" sz="2300" dirty="0">
              <a:latin typeface="Times New Roman" pitchFamily="18" charset="0"/>
              <a:cs typeface="Times New Roman" pitchFamily="18" charset="0"/>
            </a:endParaRPr>
          </a:p>
          <a:p>
            <a:pPr algn="ctr">
              <a:lnSpc>
                <a:spcPct val="120000"/>
              </a:lnSpc>
              <a:spcBef>
                <a:spcPct val="0"/>
              </a:spcBef>
              <a:defRPr/>
            </a:pPr>
            <a:r>
              <a:rPr lang="en-IN" sz="2800" dirty="0">
                <a:latin typeface="Times New Roman" pitchFamily="18" charset="0"/>
                <a:cs typeface="Times New Roman" pitchFamily="18" charset="0"/>
              </a:rPr>
              <a:t>Session July – Dec 2022</a:t>
            </a:r>
          </a:p>
          <a:p>
            <a:pPr lvl="0" algn="ctr">
              <a:lnSpc>
                <a:spcPct val="120000"/>
              </a:lnSpc>
              <a:spcBef>
                <a:spcPct val="0"/>
              </a:spcBef>
              <a:defRPr/>
            </a:pPr>
            <a:endParaRPr lang="en-IN" sz="2300" b="1" dirty="0">
              <a:latin typeface="Times New Roman" pitchFamily="18" charset="0"/>
              <a:cs typeface="Times New Roman" pitchFamily="18" charset="0"/>
            </a:endParaRPr>
          </a:p>
          <a:p>
            <a:pPr lvl="0" algn="ctr">
              <a:lnSpc>
                <a:spcPct val="120000"/>
              </a:lnSpc>
              <a:spcBef>
                <a:spcPct val="0"/>
              </a:spcBef>
              <a:defRPr/>
            </a:pPr>
            <a:r>
              <a:rPr lang="en-IN" sz="2800" b="1" dirty="0">
                <a:latin typeface="Times New Roman" pitchFamily="18" charset="0"/>
                <a:cs typeface="Times New Roman" pitchFamily="18" charset="0"/>
              </a:rPr>
              <a:t>Presentation Date: 24.01.2023</a:t>
            </a:r>
            <a:endParaRPr lang="en-IN" sz="2800" dirty="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a:latin typeface="Times New Roman" pitchFamily="18" charset="0"/>
                <a:cs typeface="Times New Roman" pitchFamily="18" charset="0"/>
              </a:rPr>
              <a:t>Shri Shankaracharya Institute of Professional Management &amp; Technology,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E5D9-E1C2-6B12-0E6D-67A9B2A86CD0}"/>
              </a:ext>
            </a:extLst>
          </p:cNvPr>
          <p:cNvSpPr>
            <a:spLocks noGrp="1"/>
          </p:cNvSpPr>
          <p:nvPr>
            <p:ph type="title"/>
          </p:nvPr>
        </p:nvSpPr>
        <p:spPr>
          <a:xfrm>
            <a:off x="2133600" y="76200"/>
            <a:ext cx="5562600" cy="655638"/>
          </a:xfrm>
        </p:spPr>
        <p:txBody>
          <a:bodyPr>
            <a:noAutofit/>
          </a:bodyPr>
          <a:lstStyle/>
          <a:p>
            <a:r>
              <a:rPr lang="en-US" dirty="0">
                <a:solidFill>
                  <a:schemeClr val="tx1"/>
                </a:solidFill>
                <a:latin typeface="Times New Roman" pitchFamily="18" charset="0"/>
                <a:cs typeface="Times New Roman" pitchFamily="18" charset="0"/>
              </a:rPr>
              <a:t>Project Use Case Diagram</a:t>
            </a:r>
            <a:endParaRPr lang="en-IN" dirty="0"/>
          </a:p>
        </p:txBody>
      </p:sp>
      <p:pic>
        <p:nvPicPr>
          <p:cNvPr id="5" name="Picture 4" descr="Diagram&#10;&#10;Description automatically generated">
            <a:extLst>
              <a:ext uri="{FF2B5EF4-FFF2-40B4-BE49-F238E27FC236}">
                <a16:creationId xmlns:a16="http://schemas.microsoft.com/office/drawing/2014/main" id="{FFF9A71C-EF68-1AC0-B816-DB1DF7A84F21}"/>
              </a:ext>
            </a:extLst>
          </p:cNvPr>
          <p:cNvPicPr>
            <a:picLocks noChangeAspect="1"/>
          </p:cNvPicPr>
          <p:nvPr/>
        </p:nvPicPr>
        <p:blipFill>
          <a:blip r:embed="rId2"/>
          <a:stretch>
            <a:fillRect/>
          </a:stretch>
        </p:blipFill>
        <p:spPr>
          <a:xfrm>
            <a:off x="1025683" y="698310"/>
            <a:ext cx="7092633" cy="5756216"/>
          </a:xfrm>
          <a:prstGeom prst="rect">
            <a:avLst/>
          </a:prstGeom>
        </p:spPr>
      </p:pic>
      <p:sp>
        <p:nvSpPr>
          <p:cNvPr id="3" name="Footer Placeholder 5">
            <a:extLst>
              <a:ext uri="{FF2B5EF4-FFF2-40B4-BE49-F238E27FC236}">
                <a16:creationId xmlns:a16="http://schemas.microsoft.com/office/drawing/2014/main" id="{D9DE8D05-2868-FFB4-11EA-8F231447F968}"/>
              </a:ext>
            </a:extLst>
          </p:cNvPr>
          <p:cNvSpPr>
            <a:spLocks noGrp="1"/>
          </p:cNvSpPr>
          <p:nvPr>
            <p:ph type="ftr" sz="quarter" idx="11"/>
          </p:nvPr>
        </p:nvSpPr>
        <p:spPr>
          <a:xfrm>
            <a:off x="3962400" y="6455284"/>
            <a:ext cx="1752600" cy="304800"/>
          </a:xfrm>
        </p:spPr>
        <p:txBody>
          <a:bodyPr/>
          <a:lstStyle/>
          <a:p>
            <a:pPr algn="ctr"/>
            <a:r>
              <a:rPr lang="en-US" dirty="0"/>
              <a:t>9</a:t>
            </a:r>
            <a:endParaRPr lang="en-IN" dirty="0"/>
          </a:p>
        </p:txBody>
      </p:sp>
    </p:spTree>
    <p:extLst>
      <p:ext uri="{BB962C8B-B14F-4D97-AF65-F5344CB8AC3E}">
        <p14:creationId xmlns:p14="http://schemas.microsoft.com/office/powerpoint/2010/main" val="186624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64B2-216C-3C61-5867-DCDADB6D33AA}"/>
              </a:ext>
            </a:extLst>
          </p:cNvPr>
          <p:cNvSpPr>
            <a:spLocks noGrp="1"/>
          </p:cNvSpPr>
          <p:nvPr>
            <p:ph type="title"/>
          </p:nvPr>
        </p:nvSpPr>
        <p:spPr>
          <a:xfrm>
            <a:off x="990600" y="-457200"/>
            <a:ext cx="7772400" cy="1143000"/>
          </a:xfrm>
        </p:spPr>
        <p:txBody>
          <a:bodyPr/>
          <a:lstStyle/>
          <a:p>
            <a:pPr algn="ctr"/>
            <a:r>
              <a:rPr lang="en-US" sz="4000" dirty="0">
                <a:solidFill>
                  <a:schemeClr val="tx1"/>
                </a:solidFill>
                <a:latin typeface="Times New Roman" pitchFamily="18" charset="0"/>
                <a:cs typeface="Times New Roman" pitchFamily="18" charset="0"/>
              </a:rPr>
              <a:t>Project Backend Code</a:t>
            </a:r>
            <a:endParaRPr lang="en-IN" dirty="0"/>
          </a:p>
        </p:txBody>
      </p:sp>
      <p:pic>
        <p:nvPicPr>
          <p:cNvPr id="5" name="Picture 4">
            <a:extLst>
              <a:ext uri="{FF2B5EF4-FFF2-40B4-BE49-F238E27FC236}">
                <a16:creationId xmlns:a16="http://schemas.microsoft.com/office/drawing/2014/main" id="{6E8FF372-E369-9E35-A812-7E43360CD4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6244" y="768350"/>
            <a:ext cx="6142355" cy="5321300"/>
          </a:xfrm>
          <a:prstGeom prst="rect">
            <a:avLst/>
          </a:prstGeom>
          <a:noFill/>
          <a:ln>
            <a:noFill/>
          </a:ln>
        </p:spPr>
      </p:pic>
      <p:sp>
        <p:nvSpPr>
          <p:cNvPr id="3" name="Footer Placeholder 5">
            <a:extLst>
              <a:ext uri="{FF2B5EF4-FFF2-40B4-BE49-F238E27FC236}">
                <a16:creationId xmlns:a16="http://schemas.microsoft.com/office/drawing/2014/main" id="{39A95B13-52FB-2348-D83C-59CFE12DDAE5}"/>
              </a:ext>
            </a:extLst>
          </p:cNvPr>
          <p:cNvSpPr>
            <a:spLocks noGrp="1"/>
          </p:cNvSpPr>
          <p:nvPr>
            <p:ph type="ftr" sz="quarter" idx="11"/>
          </p:nvPr>
        </p:nvSpPr>
        <p:spPr>
          <a:xfrm>
            <a:off x="3962400" y="6455284"/>
            <a:ext cx="1752600" cy="304800"/>
          </a:xfrm>
        </p:spPr>
        <p:txBody>
          <a:bodyPr/>
          <a:lstStyle/>
          <a:p>
            <a:pPr algn="ctr"/>
            <a:r>
              <a:rPr lang="en-US" dirty="0"/>
              <a:t>10</a:t>
            </a:r>
            <a:endParaRPr lang="en-IN" dirty="0"/>
          </a:p>
        </p:txBody>
      </p:sp>
    </p:spTree>
    <p:extLst>
      <p:ext uri="{BB962C8B-B14F-4D97-AF65-F5344CB8AC3E}">
        <p14:creationId xmlns:p14="http://schemas.microsoft.com/office/powerpoint/2010/main" val="3577287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7FF3-FBEC-F063-8956-A7D21B5BC084}"/>
              </a:ext>
            </a:extLst>
          </p:cNvPr>
          <p:cNvSpPr>
            <a:spLocks noGrp="1"/>
          </p:cNvSpPr>
          <p:nvPr>
            <p:ph type="title"/>
          </p:nvPr>
        </p:nvSpPr>
        <p:spPr>
          <a:xfrm>
            <a:off x="876300" y="-491695"/>
            <a:ext cx="7772400" cy="1143000"/>
          </a:xfrm>
        </p:spPr>
        <p:txBody>
          <a:bodyPr/>
          <a:lstStyle/>
          <a:p>
            <a:pPr algn="ctr"/>
            <a:r>
              <a:rPr lang="en-US" sz="4000" dirty="0">
                <a:solidFill>
                  <a:schemeClr val="tx1"/>
                </a:solidFill>
                <a:latin typeface="Times New Roman" pitchFamily="18" charset="0"/>
                <a:cs typeface="Times New Roman" pitchFamily="18" charset="0"/>
              </a:rPr>
              <a:t>Project Output</a:t>
            </a:r>
            <a:endParaRPr lang="en-IN" dirty="0"/>
          </a:p>
        </p:txBody>
      </p:sp>
      <p:sp>
        <p:nvSpPr>
          <p:cNvPr id="4" name="Content Placeholder 3">
            <a:extLst>
              <a:ext uri="{FF2B5EF4-FFF2-40B4-BE49-F238E27FC236}">
                <a16:creationId xmlns:a16="http://schemas.microsoft.com/office/drawing/2014/main" id="{EC228EF8-DF71-017B-51E1-8D28A2B23B5C}"/>
              </a:ext>
            </a:extLst>
          </p:cNvPr>
          <p:cNvSpPr>
            <a:spLocks noGrp="1"/>
          </p:cNvSpPr>
          <p:nvPr>
            <p:ph sz="quarter" idx="1"/>
          </p:nvPr>
        </p:nvSpPr>
        <p:spPr>
          <a:xfrm>
            <a:off x="914400" y="762000"/>
            <a:ext cx="7772400" cy="5312823"/>
          </a:xfrm>
        </p:spPr>
        <p:txBody>
          <a:bodyPr/>
          <a:lstStyle/>
          <a:p>
            <a:r>
              <a:rPr lang="en-IN" sz="2800" b="0" dirty="0">
                <a:solidFill>
                  <a:schemeClr val="tx1"/>
                </a:solidFill>
                <a:latin typeface="Times New Roman" pitchFamily="18" charset="0"/>
                <a:cs typeface="Times New Roman" pitchFamily="18" charset="0"/>
              </a:rPr>
              <a:t>Front End Details</a:t>
            </a:r>
          </a:p>
          <a:p>
            <a:endParaRPr lang="en-IN" dirty="0"/>
          </a:p>
        </p:txBody>
      </p:sp>
      <p:pic>
        <p:nvPicPr>
          <p:cNvPr id="5" name="Picture 4">
            <a:extLst>
              <a:ext uri="{FF2B5EF4-FFF2-40B4-BE49-F238E27FC236}">
                <a16:creationId xmlns:a16="http://schemas.microsoft.com/office/drawing/2014/main" id="{EEC08FEC-6614-803D-42ED-80A6616289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250961"/>
            <a:ext cx="6477000" cy="4823862"/>
          </a:xfrm>
          <a:prstGeom prst="rect">
            <a:avLst/>
          </a:prstGeom>
          <a:noFill/>
          <a:ln>
            <a:noFill/>
          </a:ln>
        </p:spPr>
      </p:pic>
      <p:sp>
        <p:nvSpPr>
          <p:cNvPr id="3" name="Footer Placeholder 5">
            <a:extLst>
              <a:ext uri="{FF2B5EF4-FFF2-40B4-BE49-F238E27FC236}">
                <a16:creationId xmlns:a16="http://schemas.microsoft.com/office/drawing/2014/main" id="{B8A24093-D127-530E-75B1-169CE01B6D31}"/>
              </a:ext>
            </a:extLst>
          </p:cNvPr>
          <p:cNvSpPr>
            <a:spLocks noGrp="1"/>
          </p:cNvSpPr>
          <p:nvPr>
            <p:ph type="ftr" sz="quarter" idx="11"/>
          </p:nvPr>
        </p:nvSpPr>
        <p:spPr>
          <a:xfrm>
            <a:off x="3886200" y="6411384"/>
            <a:ext cx="1752600" cy="304800"/>
          </a:xfrm>
        </p:spPr>
        <p:txBody>
          <a:bodyPr/>
          <a:lstStyle/>
          <a:p>
            <a:pPr algn="ctr"/>
            <a:r>
              <a:rPr lang="en-US" dirty="0"/>
              <a:t>11</a:t>
            </a:r>
            <a:endParaRPr lang="en-IN" dirty="0"/>
          </a:p>
        </p:txBody>
      </p:sp>
    </p:spTree>
    <p:extLst>
      <p:ext uri="{BB962C8B-B14F-4D97-AF65-F5344CB8AC3E}">
        <p14:creationId xmlns:p14="http://schemas.microsoft.com/office/powerpoint/2010/main" val="250412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2590800" y="6272784"/>
            <a:ext cx="3962400" cy="457200"/>
          </a:xfrm>
        </p:spPr>
        <p:txBody>
          <a:bodyPr/>
          <a:lstStyle/>
          <a:p>
            <a:pPr algn="ctr"/>
            <a:r>
              <a:rPr lang="en-IN" dirty="0"/>
              <a:t>12</a:t>
            </a:r>
          </a:p>
        </p:txBody>
      </p:sp>
      <p:sp>
        <p:nvSpPr>
          <p:cNvPr id="2" name="Title 1"/>
          <p:cNvSpPr>
            <a:spLocks noGrp="1"/>
          </p:cNvSpPr>
          <p:nvPr>
            <p:ph type="ctrTitle"/>
          </p:nvPr>
        </p:nvSpPr>
        <p:spPr>
          <a:xfrm>
            <a:off x="762000" y="152400"/>
            <a:ext cx="7772400" cy="838200"/>
          </a:xfrm>
        </p:spPr>
        <p:txBody>
          <a:bodyPr>
            <a:noAutofit/>
          </a:bodyPr>
          <a:lstStyle/>
          <a:p>
            <a:pPr algn="ctr"/>
            <a:r>
              <a:rPr lang="en-IN" dirty="0">
                <a:solidFill>
                  <a:schemeClr val="tx1"/>
                </a:solidFill>
                <a:latin typeface="Times New Roman" pitchFamily="18" charset="0"/>
                <a:cs typeface="Times New Roman" pitchFamily="18" charset="0"/>
              </a:rPr>
              <a:t>Result &amp; Conclusion</a:t>
            </a:r>
            <a:endParaRPr lang="en-IN" b="0" dirty="0">
              <a:solidFill>
                <a:schemeClr val="tx1"/>
              </a:solidFill>
              <a:latin typeface="Times New Roman" pitchFamily="18" charset="0"/>
              <a:cs typeface="Times New Roman" pitchFamily="18" charset="0"/>
            </a:endParaRPr>
          </a:p>
        </p:txBody>
      </p:sp>
      <p:sp>
        <p:nvSpPr>
          <p:cNvPr id="3" name="Rectangle 2"/>
          <p:cNvSpPr/>
          <p:nvPr/>
        </p:nvSpPr>
        <p:spPr>
          <a:xfrm>
            <a:off x="647700" y="1112397"/>
            <a:ext cx="8001000" cy="2956387"/>
          </a:xfrm>
          <a:prstGeom prst="rect">
            <a:avLst/>
          </a:prstGeom>
        </p:spPr>
        <p:txBody>
          <a:bodyPr wrap="square">
            <a:sp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significant of this project is the emotion detection of the images loaded into the proposed model. The main purpose is on its emotion detection functionality. Through the integration between emotion detection technology and music player, the proposed model is aimed to provide betterment in the individual’s entertainment. The proposed is able to detect the four emotions i.e. normal, happy, and sad of the images loaded into it. Once the proposed model compared and detected the emotion of the user, the music player will play the song(s) accordingly.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77200" cy="4267200"/>
          </a:xfrm>
          <a:noFill/>
        </p:spPr>
        <p:txBody>
          <a:bodyPr>
            <a:noAutofit/>
          </a:bodyPr>
          <a:lstStyle/>
          <a:p>
            <a:pPr algn="just"/>
            <a:r>
              <a:rPr lang="en-US" sz="1600" b="1" dirty="0">
                <a:solidFill>
                  <a:schemeClr val="tx1"/>
                </a:solidFill>
                <a:latin typeface="Times New Roman" pitchFamily="18" charset="0"/>
                <a:cs typeface="Times New Roman" pitchFamily="18" charset="0"/>
              </a:rPr>
              <a:t>Web Resources</a:t>
            </a:r>
            <a:endParaRPr lang="en-US" sz="1600" dirty="0">
              <a:solidFill>
                <a:schemeClr val="tx1"/>
              </a:solidFill>
              <a:latin typeface="Times New Roman" pitchFamily="18" charset="0"/>
              <a:cs typeface="Times New Roman" pitchFamily="18" charset="0"/>
            </a:endParaRPr>
          </a:p>
          <a:p>
            <a:pPr algn="just"/>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https://utpedia.utp.edu.my/id/eprint/6334/1/TanSiewChing12873_finaldissertation.pdf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endParaRPr>
          </a:p>
          <a:p>
            <a:pPr algn="just"/>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(PDF) Music Emotion Recognition using Python (researchgate.net)</a:t>
            </a:r>
            <a:endParaRPr lang="en-US" sz="1600" dirty="0">
              <a:solidFill>
                <a:schemeClr val="tx1"/>
              </a:solidFill>
              <a:latin typeface="Times New Roman" pitchFamily="18" charset="0"/>
              <a:cs typeface="Times New Roman" pitchFamily="18" charset="0"/>
            </a:endParaRPr>
          </a:p>
          <a:p>
            <a:pPr algn="just"/>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4"/>
              </a:rPr>
              <a:t>Emotion_Based_Music_Recommendation_System-libre.pdf (d1wqtxts1xzle7.cloudfront.net)</a:t>
            </a:r>
            <a:endPar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https://www.lucidchart.com/pages/data-flow-diagram</a:t>
            </a:r>
          </a:p>
          <a:p>
            <a:pPr algn="just"/>
            <a:endParaRPr lang="en-US" sz="1800"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IN" sz="14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a:xfrm>
            <a:off x="2590800" y="6248400"/>
            <a:ext cx="3962400" cy="457200"/>
          </a:xfrm>
        </p:spPr>
        <p:txBody>
          <a:bodyPr/>
          <a:lstStyle/>
          <a:p>
            <a:pPr algn="ctr"/>
            <a:r>
              <a:rPr lang="en-IN" dirty="0"/>
              <a:t>13</a:t>
            </a:r>
          </a:p>
        </p:txBody>
      </p:sp>
      <p:sp>
        <p:nvSpPr>
          <p:cNvPr id="2" name="Title 1"/>
          <p:cNvSpPr>
            <a:spLocks noGrp="1"/>
          </p:cNvSpPr>
          <p:nvPr>
            <p:ph type="ctrTitle"/>
          </p:nvPr>
        </p:nvSpPr>
        <p:spPr>
          <a:xfrm>
            <a:off x="457200" y="53975"/>
            <a:ext cx="8229600" cy="1470025"/>
          </a:xfrm>
        </p:spPr>
        <p:txBody>
          <a:bodyPr>
            <a:normAutofit/>
          </a:bodyPr>
          <a:lstStyle/>
          <a:p>
            <a:pPr algn="ctr"/>
            <a:r>
              <a:rPr lang="en-IN" sz="5400" b="0" dirty="0">
                <a:solidFill>
                  <a:schemeClr val="tx1"/>
                </a:solidFill>
                <a:latin typeface="Times New Roman" pitchFamily="18" charset="0"/>
                <a:cs typeface="Times New Roman" pitchFamily="18" charset="0"/>
              </a:rPr>
              <a:t>References</a:t>
            </a:r>
            <a:br>
              <a:rPr lang="en-IN" sz="1400" dirty="0">
                <a:solidFill>
                  <a:schemeClr val="tx1"/>
                </a:solidFill>
                <a:latin typeface="Times New Roman" pitchFamily="18" charset="0"/>
                <a:cs typeface="Times New Roman" pitchFamily="18" charset="0"/>
              </a:rPr>
            </a:br>
            <a:endParaRPr lang="en-IN" sz="1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284304"/>
            <a:ext cx="7086600" cy="1070257"/>
          </a:xfrm>
        </p:spPr>
        <p:txBody>
          <a:bodyPr>
            <a:normAutofit fontScale="90000"/>
          </a:bodyPr>
          <a:lstStyle/>
          <a:p>
            <a:pPr algn="ctr"/>
            <a:r>
              <a:rPr lang="en-IN" b="0" dirty="0">
                <a:solidFill>
                  <a:schemeClr val="tx1"/>
                </a:solidFill>
                <a:latin typeface="Times New Roman" pitchFamily="18" charset="0"/>
                <a:cs typeface="Times New Roman" pitchFamily="18" charset="0"/>
              </a:rPr>
              <a:t>Paper Publication Details</a:t>
            </a:r>
            <a:br>
              <a:rPr lang="en-IN" dirty="0">
                <a:solidFill>
                  <a:schemeClr val="tx1"/>
                </a:solidFill>
                <a:latin typeface="Times New Roman" pitchFamily="18" charset="0"/>
                <a:cs typeface="Times New Roman" pitchFamily="18" charset="0"/>
              </a:rPr>
            </a:br>
            <a:endParaRPr lang="en-IN" dirty="0">
              <a:solidFill>
                <a:schemeClr val="tx1"/>
              </a:solidFill>
            </a:endParaRPr>
          </a:p>
        </p:txBody>
      </p:sp>
      <p:pic>
        <p:nvPicPr>
          <p:cNvPr id="7" name="Picture 6" descr="Text&#10;&#10;Description automatically generated with medium confidence">
            <a:extLst>
              <a:ext uri="{FF2B5EF4-FFF2-40B4-BE49-F238E27FC236}">
                <a16:creationId xmlns:a16="http://schemas.microsoft.com/office/drawing/2014/main" id="{247F3F2A-79E6-B96F-6F6C-AFBEE8F77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95632"/>
            <a:ext cx="7010400" cy="5428968"/>
          </a:xfrm>
          <a:prstGeom prst="rect">
            <a:avLst/>
          </a:prstGeom>
        </p:spPr>
      </p:pic>
      <p:sp>
        <p:nvSpPr>
          <p:cNvPr id="3" name="Footer Placeholder 5">
            <a:extLst>
              <a:ext uri="{FF2B5EF4-FFF2-40B4-BE49-F238E27FC236}">
                <a16:creationId xmlns:a16="http://schemas.microsoft.com/office/drawing/2014/main" id="{2EFFF9B2-03B6-5E26-65D0-5743B83C5F35}"/>
              </a:ext>
            </a:extLst>
          </p:cNvPr>
          <p:cNvSpPr txBox="1">
            <a:spLocks/>
          </p:cNvSpPr>
          <p:nvPr/>
        </p:nvSpPr>
        <p:spPr>
          <a:xfrm>
            <a:off x="3848100" y="6477000"/>
            <a:ext cx="1752600" cy="3048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14</a:t>
            </a:r>
          </a:p>
        </p:txBody>
      </p:sp>
    </p:spTree>
    <p:extLst>
      <p:ext uri="{BB962C8B-B14F-4D97-AF65-F5344CB8AC3E}">
        <p14:creationId xmlns:p14="http://schemas.microsoft.com/office/powerpoint/2010/main" val="35275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6334462-B5DB-51FD-A010-7E6B8004FBCF}"/>
              </a:ext>
            </a:extLst>
          </p:cNvPr>
          <p:cNvSpPr>
            <a:spLocks noGrp="1"/>
          </p:cNvSpPr>
          <p:nvPr>
            <p:ph type="ftr" sz="quarter" idx="11"/>
          </p:nvPr>
        </p:nvSpPr>
        <p:spPr>
          <a:xfrm>
            <a:off x="2590800" y="6172200"/>
            <a:ext cx="3962400" cy="457200"/>
          </a:xfrm>
        </p:spPr>
        <p:txBody>
          <a:bodyPr/>
          <a:lstStyle/>
          <a:p>
            <a:pPr algn="ctr"/>
            <a:r>
              <a:rPr lang="en-US" dirty="0"/>
              <a:t>15</a:t>
            </a:r>
          </a:p>
        </p:txBody>
      </p:sp>
      <p:pic>
        <p:nvPicPr>
          <p:cNvPr id="6" name="Picture 5" descr="A screenshot of a computer&#10;&#10;Description automatically generated with low confidence">
            <a:extLst>
              <a:ext uri="{FF2B5EF4-FFF2-40B4-BE49-F238E27FC236}">
                <a16:creationId xmlns:a16="http://schemas.microsoft.com/office/drawing/2014/main" id="{5E783DD9-27EB-CD97-A52B-3E73938C6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11727"/>
            <a:ext cx="5791200" cy="5867400"/>
          </a:xfrm>
          <a:prstGeom prst="rect">
            <a:avLst/>
          </a:prstGeom>
        </p:spPr>
      </p:pic>
    </p:spTree>
    <p:extLst>
      <p:ext uri="{BB962C8B-B14F-4D97-AF65-F5344CB8AC3E}">
        <p14:creationId xmlns:p14="http://schemas.microsoft.com/office/powerpoint/2010/main" val="30442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871942" y="6400800"/>
            <a:ext cx="1752600" cy="304800"/>
          </a:xfrm>
        </p:spPr>
        <p:txBody>
          <a:bodyPr/>
          <a:lstStyle/>
          <a:p>
            <a:pPr algn="ctr"/>
            <a:r>
              <a:rPr lang="en-US" dirty="0"/>
              <a:t>1</a:t>
            </a:r>
            <a:endParaRPr lang="en-IN" dirty="0"/>
          </a:p>
        </p:txBody>
      </p:sp>
      <p:sp>
        <p:nvSpPr>
          <p:cNvPr id="2" name="Title 1"/>
          <p:cNvSpPr>
            <a:spLocks noGrp="1"/>
          </p:cNvSpPr>
          <p:nvPr>
            <p:ph type="ctrTitle"/>
          </p:nvPr>
        </p:nvSpPr>
        <p:spPr>
          <a:xfrm>
            <a:off x="533400" y="-236285"/>
            <a:ext cx="8429684" cy="1241425"/>
          </a:xfrm>
        </p:spPr>
        <p:txBody>
          <a:bodyPr>
            <a:normAutofit/>
          </a:bodyPr>
          <a:lstStyle/>
          <a:p>
            <a:pPr algn="ctr"/>
            <a:r>
              <a:rPr lang="en-IN" b="0" dirty="0">
                <a:solidFill>
                  <a:schemeClr val="tx1"/>
                </a:solidFill>
                <a:latin typeface="Times New Roman" pitchFamily="18" charset="0"/>
                <a:cs typeface="Times New Roman" pitchFamily="18" charset="0"/>
              </a:rPr>
              <a:t>Introduction about Project</a:t>
            </a:r>
          </a:p>
        </p:txBody>
      </p:sp>
      <p:sp>
        <p:nvSpPr>
          <p:cNvPr id="3" name="TextBox 2"/>
          <p:cNvSpPr txBox="1"/>
          <p:nvPr/>
        </p:nvSpPr>
        <p:spPr>
          <a:xfrm>
            <a:off x="533400" y="1068514"/>
            <a:ext cx="8077200" cy="4720972"/>
          </a:xfrm>
          <a:prstGeom prst="rect">
            <a:avLst/>
          </a:prstGeom>
          <a:noFill/>
        </p:spPr>
        <p:txBody>
          <a:bodyPr wrap="square" rtlCol="0">
            <a:spAutoFit/>
          </a:bodyPr>
          <a:lstStyle/>
          <a:p>
            <a:pPr marL="342900" marR="0" indent="-34290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proposed an emotion-based music player, which can suggest songs based on the user's emotions; sad, happy, neutral and angry. The application receives either the user's heart rate or facial image from a smart band or mobile camera. It then uses the classification method to identify the user's emotion. This paper presents 2 kinds of the classification method; the heart ratebased and the facial image-based methods. Then, the application returns songs which have the same mood as the user's emotion. The user and song emotions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indent="-34290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paper are divided into four types namely: neutral, happy, sad and angry. The experimental results present that detecting the happy emotion is the most precise with around 98%, while the accuracy of the sad mood detection is the lowest with 40%.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3290858" y="6400800"/>
            <a:ext cx="2514600" cy="365125"/>
          </a:xfrm>
        </p:spPr>
        <p:txBody>
          <a:bodyPr/>
          <a:lstStyle/>
          <a:p>
            <a:pPr algn="ctr"/>
            <a:r>
              <a:rPr lang="en-US" dirty="0"/>
              <a:t>2</a:t>
            </a:r>
            <a:endParaRPr lang="en-IN" dirty="0"/>
          </a:p>
        </p:txBody>
      </p:sp>
      <p:sp>
        <p:nvSpPr>
          <p:cNvPr id="2" name="Title 1"/>
          <p:cNvSpPr>
            <a:spLocks noGrp="1"/>
          </p:cNvSpPr>
          <p:nvPr>
            <p:ph type="ctrTitle"/>
          </p:nvPr>
        </p:nvSpPr>
        <p:spPr>
          <a:xfrm>
            <a:off x="333316" y="-186817"/>
            <a:ext cx="8429684" cy="1470025"/>
          </a:xfrm>
        </p:spPr>
        <p:txBody>
          <a:bodyPr>
            <a:normAutofit/>
          </a:bodyPr>
          <a:lstStyle/>
          <a:p>
            <a:pPr algn="ctr"/>
            <a:r>
              <a:rPr lang="en-IN" b="0" dirty="0">
                <a:solidFill>
                  <a:schemeClr val="tx1"/>
                </a:solidFill>
                <a:latin typeface="Times New Roman" pitchFamily="18" charset="0"/>
                <a:cs typeface="Times New Roman" pitchFamily="18" charset="0"/>
              </a:rPr>
              <a:t>Application Area</a:t>
            </a:r>
          </a:p>
        </p:txBody>
      </p:sp>
      <p:sp>
        <p:nvSpPr>
          <p:cNvPr id="3" name="TextBox 2"/>
          <p:cNvSpPr txBox="1"/>
          <p:nvPr/>
        </p:nvSpPr>
        <p:spPr>
          <a:xfrm>
            <a:off x="547658" y="1295400"/>
            <a:ext cx="8001000" cy="4832092"/>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Why did you opt to work on this project?</a:t>
            </a:r>
          </a:p>
          <a:p>
            <a:pPr algn="just"/>
            <a:r>
              <a:rPr lang="en-US" sz="2000" dirty="0">
                <a:latin typeface="Times New Roman" pitchFamily="18" charset="0"/>
                <a:cs typeface="Times New Roman" pitchFamily="18" charset="0"/>
              </a:rPr>
              <a:t>now days every one can listen to music from cloud-based app because of too many playlist their user confuse which to listen , so we created this emotion detection listen to music depend on the user mood.</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What are the Applications and Benefits of this project?</a:t>
            </a:r>
          </a:p>
          <a:p>
            <a:pPr algn="just"/>
            <a:r>
              <a:rPr lang="en-US" sz="2000" dirty="0">
                <a:latin typeface="Times New Roman" pitchFamily="18" charset="0"/>
                <a:cs typeface="Times New Roman" pitchFamily="18" charset="0"/>
              </a:rPr>
              <a:t>It is often confusing for a person to decide which music he/she must listen from a massive collection of existing options. There have been several suggestion frameworks available for issues like music, dining, and shopping depending upon the mood of user.</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Who are the End Users of this project?</a:t>
            </a:r>
          </a:p>
          <a:p>
            <a:pPr algn="just"/>
            <a:r>
              <a:rPr lang="en-US" sz="2000" dirty="0">
                <a:latin typeface="Times New Roman" panose="02020603050405020304" pitchFamily="18" charset="0"/>
                <a:cs typeface="Times New Roman" panose="02020603050405020304" pitchFamily="18" charset="0"/>
              </a:rPr>
              <a:t>The user who is addicted to music and can’t find which music to listen because of too many playlist.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2462242" y="6400800"/>
            <a:ext cx="3962400" cy="457200"/>
          </a:xfrm>
        </p:spPr>
        <p:txBody>
          <a:bodyPr/>
          <a:lstStyle/>
          <a:p>
            <a:pPr algn="ctr"/>
            <a:r>
              <a:rPr lang="en-IN" dirty="0"/>
              <a:t>3</a:t>
            </a:r>
          </a:p>
        </p:txBody>
      </p:sp>
      <p:sp>
        <p:nvSpPr>
          <p:cNvPr id="2" name="Title 1"/>
          <p:cNvSpPr>
            <a:spLocks noGrp="1"/>
          </p:cNvSpPr>
          <p:nvPr>
            <p:ph type="ctrTitle"/>
          </p:nvPr>
        </p:nvSpPr>
        <p:spPr>
          <a:xfrm>
            <a:off x="228600" y="296573"/>
            <a:ext cx="8429684" cy="694027"/>
          </a:xfrm>
        </p:spPr>
        <p:txBody>
          <a:bodyPr>
            <a:normAutofit fontScale="90000"/>
          </a:bodyPr>
          <a:lstStyle/>
          <a:p>
            <a:pPr algn="ctr"/>
            <a:r>
              <a:rPr lang="en-IN" sz="4400" b="0" dirty="0">
                <a:solidFill>
                  <a:schemeClr val="tx1"/>
                </a:solidFill>
                <a:latin typeface="Times New Roman" pitchFamily="18" charset="0"/>
                <a:cs typeface="Times New Roman" pitchFamily="18" charset="0"/>
              </a:rPr>
              <a:t>Literature Review</a:t>
            </a:r>
            <a:br>
              <a:rPr lang="en-IN" sz="6000" b="0" dirty="0">
                <a:solidFill>
                  <a:schemeClr val="tx1"/>
                </a:solidFill>
                <a:latin typeface="Times New Roman" pitchFamily="18" charset="0"/>
                <a:cs typeface="Times New Roman" pitchFamily="18" charset="0"/>
              </a:rPr>
            </a:b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571500" y="914400"/>
            <a:ext cx="8001000" cy="5262979"/>
          </a:xfrm>
          <a:prstGeom prst="rect">
            <a:avLst/>
          </a:prstGeom>
          <a:noFill/>
        </p:spPr>
        <p:txBody>
          <a:bodyPr wrap="square" rtlCol="0">
            <a:spAutoFit/>
          </a:bodyPr>
          <a:lstStyle/>
          <a:p>
            <a:pPr algn="just">
              <a:buFont typeface="Arial" pitchFamily="34" charset="0"/>
              <a:buChar char="•"/>
            </a:pPr>
            <a:r>
              <a:rPr lang="en-IN" sz="2400" dirty="0">
                <a:latin typeface="Times New Roman" pitchFamily="18" charset="0"/>
                <a:cs typeface="Times New Roman" pitchFamily="18" charset="0"/>
              </a:rPr>
              <a:t>Literature Survey</a:t>
            </a:r>
          </a:p>
          <a:p>
            <a:pPr algn="just"/>
            <a:r>
              <a:rPr lang="en-US" sz="2000" dirty="0">
                <a:effectLst/>
                <a:latin typeface="Times New Roman" panose="02020603050405020304" pitchFamily="18" charset="0"/>
                <a:ea typeface="Times New Roman" panose="02020603050405020304" pitchFamily="18" charset="0"/>
              </a:rPr>
              <a:t>This an emotion-based music player, which can suggest songs based on the user's emotions; sad, happy, neutral and angry. The application receives facial image from camera</a:t>
            </a:r>
          </a:p>
          <a:p>
            <a:pPr algn="just"/>
            <a:endParaRPr lang="en-IN" sz="2800" dirty="0">
              <a:latin typeface="Times New Roman" pitchFamily="18" charset="0"/>
              <a:cs typeface="Times New Roman" pitchFamily="18" charset="0"/>
            </a:endParaRPr>
          </a:p>
          <a:p>
            <a:pPr algn="just">
              <a:buFont typeface="Arial" pitchFamily="34" charset="0"/>
              <a:buChar char="•"/>
            </a:pPr>
            <a:r>
              <a:rPr lang="en-IN" sz="2400" dirty="0">
                <a:latin typeface="Times New Roman" pitchFamily="18" charset="0"/>
                <a:cs typeface="Times New Roman" pitchFamily="18" charset="0"/>
              </a:rPr>
              <a:t>Problem Identification</a:t>
            </a:r>
          </a:p>
          <a:p>
            <a:pPr marL="0" marR="0" algn="just" fontAlgn="base">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significance of music on an individual's emotions has been generally acknowledged. After the day’s toils and hard works, both the primitive and modern man able to relax and ease him in the melody of the music. Studies had proof that the rhythm itself is a great tranquilizer.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However, most people facing the difficulty of songs selection, especially songs that match individuals’ current emotions. Looking at the long lists of unsorted music, individuals will feel more demotivated to look for the songs they want to listen to. Most user will just randomly pick the songs available in the song folder and play it with music player. Most of the time, the songs played does not match the user’s current emotion.</a:t>
            </a:r>
            <a:endParaRPr lang="en-IN" sz="2800" dirty="0">
              <a:latin typeface="Times New Roman" panose="020206030504050203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A772-3B49-3B3D-CF99-FB11EAC6426B}"/>
              </a:ext>
            </a:extLst>
          </p:cNvPr>
          <p:cNvSpPr>
            <a:spLocks noGrp="1"/>
          </p:cNvSpPr>
          <p:nvPr>
            <p:ph type="title"/>
          </p:nvPr>
        </p:nvSpPr>
        <p:spPr>
          <a:xfrm>
            <a:off x="0" y="97916"/>
            <a:ext cx="9150096" cy="1143000"/>
          </a:xfrm>
        </p:spPr>
        <p:txBody>
          <a:bodyPr>
            <a:noAutofit/>
          </a:bodyPr>
          <a:lstStyle/>
          <a:p>
            <a:pPr algn="ctr"/>
            <a:r>
              <a:rPr lang="en-IN" b="0" dirty="0">
                <a:solidFill>
                  <a:schemeClr val="tx1"/>
                </a:solidFill>
                <a:latin typeface="Times New Roman" pitchFamily="18" charset="0"/>
                <a:cs typeface="Times New Roman" pitchFamily="18" charset="0"/>
              </a:rPr>
              <a:t>Project Requirements</a:t>
            </a:r>
            <a:br>
              <a:rPr lang="en-IN" b="0" dirty="0">
                <a:solidFill>
                  <a:schemeClr val="tx1"/>
                </a:solidFill>
                <a:latin typeface="Times New Roman" pitchFamily="18" charset="0"/>
                <a:cs typeface="Times New Roman" pitchFamily="18" charset="0"/>
              </a:rPr>
            </a:br>
            <a:r>
              <a:rPr lang="en-IN" b="0" dirty="0">
                <a:solidFill>
                  <a:schemeClr val="tx1"/>
                </a:solidFill>
                <a:latin typeface="Times New Roman" pitchFamily="18" charset="0"/>
                <a:cs typeface="Times New Roman" pitchFamily="18" charset="0"/>
              </a:rPr>
              <a:t>(Developer)</a:t>
            </a:r>
            <a:endParaRPr lang="en-IN" dirty="0"/>
          </a:p>
        </p:txBody>
      </p:sp>
      <p:sp>
        <p:nvSpPr>
          <p:cNvPr id="4" name="Content Placeholder 3">
            <a:extLst>
              <a:ext uri="{FF2B5EF4-FFF2-40B4-BE49-F238E27FC236}">
                <a16:creationId xmlns:a16="http://schemas.microsoft.com/office/drawing/2014/main" id="{6D1904B9-9B1A-F7C2-DD86-1D6ABF30D2FD}"/>
              </a:ext>
            </a:extLst>
          </p:cNvPr>
          <p:cNvSpPr>
            <a:spLocks noGrp="1"/>
          </p:cNvSpPr>
          <p:nvPr>
            <p:ph sz="quarter" idx="1"/>
          </p:nvPr>
        </p:nvSpPr>
        <p:spPr/>
        <p:txBody>
          <a:bodyPr/>
          <a:lstStyle/>
          <a:p>
            <a:r>
              <a:rPr lang="en-IN" sz="2000" b="1" dirty="0">
                <a:latin typeface="Times New Roman" panose="02020603050405020304" pitchFamily="18" charset="0"/>
                <a:cs typeface="Times New Roman" panose="02020603050405020304" pitchFamily="18" charset="0"/>
              </a:rPr>
              <a:t>Software’s Required (With Versions duly mentioned) :-</a:t>
            </a:r>
          </a:p>
          <a:p>
            <a:pPr lvl="2"/>
            <a:r>
              <a:rPr lang="en-IN" sz="1800" b="1" dirty="0">
                <a:latin typeface="Times New Roman" panose="02020603050405020304" pitchFamily="18" charset="0"/>
                <a:cs typeface="Times New Roman" panose="02020603050405020304" pitchFamily="18" charset="0"/>
              </a:rPr>
              <a:t>Python 3.8.10</a:t>
            </a:r>
          </a:p>
          <a:p>
            <a:pPr lvl="2"/>
            <a:r>
              <a:rPr lang="en-IN" sz="1800" b="1" dirty="0">
                <a:latin typeface="Times New Roman" panose="02020603050405020304" pitchFamily="18" charset="0"/>
                <a:cs typeface="Times New Roman" panose="02020603050405020304" pitchFamily="18" charset="0"/>
              </a:rPr>
              <a:t>Streamlit</a:t>
            </a:r>
          </a:p>
          <a:p>
            <a:pPr lvl="2"/>
            <a:r>
              <a:rPr lang="en-IN" sz="1800" b="1" dirty="0">
                <a:latin typeface="Times New Roman" panose="02020603050405020304" pitchFamily="18" charset="0"/>
                <a:cs typeface="Times New Roman" panose="02020603050405020304" pitchFamily="18" charset="0"/>
              </a:rPr>
              <a:t>Stream_webrtc</a:t>
            </a:r>
          </a:p>
          <a:p>
            <a:pPr lvl="2"/>
            <a:r>
              <a:rPr lang="en-IN" sz="1800" b="1" dirty="0">
                <a:latin typeface="Times New Roman" panose="02020603050405020304" pitchFamily="18" charset="0"/>
                <a:cs typeface="Times New Roman" panose="02020603050405020304" pitchFamily="18" charset="0"/>
              </a:rPr>
              <a:t>Open cv2</a:t>
            </a:r>
          </a:p>
          <a:p>
            <a:pPr lvl="2"/>
            <a:r>
              <a:rPr lang="en-IN" sz="1800" b="1" dirty="0">
                <a:latin typeface="Times New Roman" panose="02020603050405020304" pitchFamily="18" charset="0"/>
                <a:cs typeface="Times New Roman" panose="02020603050405020304" pitchFamily="18" charset="0"/>
              </a:rPr>
              <a:t>Numpy</a:t>
            </a:r>
          </a:p>
          <a:p>
            <a:pPr lvl="2"/>
            <a:r>
              <a:rPr lang="en-IN" sz="1800" b="1" dirty="0">
                <a:latin typeface="Times New Roman" panose="02020603050405020304" pitchFamily="18" charset="0"/>
                <a:cs typeface="Times New Roman" panose="02020603050405020304" pitchFamily="18" charset="0"/>
              </a:rPr>
              <a:t>Mediapipe</a:t>
            </a:r>
          </a:p>
          <a:p>
            <a:pPr lvl="2"/>
            <a:endParaRPr lang="en-IN" sz="1400" b="1" dirty="0">
              <a:latin typeface="+mj-lt"/>
              <a:cs typeface="Arial" panose="020B0604020202020204" pitchFamily="34" charset="0"/>
            </a:endParaRPr>
          </a:p>
          <a:p>
            <a:r>
              <a:rPr lang="en-IN" sz="2000" b="1" dirty="0">
                <a:latin typeface="Times New Roman" panose="02020603050405020304" pitchFamily="18" charset="0"/>
                <a:cs typeface="Times New Roman" panose="02020603050405020304" pitchFamily="18" charset="0"/>
              </a:rPr>
              <a:t>Hardware Required </a:t>
            </a:r>
            <a:r>
              <a:rPr lang="en-IN" sz="2000" dirty="0">
                <a:latin typeface="Times New Roman" panose="02020603050405020304" pitchFamily="18" charset="0"/>
                <a:cs typeface="Times New Roman" panose="02020603050405020304" pitchFamily="18" charset="0"/>
              </a:rPr>
              <a:t>:-</a:t>
            </a:r>
          </a:p>
          <a:p>
            <a:pPr lvl="2"/>
            <a:r>
              <a:rPr lang="en-IN" sz="1800" b="1" dirty="0">
                <a:latin typeface="Times New Roman" panose="02020603050405020304" pitchFamily="18" charset="0"/>
                <a:cs typeface="Times New Roman" panose="02020603050405020304" pitchFamily="18" charset="0"/>
              </a:rPr>
              <a:t>Hard Disk : 512GB</a:t>
            </a:r>
          </a:p>
          <a:p>
            <a:pPr lvl="2"/>
            <a:r>
              <a:rPr lang="en-IN" sz="1800" b="1" dirty="0">
                <a:latin typeface="Times New Roman" panose="02020603050405020304" pitchFamily="18" charset="0"/>
                <a:cs typeface="Times New Roman" panose="02020603050405020304" pitchFamily="18" charset="0"/>
              </a:rPr>
              <a:t>RAM : 16GB</a:t>
            </a:r>
          </a:p>
          <a:p>
            <a:pPr lvl="2"/>
            <a:r>
              <a:rPr lang="en-IN" sz="1800" b="1" dirty="0">
                <a:latin typeface="Times New Roman" panose="02020603050405020304" pitchFamily="18" charset="0"/>
                <a:cs typeface="Times New Roman" panose="02020603050405020304" pitchFamily="18" charset="0"/>
              </a:rPr>
              <a:t>AMD RYZEN  7 4800H 8core 16 thread</a:t>
            </a:r>
          </a:p>
          <a:p>
            <a:pPr lvl="2"/>
            <a:r>
              <a:rPr lang="en-IN" sz="1800" b="1" dirty="0">
                <a:latin typeface="Times New Roman" panose="02020603050405020304" pitchFamily="18" charset="0"/>
                <a:cs typeface="Times New Roman" panose="02020603050405020304" pitchFamily="18" charset="0"/>
              </a:rPr>
              <a:t>GPU RTX 2060 6gb</a:t>
            </a:r>
          </a:p>
        </p:txBody>
      </p:sp>
      <p:sp>
        <p:nvSpPr>
          <p:cNvPr id="3" name="Footer Placeholder 5">
            <a:extLst>
              <a:ext uri="{FF2B5EF4-FFF2-40B4-BE49-F238E27FC236}">
                <a16:creationId xmlns:a16="http://schemas.microsoft.com/office/drawing/2014/main" id="{A9B911CB-1A24-332C-0A66-FCF2E918E717}"/>
              </a:ext>
            </a:extLst>
          </p:cNvPr>
          <p:cNvSpPr>
            <a:spLocks noGrp="1"/>
          </p:cNvSpPr>
          <p:nvPr>
            <p:ph type="ftr" sz="quarter" idx="11"/>
          </p:nvPr>
        </p:nvSpPr>
        <p:spPr>
          <a:xfrm>
            <a:off x="3810000" y="6455284"/>
            <a:ext cx="1752600" cy="304800"/>
          </a:xfrm>
        </p:spPr>
        <p:txBody>
          <a:bodyPr/>
          <a:lstStyle/>
          <a:p>
            <a:pPr algn="ctr"/>
            <a:r>
              <a:rPr lang="en-US" dirty="0"/>
              <a:t>4</a:t>
            </a:r>
            <a:endParaRPr lang="en-IN" dirty="0"/>
          </a:p>
        </p:txBody>
      </p:sp>
    </p:spTree>
    <p:extLst>
      <p:ext uri="{BB962C8B-B14F-4D97-AF65-F5344CB8AC3E}">
        <p14:creationId xmlns:p14="http://schemas.microsoft.com/office/powerpoint/2010/main" val="130277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DBAA-4C60-04C3-0D43-0098611AC4A4}"/>
              </a:ext>
            </a:extLst>
          </p:cNvPr>
          <p:cNvSpPr>
            <a:spLocks noGrp="1"/>
          </p:cNvSpPr>
          <p:nvPr>
            <p:ph type="title"/>
          </p:nvPr>
        </p:nvSpPr>
        <p:spPr>
          <a:xfrm>
            <a:off x="914400" y="79628"/>
            <a:ext cx="7772400" cy="1143000"/>
          </a:xfrm>
        </p:spPr>
        <p:txBody>
          <a:bodyPr>
            <a:noAutofit/>
          </a:bodyPr>
          <a:lstStyle/>
          <a:p>
            <a:pPr algn="ctr"/>
            <a:r>
              <a:rPr lang="en-IN" b="0" dirty="0">
                <a:solidFill>
                  <a:schemeClr val="tx1"/>
                </a:solidFill>
                <a:latin typeface="Times New Roman" pitchFamily="18" charset="0"/>
                <a:cs typeface="Times New Roman" pitchFamily="18" charset="0"/>
              </a:rPr>
              <a:t>Project Requirements</a:t>
            </a:r>
            <a:br>
              <a:rPr lang="en-IN" b="0" dirty="0">
                <a:solidFill>
                  <a:schemeClr val="tx1"/>
                </a:solidFill>
                <a:latin typeface="Times New Roman" pitchFamily="18" charset="0"/>
                <a:cs typeface="Times New Roman" pitchFamily="18" charset="0"/>
              </a:rPr>
            </a:br>
            <a:r>
              <a:rPr lang="en-IN" b="0" dirty="0">
                <a:solidFill>
                  <a:schemeClr val="tx1"/>
                </a:solidFill>
                <a:latin typeface="Times New Roman" pitchFamily="18" charset="0"/>
                <a:cs typeface="Times New Roman" pitchFamily="18" charset="0"/>
              </a:rPr>
              <a:t>(End User)</a:t>
            </a:r>
            <a:endParaRPr lang="en-IN" dirty="0"/>
          </a:p>
        </p:txBody>
      </p:sp>
      <p:sp>
        <p:nvSpPr>
          <p:cNvPr id="4" name="Content Placeholder 3">
            <a:extLst>
              <a:ext uri="{FF2B5EF4-FFF2-40B4-BE49-F238E27FC236}">
                <a16:creationId xmlns:a16="http://schemas.microsoft.com/office/drawing/2014/main" id="{26650BA3-BABB-3B75-221A-13C3C0010C59}"/>
              </a:ext>
            </a:extLst>
          </p:cNvPr>
          <p:cNvSpPr>
            <a:spLocks noGrp="1"/>
          </p:cNvSpPr>
          <p:nvPr>
            <p:ph sz="quarter" idx="1"/>
          </p:nvPr>
        </p:nvSpPr>
        <p:spPr/>
        <p:txBody>
          <a:bodyPr/>
          <a:lstStyle/>
          <a:p>
            <a:pPr marL="342900" indent="-342900" algn="just">
              <a:buFont typeface="Arial" panose="020B0604020202020204" pitchFamily="34" charset="0"/>
              <a:buChar char="•"/>
            </a:pPr>
            <a:r>
              <a:rPr lang="en-IN" sz="2400" dirty="0">
                <a:latin typeface="+mj-lt"/>
                <a:cs typeface="Times New Roman" pitchFamily="18" charset="0"/>
              </a:rPr>
              <a:t>Software’s Required (With Versions duly mentioned):-</a:t>
            </a:r>
          </a:p>
          <a:p>
            <a:pPr marL="800100" lvl="1" indent="-342900" algn="just">
              <a:buFont typeface="Arial" panose="020B0604020202020204" pitchFamily="34" charset="0"/>
              <a:buChar char="•"/>
            </a:pPr>
            <a:r>
              <a:rPr lang="en-IN" sz="2400" dirty="0">
                <a:latin typeface="+mj-lt"/>
                <a:cs typeface="Times New Roman" pitchFamily="18" charset="0"/>
              </a:rPr>
              <a:t>Any OS (OPERATING SYSTEM)</a:t>
            </a:r>
          </a:p>
          <a:p>
            <a:pPr marL="800100" lvl="1" indent="-342900" algn="just">
              <a:buFont typeface="Arial" panose="020B0604020202020204" pitchFamily="34" charset="0"/>
              <a:buChar char="•"/>
            </a:pPr>
            <a:r>
              <a:rPr lang="en-IN" dirty="0">
                <a:latin typeface="+mj-lt"/>
                <a:cs typeface="Times New Roman" pitchFamily="18" charset="0"/>
              </a:rPr>
              <a:t>Any web browser</a:t>
            </a:r>
            <a:endParaRPr lang="en-IN" sz="2400" dirty="0">
              <a:latin typeface="+mj-lt"/>
              <a:cs typeface="Times New Roman" pitchFamily="18" charset="0"/>
            </a:endParaRPr>
          </a:p>
          <a:p>
            <a:pPr lvl="1" algn="just"/>
            <a:endParaRPr lang="en-IN" sz="2400" dirty="0">
              <a:latin typeface="+mj-lt"/>
              <a:cs typeface="Times New Roman" pitchFamily="18" charset="0"/>
            </a:endParaRPr>
          </a:p>
          <a:p>
            <a:pPr marL="342900" indent="-342900" algn="just">
              <a:buFont typeface="Arial" panose="020B0604020202020204" pitchFamily="34" charset="0"/>
              <a:buChar char="•"/>
            </a:pPr>
            <a:r>
              <a:rPr lang="en-IN" sz="2400" dirty="0">
                <a:latin typeface="+mj-lt"/>
                <a:cs typeface="Times New Roman" pitchFamily="18" charset="0"/>
              </a:rPr>
              <a:t>Hardware Required:-</a:t>
            </a:r>
          </a:p>
          <a:p>
            <a:pPr marL="800100" lvl="1" indent="-342900" algn="just">
              <a:buFont typeface="Arial" panose="020B0604020202020204" pitchFamily="34" charset="0"/>
              <a:buChar char="•"/>
            </a:pPr>
            <a:r>
              <a:rPr lang="en-IN" sz="2400" dirty="0">
                <a:latin typeface="+mj-lt"/>
                <a:cs typeface="Times New Roman" pitchFamily="18" charset="0"/>
              </a:rPr>
              <a:t>Storage :- 1GB</a:t>
            </a:r>
          </a:p>
        </p:txBody>
      </p:sp>
      <p:sp>
        <p:nvSpPr>
          <p:cNvPr id="3" name="Footer Placeholder 5">
            <a:extLst>
              <a:ext uri="{FF2B5EF4-FFF2-40B4-BE49-F238E27FC236}">
                <a16:creationId xmlns:a16="http://schemas.microsoft.com/office/drawing/2014/main" id="{7E6BC965-F981-69E2-F366-7E154E40E8BC}"/>
              </a:ext>
            </a:extLst>
          </p:cNvPr>
          <p:cNvSpPr>
            <a:spLocks noGrp="1"/>
          </p:cNvSpPr>
          <p:nvPr>
            <p:ph type="ftr" sz="quarter" idx="11"/>
          </p:nvPr>
        </p:nvSpPr>
        <p:spPr>
          <a:xfrm>
            <a:off x="3962400" y="6455284"/>
            <a:ext cx="1752600" cy="304800"/>
          </a:xfrm>
        </p:spPr>
        <p:txBody>
          <a:bodyPr/>
          <a:lstStyle/>
          <a:p>
            <a:pPr algn="ctr"/>
            <a:r>
              <a:rPr lang="en-US" dirty="0"/>
              <a:t>5</a:t>
            </a:r>
            <a:endParaRPr lang="en-IN" dirty="0"/>
          </a:p>
        </p:txBody>
      </p:sp>
    </p:spTree>
    <p:extLst>
      <p:ext uri="{BB962C8B-B14F-4D97-AF65-F5344CB8AC3E}">
        <p14:creationId xmlns:p14="http://schemas.microsoft.com/office/powerpoint/2010/main" val="99386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1721-3D5B-26D7-9E06-A7D32377129E}"/>
              </a:ext>
            </a:extLst>
          </p:cNvPr>
          <p:cNvSpPr>
            <a:spLocks noGrp="1"/>
          </p:cNvSpPr>
          <p:nvPr>
            <p:ph type="title"/>
          </p:nvPr>
        </p:nvSpPr>
        <p:spPr>
          <a:xfrm>
            <a:off x="914400" y="0"/>
            <a:ext cx="7772400" cy="1143000"/>
          </a:xfrm>
        </p:spPr>
        <p:txBody>
          <a:bodyPr/>
          <a:lstStyle/>
          <a:p>
            <a:pPr algn="ctr"/>
            <a:r>
              <a:rPr lang="en-IN" sz="4000" b="0" dirty="0">
                <a:solidFill>
                  <a:schemeClr val="tx1"/>
                </a:solidFill>
                <a:latin typeface="Times New Roman" pitchFamily="18" charset="0"/>
                <a:cs typeface="Times New Roman" pitchFamily="18" charset="0"/>
              </a:rPr>
              <a:t>Back End Details</a:t>
            </a:r>
            <a:endParaRPr lang="en-IN" dirty="0"/>
          </a:p>
        </p:txBody>
      </p:sp>
      <p:sp>
        <p:nvSpPr>
          <p:cNvPr id="4" name="Content Placeholder 3">
            <a:extLst>
              <a:ext uri="{FF2B5EF4-FFF2-40B4-BE49-F238E27FC236}">
                <a16:creationId xmlns:a16="http://schemas.microsoft.com/office/drawing/2014/main" id="{94E3A49B-36BC-59F6-A3B0-3742563C82EB}"/>
              </a:ext>
            </a:extLst>
          </p:cNvPr>
          <p:cNvSpPr>
            <a:spLocks noGrp="1"/>
          </p:cNvSpPr>
          <p:nvPr>
            <p:ph sz="quarter" idx="1"/>
          </p:nvPr>
        </p:nvSpPr>
        <p:spPr/>
        <p:txBody>
          <a:bodyPr/>
          <a:lstStyle/>
          <a:p>
            <a:pPr algn="just"/>
            <a:r>
              <a:rPr lang="en-US" sz="2400" dirty="0">
                <a:latin typeface="+mj-lt"/>
                <a:cs typeface="Times New Roman" pitchFamily="18" charset="0"/>
              </a:rPr>
              <a:t>What Back End your project is using?</a:t>
            </a:r>
          </a:p>
          <a:p>
            <a:pPr marL="800100" lvl="1" indent="-342900" algn="just"/>
            <a:r>
              <a:rPr lang="en-US" sz="2000" dirty="0">
                <a:latin typeface="+mj-lt"/>
                <a:cs typeface="Times New Roman" pitchFamily="18" charset="0"/>
              </a:rPr>
              <a:t>PYTHON </a:t>
            </a:r>
          </a:p>
          <a:p>
            <a:pPr marL="800100" lvl="1" indent="-342900" algn="just"/>
            <a:r>
              <a:rPr lang="en-US" sz="2000" dirty="0">
                <a:latin typeface="+mj-lt"/>
                <a:cs typeface="Times New Roman" pitchFamily="18" charset="0"/>
              </a:rPr>
              <a:t>PYTHON LIBRARIES </a:t>
            </a:r>
          </a:p>
          <a:p>
            <a:pPr marL="800100" lvl="1" indent="-342900" algn="just"/>
            <a:r>
              <a:rPr lang="en-US" sz="2000" dirty="0">
                <a:latin typeface="+mj-lt"/>
                <a:cs typeface="Times New Roman" pitchFamily="18" charset="0"/>
              </a:rPr>
              <a:t>Machine Learning </a:t>
            </a:r>
          </a:p>
          <a:p>
            <a:pPr marL="800100" lvl="1" indent="-342900" algn="just"/>
            <a:endParaRPr lang="en-US" sz="2400" dirty="0">
              <a:latin typeface="+mj-lt"/>
              <a:cs typeface="Times New Roman" pitchFamily="18" charset="0"/>
            </a:endParaRPr>
          </a:p>
          <a:p>
            <a:r>
              <a:rPr lang="en-US" sz="2000" dirty="0">
                <a:latin typeface="+mj-lt"/>
                <a:cs typeface="Times New Roman" pitchFamily="18" charset="0"/>
              </a:rPr>
              <a:t>How Many Databases</a:t>
            </a:r>
            <a:r>
              <a:rPr lang="en-US" sz="2800" dirty="0">
                <a:latin typeface="+mj-lt"/>
                <a:cs typeface="Times New Roman" pitchFamily="18" charset="0"/>
              </a:rPr>
              <a:t>?</a:t>
            </a:r>
          </a:p>
          <a:p>
            <a:endParaRPr lang="en-IN" dirty="0"/>
          </a:p>
        </p:txBody>
      </p:sp>
      <p:sp>
        <p:nvSpPr>
          <p:cNvPr id="3" name="Footer Placeholder 5">
            <a:extLst>
              <a:ext uri="{FF2B5EF4-FFF2-40B4-BE49-F238E27FC236}">
                <a16:creationId xmlns:a16="http://schemas.microsoft.com/office/drawing/2014/main" id="{622D301D-2921-07CE-7BBA-779E815603F2}"/>
              </a:ext>
            </a:extLst>
          </p:cNvPr>
          <p:cNvSpPr>
            <a:spLocks noGrp="1"/>
          </p:cNvSpPr>
          <p:nvPr>
            <p:ph type="ftr" sz="quarter" idx="11"/>
          </p:nvPr>
        </p:nvSpPr>
        <p:spPr>
          <a:xfrm>
            <a:off x="3962400" y="6477000"/>
            <a:ext cx="1752600" cy="304800"/>
          </a:xfrm>
        </p:spPr>
        <p:txBody>
          <a:bodyPr/>
          <a:lstStyle/>
          <a:p>
            <a:pPr algn="ctr"/>
            <a:r>
              <a:rPr lang="en-US" dirty="0"/>
              <a:t>6</a:t>
            </a:r>
            <a:endParaRPr lang="en-IN" dirty="0"/>
          </a:p>
        </p:txBody>
      </p:sp>
    </p:spTree>
    <p:extLst>
      <p:ext uri="{BB962C8B-B14F-4D97-AF65-F5344CB8AC3E}">
        <p14:creationId xmlns:p14="http://schemas.microsoft.com/office/powerpoint/2010/main" val="5378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5788-5DC0-8734-A084-28418F52E419}"/>
              </a:ext>
            </a:extLst>
          </p:cNvPr>
          <p:cNvSpPr>
            <a:spLocks noGrp="1"/>
          </p:cNvSpPr>
          <p:nvPr>
            <p:ph type="title"/>
          </p:nvPr>
        </p:nvSpPr>
        <p:spPr>
          <a:xfrm>
            <a:off x="2476500" y="152400"/>
            <a:ext cx="4191000" cy="579438"/>
          </a:xfrm>
        </p:spPr>
        <p:txBody>
          <a:bodyPr>
            <a:normAutofit fontScale="90000"/>
          </a:bodyPr>
          <a:lstStyle/>
          <a:p>
            <a:r>
              <a:rPr lang="en-US" sz="4000" dirty="0">
                <a:solidFill>
                  <a:schemeClr val="tx1"/>
                </a:solidFill>
                <a:latin typeface="Times New Roman" pitchFamily="18" charset="0"/>
                <a:cs typeface="Times New Roman" pitchFamily="18" charset="0"/>
              </a:rPr>
              <a:t>Data Flow Diagram</a:t>
            </a:r>
            <a:endParaRPr lang="en-IN" dirty="0"/>
          </a:p>
        </p:txBody>
      </p:sp>
      <p:pic>
        <p:nvPicPr>
          <p:cNvPr id="5" name="Picture 4">
            <a:extLst>
              <a:ext uri="{FF2B5EF4-FFF2-40B4-BE49-F238E27FC236}">
                <a16:creationId xmlns:a16="http://schemas.microsoft.com/office/drawing/2014/main" id="{855A4D0B-2949-D9F4-0498-511266ECECC6}"/>
              </a:ext>
            </a:extLst>
          </p:cNvPr>
          <p:cNvPicPr>
            <a:picLocks noChangeAspect="1"/>
          </p:cNvPicPr>
          <p:nvPr/>
        </p:nvPicPr>
        <p:blipFill>
          <a:blip r:embed="rId2"/>
          <a:stretch>
            <a:fillRect/>
          </a:stretch>
        </p:blipFill>
        <p:spPr>
          <a:xfrm>
            <a:off x="329680" y="1498142"/>
            <a:ext cx="8661920" cy="3094814"/>
          </a:xfrm>
          <a:prstGeom prst="rect">
            <a:avLst/>
          </a:prstGeom>
        </p:spPr>
      </p:pic>
      <p:sp>
        <p:nvSpPr>
          <p:cNvPr id="3" name="Footer Placeholder 5">
            <a:extLst>
              <a:ext uri="{FF2B5EF4-FFF2-40B4-BE49-F238E27FC236}">
                <a16:creationId xmlns:a16="http://schemas.microsoft.com/office/drawing/2014/main" id="{5C91A69E-0C9E-10FB-6C5C-D45BAC9EAF8C}"/>
              </a:ext>
            </a:extLst>
          </p:cNvPr>
          <p:cNvSpPr>
            <a:spLocks noGrp="1"/>
          </p:cNvSpPr>
          <p:nvPr>
            <p:ph type="ftr" sz="quarter" idx="11"/>
          </p:nvPr>
        </p:nvSpPr>
        <p:spPr>
          <a:xfrm>
            <a:off x="3962400" y="6455284"/>
            <a:ext cx="1752600" cy="304800"/>
          </a:xfrm>
        </p:spPr>
        <p:txBody>
          <a:bodyPr/>
          <a:lstStyle/>
          <a:p>
            <a:pPr algn="ctr"/>
            <a:r>
              <a:rPr lang="en-US" dirty="0"/>
              <a:t>7</a:t>
            </a:r>
            <a:endParaRPr lang="en-IN" dirty="0"/>
          </a:p>
        </p:txBody>
      </p:sp>
    </p:spTree>
    <p:extLst>
      <p:ext uri="{BB962C8B-B14F-4D97-AF65-F5344CB8AC3E}">
        <p14:creationId xmlns:p14="http://schemas.microsoft.com/office/powerpoint/2010/main" val="29748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a:xfrm>
            <a:off x="2667000" y="6476710"/>
            <a:ext cx="3962400" cy="457200"/>
          </a:xfrm>
        </p:spPr>
        <p:txBody>
          <a:bodyPr/>
          <a:lstStyle/>
          <a:p>
            <a:pPr algn="ctr"/>
            <a:r>
              <a:rPr lang="en-US" dirty="0"/>
              <a:t>8</a:t>
            </a:r>
            <a:endParaRPr lang="en-IN" dirty="0"/>
          </a:p>
        </p:txBody>
      </p:sp>
      <p:sp>
        <p:nvSpPr>
          <p:cNvPr id="2" name="Title 1"/>
          <p:cNvSpPr>
            <a:spLocks noGrp="1"/>
          </p:cNvSpPr>
          <p:nvPr>
            <p:ph type="ctrTitle"/>
          </p:nvPr>
        </p:nvSpPr>
        <p:spPr>
          <a:xfrm>
            <a:off x="838200" y="116113"/>
            <a:ext cx="8077200" cy="457200"/>
          </a:xfrm>
        </p:spPr>
        <p:txBody>
          <a:bodyPr>
            <a:noAutofit/>
          </a:bodyPr>
          <a:lstStyle/>
          <a:p>
            <a:pPr algn="ctr"/>
            <a:r>
              <a:rPr lang="en-US" b="0" dirty="0">
                <a:solidFill>
                  <a:schemeClr val="tx1"/>
                </a:solidFill>
                <a:latin typeface="Times New Roman" pitchFamily="18" charset="0"/>
                <a:cs typeface="Times New Roman" pitchFamily="18" charset="0"/>
              </a:rPr>
              <a:t>Project Workflow Diagram</a:t>
            </a:r>
            <a:endParaRPr lang="en-IN" b="0"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7CDF87B8-38D9-7135-402B-57F7CEB2F0B1}"/>
              </a:ext>
            </a:extLst>
          </p:cNvPr>
          <p:cNvPicPr>
            <a:picLocks noChangeAspect="1"/>
          </p:cNvPicPr>
          <p:nvPr/>
        </p:nvPicPr>
        <p:blipFill>
          <a:blip r:embed="rId2"/>
          <a:stretch>
            <a:fillRect/>
          </a:stretch>
        </p:blipFill>
        <p:spPr>
          <a:xfrm>
            <a:off x="304800" y="573313"/>
            <a:ext cx="8534400" cy="601073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793</TotalTime>
  <Words>833</Words>
  <Application>Microsoft Office PowerPoint</Application>
  <PresentationFormat>On-screen Show (4:3)</PresentationFormat>
  <Paragraphs>100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Perpetua</vt:lpstr>
      <vt:lpstr>Times New Roman</vt:lpstr>
      <vt:lpstr>Wingdings 2</vt:lpstr>
      <vt:lpstr>Equity</vt:lpstr>
      <vt:lpstr>Song Recommendation Using Mood Detection</vt:lpstr>
      <vt:lpstr>Introduction about Project</vt:lpstr>
      <vt:lpstr>Application Area</vt:lpstr>
      <vt:lpstr>Literature Review </vt:lpstr>
      <vt:lpstr>Project Requirements (Developer)</vt:lpstr>
      <vt:lpstr>Project Requirements (End User)</vt:lpstr>
      <vt:lpstr>Back End Details</vt:lpstr>
      <vt:lpstr>Data Flow Diagram</vt:lpstr>
      <vt:lpstr>Project Workflow Diagram</vt:lpstr>
      <vt:lpstr>Project Use Case Diagram</vt:lpstr>
      <vt:lpstr>Project Backend Code</vt:lpstr>
      <vt:lpstr>Project Output</vt:lpstr>
      <vt:lpstr>Result &amp; Conclusion</vt:lpstr>
      <vt:lpstr>References </vt:lpstr>
      <vt:lpstr>Paper Publication Details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potato</cp:lastModifiedBy>
  <cp:revision>141</cp:revision>
  <dcterms:created xsi:type="dcterms:W3CDTF">2012-01-24T13:52:50Z</dcterms:created>
  <dcterms:modified xsi:type="dcterms:W3CDTF">2023-01-24T05:39:08Z</dcterms:modified>
</cp:coreProperties>
</file>