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Vaibhav Srivastav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4-24T02:46:04.972">
    <p:pos x="297" y="1208"/>
    <p:text>+kodukula.s@husky.neu.edu start inserting intro
_Assigned to you_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100">
                <a:solidFill>
                  <a:srgbClr val="000000"/>
                </a:solidFill>
                <a:latin typeface="Arial"/>
                <a:ea typeface="Arial"/>
                <a:cs typeface="Arial"/>
                <a:sym typeface="Arial"/>
              </a:rPr>
              <a:t>mmWave Radar with Camera module Integration</a:t>
            </a:r>
            <a:endParaRPr sz="3100"/>
          </a:p>
        </p:txBody>
      </p:sp>
      <p:sp>
        <p:nvSpPr>
          <p:cNvPr id="68" name="Shape 6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 be presented by : </a:t>
            </a:r>
            <a:endParaRPr/>
          </a:p>
          <a:p>
            <a:pPr indent="-342900" lvl="0" marL="457200" rtl="0">
              <a:spcBef>
                <a:spcPts val="1600"/>
              </a:spcBef>
              <a:spcAft>
                <a:spcPts val="0"/>
              </a:spcAft>
              <a:buSzPts val="1800"/>
              <a:buAutoNum type="arabicPeriod"/>
            </a:pPr>
            <a:r>
              <a:rPr lang="en"/>
              <a:t>Shreekant Kodukula</a:t>
            </a:r>
            <a:endParaRPr/>
          </a:p>
          <a:p>
            <a:pPr indent="-342900" lvl="0" marL="457200" rtl="0">
              <a:spcBef>
                <a:spcPts val="0"/>
              </a:spcBef>
              <a:spcAft>
                <a:spcPts val="0"/>
              </a:spcAft>
              <a:buSzPts val="1800"/>
              <a:buAutoNum type="arabicPeriod"/>
            </a:pPr>
            <a:r>
              <a:rPr lang="en"/>
              <a:t>Abhishek Sharma</a:t>
            </a:r>
            <a:endParaRPr/>
          </a:p>
          <a:p>
            <a:pPr indent="-342900" lvl="0" marL="457200" rtl="0">
              <a:spcBef>
                <a:spcPts val="0"/>
              </a:spcBef>
              <a:spcAft>
                <a:spcPts val="0"/>
              </a:spcAft>
              <a:buSzPts val="1800"/>
              <a:buAutoNum type="arabicPeriod"/>
            </a:pPr>
            <a:r>
              <a:rPr lang="en"/>
              <a:t>Vaibhav Srivastava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460950" y="26267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Signal processing chain in DSP (People Counting)</a:t>
            </a:r>
            <a:endParaRPr/>
          </a:p>
        </p:txBody>
      </p:sp>
      <p:sp>
        <p:nvSpPr>
          <p:cNvPr id="125" name="Shape 1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26" name="Shape 126"/>
          <p:cNvPicPr preferRelativeResize="0"/>
          <p:nvPr/>
        </p:nvPicPr>
        <p:blipFill>
          <a:blip r:embed="rId3">
            <a:alphaModFix/>
          </a:blip>
          <a:stretch>
            <a:fillRect/>
          </a:stretch>
        </p:blipFill>
        <p:spPr>
          <a:xfrm>
            <a:off x="561850" y="1432925"/>
            <a:ext cx="7757775" cy="3674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Signal processing chain </a:t>
            </a:r>
            <a:r>
              <a:rPr lang="en"/>
              <a:t>in DSP (People Counting)</a:t>
            </a:r>
            <a:endParaRPr/>
          </a:p>
        </p:txBody>
      </p:sp>
      <p:sp>
        <p:nvSpPr>
          <p:cNvPr id="132" name="Shape 1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marR="393700" rtl="0" algn="just">
              <a:spcBef>
                <a:spcPts val="0"/>
              </a:spcBef>
              <a:spcAft>
                <a:spcPts val="0"/>
              </a:spcAft>
              <a:buNone/>
            </a:pPr>
            <a:r>
              <a:rPr lang="en" sz="1200">
                <a:solidFill>
                  <a:srgbClr val="000000"/>
                </a:solidFill>
                <a:latin typeface="Arial"/>
                <a:ea typeface="Arial"/>
                <a:cs typeface="Arial"/>
                <a:sym typeface="Arial"/>
              </a:rPr>
              <a:t>The implementation of the traffic monitoring example in the signal-processing chain consists of the following blocks implemented as DSP code executing on the C674x core in the IWR1642:</a:t>
            </a:r>
            <a:endParaRPr sz="1200">
              <a:solidFill>
                <a:srgbClr val="000000"/>
              </a:solidFill>
              <a:latin typeface="Arial"/>
              <a:ea typeface="Arial"/>
              <a:cs typeface="Arial"/>
              <a:sym typeface="Arial"/>
            </a:endParaRPr>
          </a:p>
          <a:p>
            <a:pPr indent="0" lvl="0" marL="0" marR="393700" rtl="0" algn="just">
              <a:spcBef>
                <a:spcPts val="0"/>
              </a:spcBef>
              <a:spcAft>
                <a:spcPts val="0"/>
              </a:spcAft>
              <a:buNone/>
            </a:pPr>
            <a:r>
              <a:t/>
            </a:r>
            <a:endParaRPr sz="1200">
              <a:solidFill>
                <a:srgbClr val="000000"/>
              </a:solidFill>
              <a:latin typeface="Arial"/>
              <a:ea typeface="Arial"/>
              <a:cs typeface="Arial"/>
              <a:sym typeface="Arial"/>
            </a:endParaRPr>
          </a:p>
          <a:p>
            <a:pPr indent="0" lvl="0" marL="0" marR="482600" rtl="0" algn="just">
              <a:spcBef>
                <a:spcPts val="0"/>
              </a:spcBef>
              <a:spcAft>
                <a:spcPts val="0"/>
              </a:spcAft>
              <a:buNone/>
            </a:pPr>
            <a:r>
              <a:rPr lang="en" sz="1200">
                <a:solidFill>
                  <a:srgbClr val="000000"/>
                </a:solidFill>
                <a:latin typeface="Arial"/>
                <a:ea typeface="Arial"/>
                <a:cs typeface="Arial"/>
                <a:sym typeface="Arial"/>
              </a:rPr>
              <a:t>Clustering: Detected points are accumulated over four frames. Every fourth frame DBSCAN, a point density based clustering algorithm, is run. The clustering operation designates one or more subsets of the accumulated target points. Each of these subsets is interpreted as containing points belonging to the same object such as a vehicle. Other points not meeting the clustering criteria are left unassociated. This output data is stored in the L2 memory. </a:t>
            </a:r>
            <a:endParaRPr sz="1200">
              <a:solidFill>
                <a:srgbClr val="000000"/>
              </a:solidFill>
              <a:latin typeface="Arial"/>
              <a:ea typeface="Arial"/>
              <a:cs typeface="Arial"/>
              <a:sym typeface="Arial"/>
            </a:endParaRPr>
          </a:p>
          <a:p>
            <a:pPr indent="0" lvl="0" marL="0">
              <a:spcBef>
                <a:spcPts val="12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Signal processing chain in DSP (People Counting)</a:t>
            </a:r>
            <a:endParaRPr/>
          </a:p>
        </p:txBody>
      </p:sp>
      <p:sp>
        <p:nvSpPr>
          <p:cNvPr id="138" name="Shape 13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88900" lvl="0" marL="88900" marR="482600" rtl="0" algn="just">
              <a:lnSpc>
                <a:spcPct val="127272"/>
              </a:lnSpc>
              <a:spcBef>
                <a:spcPts val="0"/>
              </a:spcBef>
              <a:spcAft>
                <a:spcPts val="0"/>
              </a:spcAft>
              <a:buNone/>
            </a:pPr>
            <a:r>
              <a:rPr lang="en" sz="12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1200">
                <a:solidFill>
                  <a:srgbClr val="000000"/>
                </a:solidFill>
                <a:latin typeface="Arial"/>
                <a:ea typeface="Arial"/>
                <a:cs typeface="Arial"/>
                <a:sym typeface="Arial"/>
              </a:rPr>
              <a:t>Tracking: The output of clustering is fed to a basic tracking algorithm, which also updates every fourth frame. The basic tracking algorithm maintains state information for one or more tracked objects. The update operations consist of cluster association, track management, and Kalman filter based tracking of objects. During the update process, tracks may be created or deleted, and existing tracks are updated to include estimated object position, velocity, and other attributes.</a:t>
            </a:r>
            <a:endParaRPr sz="12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Clustering algorithm (detailed)</a:t>
            </a:r>
            <a:endParaRPr/>
          </a:p>
        </p:txBody>
      </p:sp>
      <p:sp>
        <p:nvSpPr>
          <p:cNvPr id="144" name="Shape 14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nSpc>
                <a:spcPct val="136363"/>
              </a:lnSpc>
              <a:spcBef>
                <a:spcPts val="0"/>
              </a:spcBef>
              <a:spcAft>
                <a:spcPts val="0"/>
              </a:spcAft>
              <a:buNone/>
            </a:pPr>
            <a:r>
              <a:rPr lang="en" sz="1200">
                <a:solidFill>
                  <a:srgbClr val="000000"/>
                </a:solidFill>
                <a:latin typeface="Arial"/>
                <a:ea typeface="Arial"/>
                <a:cs typeface="Arial"/>
                <a:sym typeface="Arial"/>
              </a:rPr>
              <a:t>The clustering algorithm is used to separate the points based on whether they are closer in both space and speed.</a:t>
            </a:r>
            <a:r>
              <a:rPr b="1" i="1" lang="en" sz="13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The distance metric is computed between the target point </a:t>
            </a:r>
            <a:r>
              <a:rPr i="1" lang="en" sz="1200">
                <a:solidFill>
                  <a:srgbClr val="000000"/>
                </a:solidFill>
                <a:latin typeface="Arial"/>
                <a:ea typeface="Arial"/>
                <a:cs typeface="Arial"/>
                <a:sym typeface="Arial"/>
              </a:rPr>
              <a:t>a </a:t>
            </a:r>
            <a:r>
              <a:rPr lang="en" sz="1200">
                <a:solidFill>
                  <a:srgbClr val="000000"/>
                </a:solidFill>
                <a:latin typeface="Arial"/>
                <a:ea typeface="Arial"/>
                <a:cs typeface="Arial"/>
                <a:sym typeface="Arial"/>
              </a:rPr>
              <a:t>and all other candidates. This distance metric is then compared with the adjusted distance threshold Epsilon to decide whether candidate </a:t>
            </a:r>
            <a:r>
              <a:rPr i="1" lang="en" sz="1200">
                <a:solidFill>
                  <a:srgbClr val="000000"/>
                </a:solidFill>
                <a:latin typeface="Arial"/>
                <a:ea typeface="Arial"/>
                <a:cs typeface="Arial"/>
                <a:sym typeface="Arial"/>
              </a:rPr>
              <a:t>b </a:t>
            </a:r>
            <a:r>
              <a:rPr lang="en" sz="1200">
                <a:solidFill>
                  <a:srgbClr val="000000"/>
                </a:solidFill>
                <a:latin typeface="Arial"/>
                <a:ea typeface="Arial"/>
                <a:cs typeface="Arial"/>
                <a:sym typeface="Arial"/>
              </a:rPr>
              <a:t>is qualified to join the </a:t>
            </a:r>
            <a:r>
              <a:rPr i="1" lang="en" sz="1200">
                <a:solidFill>
                  <a:srgbClr val="000000"/>
                </a:solidFill>
                <a:latin typeface="Arial"/>
                <a:ea typeface="Arial"/>
                <a:cs typeface="Arial"/>
                <a:sym typeface="Arial"/>
              </a:rPr>
              <a:t>a-group</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rtl="0" algn="ctr">
              <a:lnSpc>
                <a:spcPct val="136363"/>
              </a:lnSpc>
              <a:spcBef>
                <a:spcPts val="1200"/>
              </a:spcBef>
              <a:spcAft>
                <a:spcPts val="0"/>
              </a:spcAft>
              <a:buNone/>
            </a:pPr>
            <a:r>
              <a:rPr b="1" lang="en" sz="1300">
                <a:solidFill>
                  <a:srgbClr val="000000"/>
                </a:solidFill>
                <a:latin typeface="Arial"/>
                <a:ea typeface="Arial"/>
                <a:cs typeface="Arial"/>
                <a:sym typeface="Arial"/>
              </a:rPr>
              <a:t>|a</a:t>
            </a:r>
            <a:r>
              <a:rPr b="1" baseline="-25000" lang="en" sz="1300">
                <a:solidFill>
                  <a:srgbClr val="000000"/>
                </a:solidFill>
                <a:latin typeface="Arial"/>
                <a:ea typeface="Arial"/>
                <a:cs typeface="Arial"/>
                <a:sym typeface="Arial"/>
              </a:rPr>
              <a:t>loc</a:t>
            </a:r>
            <a:r>
              <a:rPr b="1" lang="en" sz="1300">
                <a:solidFill>
                  <a:srgbClr val="000000"/>
                </a:solidFill>
                <a:latin typeface="Arial"/>
                <a:ea typeface="Arial"/>
                <a:cs typeface="Arial"/>
                <a:sym typeface="Arial"/>
              </a:rPr>
              <a:t> –b</a:t>
            </a:r>
            <a:r>
              <a:rPr b="1" baseline="-25000" lang="en" sz="1300">
                <a:solidFill>
                  <a:srgbClr val="000000"/>
                </a:solidFill>
                <a:latin typeface="Arial"/>
                <a:ea typeface="Arial"/>
                <a:cs typeface="Arial"/>
                <a:sym typeface="Arial"/>
              </a:rPr>
              <a:t>loc</a:t>
            </a:r>
            <a:r>
              <a:rPr b="1" lang="en" sz="1300">
                <a:solidFill>
                  <a:srgbClr val="000000"/>
                </a:solidFill>
                <a:latin typeface="Arial"/>
                <a:ea typeface="Arial"/>
                <a:cs typeface="Arial"/>
                <a:sym typeface="Arial"/>
              </a:rPr>
              <a:t>| </a:t>
            </a:r>
            <a:r>
              <a:rPr b="1" lang="en" sz="900">
                <a:solidFill>
                  <a:srgbClr val="000000"/>
                </a:solidFill>
                <a:latin typeface="Arial"/>
                <a:ea typeface="Arial"/>
                <a:cs typeface="Arial"/>
                <a:sym typeface="Arial"/>
              </a:rPr>
              <a:t>2 </a:t>
            </a:r>
            <a:r>
              <a:rPr b="1" lang="en" sz="1300">
                <a:solidFill>
                  <a:srgbClr val="000000"/>
                </a:solidFill>
                <a:latin typeface="Arial"/>
                <a:ea typeface="Arial"/>
                <a:cs typeface="Arial"/>
                <a:sym typeface="Arial"/>
              </a:rPr>
              <a:t>+weight ́|a</a:t>
            </a:r>
            <a:r>
              <a:rPr b="1" baseline="-25000" lang="en" sz="2000">
                <a:solidFill>
                  <a:srgbClr val="000000"/>
                </a:solidFill>
                <a:latin typeface="Arial"/>
                <a:ea typeface="Arial"/>
                <a:cs typeface="Arial"/>
                <a:sym typeface="Arial"/>
              </a:rPr>
              <a:t>vel</a:t>
            </a:r>
            <a:r>
              <a:rPr b="1" lang="en" sz="1200">
                <a:solidFill>
                  <a:srgbClr val="000000"/>
                </a:solidFill>
                <a:latin typeface="Arial"/>
                <a:ea typeface="Arial"/>
                <a:cs typeface="Arial"/>
                <a:sym typeface="Arial"/>
              </a:rPr>
              <a:t>– b</a:t>
            </a:r>
            <a:r>
              <a:rPr b="1" baseline="-25000" lang="en" sz="1200">
                <a:solidFill>
                  <a:srgbClr val="000000"/>
                </a:solidFill>
                <a:latin typeface="Arial"/>
                <a:ea typeface="Arial"/>
                <a:cs typeface="Arial"/>
                <a:sym typeface="Arial"/>
              </a:rPr>
              <a:t>vel</a:t>
            </a:r>
            <a:r>
              <a:rPr b="1" lang="en" sz="1200">
                <a:solidFill>
                  <a:srgbClr val="000000"/>
                </a:solidFill>
                <a:latin typeface="Arial"/>
                <a:ea typeface="Arial"/>
                <a:cs typeface="Arial"/>
                <a:sym typeface="Arial"/>
              </a:rPr>
              <a:t>| </a:t>
            </a:r>
            <a:r>
              <a:rPr b="1" lang="en" sz="900">
                <a:solidFill>
                  <a:srgbClr val="000000"/>
                </a:solidFill>
                <a:latin typeface="Arial"/>
                <a:ea typeface="Arial"/>
                <a:cs typeface="Arial"/>
                <a:sym typeface="Arial"/>
              </a:rPr>
              <a:t>2 </a:t>
            </a:r>
            <a:r>
              <a:rPr b="1" lang="en" sz="1300">
                <a:solidFill>
                  <a:srgbClr val="000000"/>
                </a:solidFill>
                <a:latin typeface="Arial"/>
                <a:ea typeface="Arial"/>
                <a:cs typeface="Arial"/>
                <a:sym typeface="Arial"/>
              </a:rPr>
              <a:t>&lt;Epsilon + weight ́ x min</a:t>
            </a:r>
            <a:r>
              <a:rPr b="1" lang="en" sz="2000">
                <a:solidFill>
                  <a:srgbClr val="000000"/>
                </a:solidFill>
                <a:latin typeface="Arial"/>
                <a:ea typeface="Arial"/>
                <a:cs typeface="Arial"/>
                <a:sym typeface="Arial"/>
              </a:rPr>
              <a:t>(</a:t>
            </a:r>
            <a:r>
              <a:rPr b="1" lang="en" sz="1300">
                <a:solidFill>
                  <a:srgbClr val="000000"/>
                </a:solidFill>
                <a:latin typeface="Arial"/>
                <a:ea typeface="Arial"/>
                <a:cs typeface="Arial"/>
                <a:sym typeface="Arial"/>
              </a:rPr>
              <a:t>a |</a:t>
            </a:r>
            <a:r>
              <a:rPr b="1" lang="en" sz="900">
                <a:solidFill>
                  <a:srgbClr val="000000"/>
                </a:solidFill>
                <a:latin typeface="Arial"/>
                <a:ea typeface="Arial"/>
                <a:cs typeface="Arial"/>
                <a:sym typeface="Arial"/>
              </a:rPr>
              <a:t> vel</a:t>
            </a:r>
            <a:r>
              <a:rPr b="1" lang="en" sz="1300">
                <a:solidFill>
                  <a:srgbClr val="000000"/>
                </a:solidFill>
                <a:latin typeface="Arial"/>
                <a:ea typeface="Arial"/>
                <a:cs typeface="Arial"/>
                <a:sym typeface="Arial"/>
              </a:rPr>
              <a:t> |,vFactor</a:t>
            </a:r>
            <a:r>
              <a:rPr b="1" lang="en" sz="2000">
                <a:solidFill>
                  <a:srgbClr val="000000"/>
                </a:solidFill>
                <a:latin typeface="Arial"/>
                <a:ea typeface="Arial"/>
                <a:cs typeface="Arial"/>
                <a:sym typeface="Arial"/>
              </a:rPr>
              <a:t>)</a:t>
            </a:r>
            <a:r>
              <a:rPr b="1" baseline="30000" lang="en" sz="2200">
                <a:solidFill>
                  <a:srgbClr val="000000"/>
                </a:solidFill>
                <a:latin typeface="Arial"/>
                <a:ea typeface="Arial"/>
                <a:cs typeface="Arial"/>
                <a:sym typeface="Arial"/>
              </a:rPr>
              <a:t>^2</a:t>
            </a:r>
            <a:endParaRPr b="1" baseline="30000" sz="2200">
              <a:solidFill>
                <a:srgbClr val="000000"/>
              </a:solidFill>
              <a:latin typeface="Arial"/>
              <a:ea typeface="Arial"/>
              <a:cs typeface="Arial"/>
              <a:sym typeface="Arial"/>
            </a:endParaRPr>
          </a:p>
          <a:p>
            <a:pPr indent="0" lvl="0" marL="0" marR="393700" rtl="0" algn="just">
              <a:lnSpc>
                <a:spcPct val="115000"/>
              </a:lnSpc>
              <a:spcBef>
                <a:spcPts val="1200"/>
              </a:spcBef>
              <a:spcAft>
                <a:spcPts val="0"/>
              </a:spcAft>
              <a:buNone/>
            </a:pPr>
            <a:r>
              <a:rPr lang="en" sz="1100">
                <a:solidFill>
                  <a:srgbClr val="000000"/>
                </a:solidFill>
                <a:latin typeface="Arial"/>
                <a:ea typeface="Arial"/>
                <a:cs typeface="Arial"/>
                <a:sym typeface="Arial"/>
              </a:rPr>
              <a:t>Epsilon: The maximum space distance to be included in the cluster group</a:t>
            </a:r>
            <a:endParaRPr sz="11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100">
                <a:solidFill>
                  <a:srgbClr val="000000"/>
                </a:solidFill>
                <a:latin typeface="Arial"/>
                <a:ea typeface="Arial"/>
                <a:cs typeface="Arial"/>
                <a:sym typeface="Arial"/>
              </a:rPr>
              <a:t>Weight: The weight between the space distance and speed differences in the distance matrix.</a:t>
            </a:r>
            <a:endParaRPr sz="1100">
              <a:solidFill>
                <a:srgbClr val="000000"/>
              </a:solidFill>
              <a:latin typeface="Arial"/>
              <a:ea typeface="Arial"/>
              <a:cs typeface="Arial"/>
              <a:sym typeface="Arial"/>
            </a:endParaRPr>
          </a:p>
          <a:p>
            <a:pPr indent="0" lvl="0" marL="0" rtl="0" algn="just">
              <a:lnSpc>
                <a:spcPct val="115000"/>
              </a:lnSpc>
              <a:spcBef>
                <a:spcPts val="1200"/>
              </a:spcBef>
              <a:spcAft>
                <a:spcPts val="0"/>
              </a:spcAft>
              <a:buNone/>
            </a:pPr>
            <a:r>
              <a:rPr lang="en" sz="1050">
                <a:solidFill>
                  <a:srgbClr val="000000"/>
                </a:solidFill>
                <a:latin typeface="Arial"/>
                <a:ea typeface="Arial"/>
                <a:cs typeface="Arial"/>
                <a:sym typeface="Arial"/>
              </a:rPr>
              <a:t>minPoints: Minimum Points in the group to claim a cluster.</a:t>
            </a:r>
            <a:endParaRPr sz="1050">
              <a:solidFill>
                <a:srgbClr val="000000"/>
              </a:solidFill>
              <a:latin typeface="Arial"/>
              <a:ea typeface="Arial"/>
              <a:cs typeface="Arial"/>
              <a:sym typeface="Arial"/>
            </a:endParaRPr>
          </a:p>
          <a:p>
            <a:pPr indent="0" lvl="0" marL="0" rtl="0">
              <a:lnSpc>
                <a:spcPct val="109090"/>
              </a:lnSpc>
              <a:spcBef>
                <a:spcPts val="1200"/>
              </a:spcBef>
              <a:spcAft>
                <a:spcPts val="0"/>
              </a:spcAft>
              <a:buNone/>
            </a:pPr>
            <a:r>
              <a:rPr lang="en" sz="1200">
                <a:solidFill>
                  <a:srgbClr val="000000"/>
                </a:solidFill>
                <a:latin typeface="Arial"/>
                <a:ea typeface="Arial"/>
                <a:cs typeface="Arial"/>
                <a:sym typeface="Arial"/>
              </a:rPr>
              <a:t>vFactor: maximum speed which is to be added to the epilson.</a:t>
            </a:r>
            <a:endParaRPr sz="1200">
              <a:solidFill>
                <a:srgbClr val="000000"/>
              </a:solidFill>
              <a:latin typeface="Arial"/>
              <a:ea typeface="Arial"/>
              <a:cs typeface="Arial"/>
              <a:sym typeface="Arial"/>
            </a:endParaRPr>
          </a:p>
          <a:p>
            <a:pPr indent="0" lvl="0" marL="0">
              <a:spcBef>
                <a:spcPts val="12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Tracking algorithm (detailed)</a:t>
            </a:r>
            <a:endParaRPr/>
          </a:p>
        </p:txBody>
      </p:sp>
      <p:sp>
        <p:nvSpPr>
          <p:cNvPr id="150" name="Shape 150"/>
          <p:cNvSpPr txBox="1"/>
          <p:nvPr>
            <p:ph idx="1" type="body"/>
          </p:nvPr>
        </p:nvSpPr>
        <p:spPr>
          <a:xfrm>
            <a:off x="471900" y="1919075"/>
            <a:ext cx="8222100" cy="2940300"/>
          </a:xfrm>
          <a:prstGeom prst="rect">
            <a:avLst/>
          </a:prstGeom>
        </p:spPr>
        <p:txBody>
          <a:bodyPr anchorCtr="0" anchor="t" bIns="91425" lIns="91425" spcFirstLastPara="1" rIns="91425" wrap="square" tIns="91425">
            <a:noAutofit/>
          </a:bodyPr>
          <a:lstStyle/>
          <a:p>
            <a:pPr indent="0" lvl="0" marL="0" marR="393700" rtl="0" algn="just">
              <a:spcBef>
                <a:spcPts val="0"/>
              </a:spcBef>
              <a:spcAft>
                <a:spcPts val="0"/>
              </a:spcAft>
              <a:buNone/>
            </a:pPr>
            <a:r>
              <a:rPr lang="en" sz="1200">
                <a:solidFill>
                  <a:srgbClr val="000000"/>
                </a:solidFill>
                <a:latin typeface="Arial"/>
                <a:ea typeface="Arial"/>
                <a:cs typeface="Arial"/>
                <a:sym typeface="Arial"/>
              </a:rPr>
              <a:t>The clustering outputs are detected by the Kalman filter, and appear amongst different frames. The location and velocity of points X and Y are tracked through the Kalman filter. The input to the Kalman filter is the clustering algorithm. One important consideration for this filter implementation is the distance metric, between the clusters and existing trackers. The candidate closest to a particular cluster will be associated to that cluster. As long as the cluster center falls within the trackers range, it will be associated. The distance between both of them should satisfy this condition:</a:t>
            </a:r>
            <a:endParaRPr sz="1200">
              <a:solidFill>
                <a:srgbClr val="000000"/>
              </a:solidFill>
              <a:latin typeface="Arial"/>
              <a:ea typeface="Arial"/>
              <a:cs typeface="Arial"/>
              <a:sym typeface="Arial"/>
            </a:endParaRPr>
          </a:p>
          <a:p>
            <a:pPr indent="0" lvl="0" marL="0" marR="393700" rtl="0" algn="just">
              <a:spcBef>
                <a:spcPts val="0"/>
              </a:spcBef>
              <a:spcAft>
                <a:spcPts val="0"/>
              </a:spcAft>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marR="393700" rtl="0" algn="ctr">
              <a:spcBef>
                <a:spcPts val="0"/>
              </a:spcBef>
              <a:spcAft>
                <a:spcPts val="0"/>
              </a:spcAft>
              <a:buNone/>
            </a:pPr>
            <a:r>
              <a:rPr b="1" lang="en" sz="1200">
                <a:solidFill>
                  <a:srgbClr val="000000"/>
                </a:solidFill>
                <a:latin typeface="Arial"/>
                <a:ea typeface="Arial"/>
                <a:cs typeface="Arial"/>
                <a:sym typeface="Arial"/>
              </a:rPr>
              <a:t>|LOC</a:t>
            </a:r>
            <a:r>
              <a:rPr b="1" baseline="-25000" lang="en" sz="1200">
                <a:solidFill>
                  <a:srgbClr val="000000"/>
                </a:solidFill>
                <a:latin typeface="Arial"/>
                <a:ea typeface="Arial"/>
                <a:cs typeface="Arial"/>
                <a:sym typeface="Arial"/>
              </a:rPr>
              <a:t>tracker</a:t>
            </a:r>
            <a:r>
              <a:rPr b="1" lang="en" sz="1200">
                <a:solidFill>
                  <a:srgbClr val="000000"/>
                </a:solidFill>
                <a:latin typeface="Arial"/>
                <a:ea typeface="Arial"/>
                <a:cs typeface="Arial"/>
                <a:sym typeface="Arial"/>
              </a:rPr>
              <a:t> – LOC</a:t>
            </a:r>
            <a:r>
              <a:rPr b="1" baseline="-25000" lang="en" sz="1200">
                <a:solidFill>
                  <a:srgbClr val="000000"/>
                </a:solidFill>
                <a:latin typeface="Arial"/>
                <a:ea typeface="Arial"/>
                <a:cs typeface="Arial"/>
                <a:sym typeface="Arial"/>
              </a:rPr>
              <a:t>cluster</a:t>
            </a:r>
            <a:r>
              <a:rPr b="1" lang="en" sz="1200">
                <a:solidFill>
                  <a:srgbClr val="000000"/>
                </a:solidFill>
                <a:latin typeface="Arial"/>
                <a:ea typeface="Arial"/>
                <a:cs typeface="Arial"/>
                <a:sym typeface="Arial"/>
              </a:rPr>
              <a:t>|</a:t>
            </a:r>
            <a:r>
              <a:rPr b="1" baseline="30000" lang="en" sz="1200">
                <a:solidFill>
                  <a:srgbClr val="000000"/>
                </a:solidFill>
                <a:latin typeface="Arial"/>
                <a:ea typeface="Arial"/>
                <a:cs typeface="Arial"/>
                <a:sym typeface="Arial"/>
              </a:rPr>
              <a:t>2</a:t>
            </a:r>
            <a:r>
              <a:rPr b="1" lang="en" sz="1200">
                <a:solidFill>
                  <a:srgbClr val="000000"/>
                </a:solidFill>
                <a:latin typeface="Arial"/>
                <a:ea typeface="Arial"/>
                <a:cs typeface="Arial"/>
                <a:sym typeface="Arial"/>
              </a:rPr>
              <a:t> &lt; (trackerAssociationThreshold</a:t>
            </a:r>
            <a:r>
              <a:rPr b="1" baseline="30000" lang="en" sz="1200">
                <a:solidFill>
                  <a:srgbClr val="000000"/>
                </a:solidFill>
                <a:latin typeface="Arial"/>
                <a:ea typeface="Arial"/>
                <a:cs typeface="Arial"/>
                <a:sym typeface="Arial"/>
              </a:rPr>
              <a:t>2 </a:t>
            </a:r>
            <a:r>
              <a:rPr b="1" lang="en" sz="1200">
                <a:solidFill>
                  <a:srgbClr val="000000"/>
                </a:solidFill>
                <a:latin typeface="Arial"/>
                <a:ea typeface="Arial"/>
                <a:cs typeface="Arial"/>
                <a:sym typeface="Arial"/>
              </a:rPr>
              <a:t>+ 4 ́ x xSize </a:t>
            </a:r>
            <a:r>
              <a:rPr b="1" baseline="30000" lang="en" sz="1200">
                <a:solidFill>
                  <a:srgbClr val="000000"/>
                </a:solidFill>
                <a:latin typeface="Arial"/>
                <a:ea typeface="Arial"/>
                <a:cs typeface="Arial"/>
                <a:sym typeface="Arial"/>
              </a:rPr>
              <a:t>2</a:t>
            </a:r>
            <a:r>
              <a:rPr b="1" baseline="-25000" lang="en" sz="1200">
                <a:solidFill>
                  <a:srgbClr val="000000"/>
                </a:solidFill>
                <a:latin typeface="Arial"/>
                <a:ea typeface="Arial"/>
                <a:cs typeface="Arial"/>
                <a:sym typeface="Arial"/>
              </a:rPr>
              <a:t>tracker</a:t>
            </a:r>
            <a:r>
              <a:rPr b="1" lang="en" sz="1200">
                <a:solidFill>
                  <a:srgbClr val="000000"/>
                </a:solidFill>
                <a:latin typeface="Arial"/>
                <a:ea typeface="Arial"/>
                <a:cs typeface="Arial"/>
                <a:sym typeface="Arial"/>
              </a:rPr>
              <a:t> + 4 ́ x YSize</a:t>
            </a:r>
            <a:r>
              <a:rPr b="1" baseline="30000" lang="en" sz="1200">
                <a:solidFill>
                  <a:srgbClr val="000000"/>
                </a:solidFill>
                <a:latin typeface="Arial"/>
                <a:ea typeface="Arial"/>
                <a:cs typeface="Arial"/>
                <a:sym typeface="Arial"/>
              </a:rPr>
              <a:t>2</a:t>
            </a:r>
            <a:r>
              <a:rPr b="1" lang="en" sz="1200">
                <a:solidFill>
                  <a:srgbClr val="000000"/>
                </a:solidFill>
                <a:latin typeface="Arial"/>
                <a:ea typeface="Arial"/>
                <a:cs typeface="Arial"/>
                <a:sym typeface="Arial"/>
              </a:rPr>
              <a:t> </a:t>
            </a:r>
            <a:r>
              <a:rPr b="1" baseline="-25000" lang="en" sz="1200">
                <a:solidFill>
                  <a:srgbClr val="000000"/>
                </a:solidFill>
                <a:latin typeface="Arial"/>
                <a:ea typeface="Arial"/>
                <a:cs typeface="Arial"/>
                <a:sym typeface="Arial"/>
              </a:rPr>
              <a:t>tracker </a:t>
            </a:r>
            <a:r>
              <a:rPr b="1" lang="en" sz="1200">
                <a:solidFill>
                  <a:srgbClr val="000000"/>
                </a:solidFill>
                <a:latin typeface="Arial"/>
                <a:ea typeface="Arial"/>
                <a:cs typeface="Arial"/>
                <a:sym typeface="Arial"/>
              </a:rPr>
              <a:t>)</a:t>
            </a:r>
            <a:endParaRPr b="1" sz="1200">
              <a:solidFill>
                <a:srgbClr val="000000"/>
              </a:solidFill>
              <a:latin typeface="Arial"/>
              <a:ea typeface="Arial"/>
              <a:cs typeface="Arial"/>
              <a:sym typeface="Arial"/>
            </a:endParaRPr>
          </a:p>
          <a:p>
            <a:pPr indent="0" lvl="0" marL="0" marR="393700" rtl="0" algn="just">
              <a:spcBef>
                <a:spcPts val="0"/>
              </a:spcBef>
              <a:spcAft>
                <a:spcPts val="0"/>
              </a:spcAft>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a:spcBef>
                <a:spcPts val="0"/>
              </a:spcBef>
              <a:spcAft>
                <a:spcPts val="1600"/>
              </a:spcAft>
              <a:buNone/>
            </a:pPr>
            <a:r>
              <a:rPr lang="en" sz="1200">
                <a:solidFill>
                  <a:srgbClr val="000000"/>
                </a:solidFill>
                <a:latin typeface="Arial"/>
                <a:ea typeface="Arial"/>
                <a:cs typeface="Arial"/>
                <a:sym typeface="Arial"/>
              </a:rPr>
              <a:t>If there arises a case that multiple clusters are associated with the same tracker, the combined cluster will be computed and used to update the tracker. The tracker without any association at this time will be updated on their status and has a potential risk to be expired. The cluster without any association will have a new tracker allocated. The expired tracker will be collected and reused later during new tracker allocation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457200" lvl="0" marL="914400" rtl="0">
              <a:spcBef>
                <a:spcPts val="0"/>
              </a:spcBef>
              <a:spcAft>
                <a:spcPts val="0"/>
              </a:spcAft>
              <a:buNone/>
            </a:pPr>
            <a:r>
              <a:rPr lang="en"/>
              <a:t>Design for the Integration</a:t>
            </a:r>
            <a:endParaRPr/>
          </a:p>
        </p:txBody>
      </p:sp>
      <p:sp>
        <p:nvSpPr>
          <p:cNvPr id="156" name="Shape 15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57" name="Shape 157"/>
          <p:cNvPicPr preferRelativeResize="0"/>
          <p:nvPr/>
        </p:nvPicPr>
        <p:blipFill>
          <a:blip r:embed="rId3">
            <a:alphaModFix/>
          </a:blip>
          <a:stretch>
            <a:fillRect/>
          </a:stretch>
        </p:blipFill>
        <p:spPr>
          <a:xfrm>
            <a:off x="471900" y="1919075"/>
            <a:ext cx="8222100" cy="2710200"/>
          </a:xfrm>
          <a:prstGeom prst="rect">
            <a:avLst/>
          </a:prstGeom>
          <a:noFill/>
          <a:ln>
            <a:noFill/>
          </a:ln>
        </p:spPr>
      </p:pic>
      <p:sp>
        <p:nvSpPr>
          <p:cNvPr id="158" name="Shape 158"/>
          <p:cNvSpPr txBox="1"/>
          <p:nvPr/>
        </p:nvSpPr>
        <p:spPr>
          <a:xfrm>
            <a:off x="5163700" y="4282550"/>
            <a:ext cx="1950300" cy="17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Remote Server</a:t>
            </a:r>
            <a:endParaRPr/>
          </a:p>
        </p:txBody>
      </p:sp>
      <p:sp>
        <p:nvSpPr>
          <p:cNvPr id="159" name="Shape 159"/>
          <p:cNvSpPr txBox="1"/>
          <p:nvPr/>
        </p:nvSpPr>
        <p:spPr>
          <a:xfrm>
            <a:off x="1586475" y="1988675"/>
            <a:ext cx="2677800" cy="17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Camera data sent to Remote server</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457200" lvl="0" marL="2743200" rtl="0">
              <a:spcBef>
                <a:spcPts val="0"/>
              </a:spcBef>
              <a:spcAft>
                <a:spcPts val="0"/>
              </a:spcAft>
              <a:buNone/>
            </a:pPr>
            <a:r>
              <a:rPr lang="en" sz="1800"/>
              <a:t>   </a:t>
            </a:r>
            <a:r>
              <a:rPr lang="en" sz="2000"/>
              <a:t>SYSTEM</a:t>
            </a:r>
            <a:r>
              <a:rPr lang="en"/>
              <a:t> </a:t>
            </a:r>
            <a:endParaRPr/>
          </a:p>
          <a:p>
            <a:pPr indent="0" lvl="0" marL="1371600" rtl="0">
              <a:spcBef>
                <a:spcPts val="0"/>
              </a:spcBef>
              <a:spcAft>
                <a:spcPts val="0"/>
              </a:spcAft>
              <a:buNone/>
            </a:pPr>
            <a:r>
              <a:rPr lang="en" sz="1800"/>
              <a:t>Raspberry pi, Camera and Processing Remote Server</a:t>
            </a:r>
            <a:br>
              <a:rPr lang="en" sz="1400"/>
            </a:br>
            <a:endParaRPr sz="1400"/>
          </a:p>
        </p:txBody>
      </p:sp>
      <p:sp>
        <p:nvSpPr>
          <p:cNvPr id="165" name="Shape 16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AutoNum type="arabicPeriod"/>
            </a:pPr>
            <a:r>
              <a:rPr lang="en" sz="1200"/>
              <a:t>We use a Embedded Camera which uses camera serial interface to send the data. As we want to send 640X480 RGB images over the network in real time for processing so we cannot use low end micro-processors. </a:t>
            </a:r>
            <a:br>
              <a:rPr lang="en" sz="1200"/>
            </a:br>
            <a:endParaRPr sz="1200"/>
          </a:p>
          <a:p>
            <a:pPr indent="-304800" lvl="0" marL="457200" rtl="0">
              <a:spcBef>
                <a:spcPts val="0"/>
              </a:spcBef>
              <a:spcAft>
                <a:spcPts val="0"/>
              </a:spcAft>
              <a:buSzPts val="1200"/>
              <a:buAutoNum type="arabicPeriod"/>
            </a:pPr>
            <a:r>
              <a:rPr lang="en" sz="1200"/>
              <a:t>Raspberry pi 3 to capture the images. It supports a system call to talk to embedded camera.</a:t>
            </a:r>
            <a:br>
              <a:rPr lang="en" sz="1200"/>
            </a:br>
            <a:endParaRPr sz="1200"/>
          </a:p>
          <a:p>
            <a:pPr indent="-304800" lvl="0" marL="457200" rtl="0">
              <a:spcBef>
                <a:spcPts val="0"/>
              </a:spcBef>
              <a:spcAft>
                <a:spcPts val="0"/>
              </a:spcAft>
              <a:buSzPts val="1200"/>
              <a:buAutoNum type="arabicPeriod"/>
            </a:pPr>
            <a:r>
              <a:rPr lang="en" sz="1200"/>
              <a:t>We did try couple of other approaches to send the data.</a:t>
            </a:r>
            <a:br>
              <a:rPr lang="en" sz="1200"/>
            </a:br>
            <a:r>
              <a:rPr lang="en" sz="1200"/>
              <a:t>	1. Send raw data using socket programming. - Result - Only 2 FPS.</a:t>
            </a:r>
            <a:br>
              <a:rPr lang="en" sz="1200"/>
            </a:br>
            <a:r>
              <a:rPr lang="en" sz="1200"/>
              <a:t>	2. Send data using HTTP protocol - Result - 20 FPS.</a:t>
            </a:r>
            <a:br>
              <a:rPr lang="en" sz="1200"/>
            </a:br>
            <a:r>
              <a:rPr lang="en" sz="1200"/>
              <a:t>	3. Send data using RTSP protocol - Result - 25 FPS.</a:t>
            </a:r>
            <a:br>
              <a:rPr lang="en" sz="1200"/>
            </a:br>
            <a:endParaRPr sz="1200"/>
          </a:p>
          <a:p>
            <a:pPr indent="-304800" lvl="0" marL="457200" rtl="0">
              <a:spcBef>
                <a:spcPts val="0"/>
              </a:spcBef>
              <a:spcAft>
                <a:spcPts val="0"/>
              </a:spcAft>
              <a:buSzPts val="1200"/>
              <a:buAutoNum type="arabicPeriod"/>
            </a:pPr>
            <a:r>
              <a:rPr lang="en" sz="1200"/>
              <a:t>On the remote server we use Opencv to capture the Network Stream.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583075" y="637675"/>
            <a:ext cx="8222100" cy="767700"/>
          </a:xfrm>
          <a:prstGeom prst="rect">
            <a:avLst/>
          </a:prstGeom>
        </p:spPr>
        <p:txBody>
          <a:bodyPr anchorCtr="0" anchor="b" bIns="91425" lIns="91425" spcFirstLastPara="1" rIns="91425" wrap="square" tIns="91425">
            <a:noAutofit/>
          </a:bodyPr>
          <a:lstStyle/>
          <a:p>
            <a:pPr indent="0" lvl="0" marL="1828800" rtl="0">
              <a:spcBef>
                <a:spcPts val="0"/>
              </a:spcBef>
              <a:spcAft>
                <a:spcPts val="0"/>
              </a:spcAft>
              <a:buNone/>
            </a:pPr>
            <a:r>
              <a:rPr lang="en" sz="2000"/>
              <a:t>People Detection using Deep Learning</a:t>
            </a:r>
            <a:br>
              <a:rPr lang="en" sz="2000"/>
            </a:br>
            <a:r>
              <a:rPr lang="en" sz="2000"/>
              <a:t>				YOLO</a:t>
            </a:r>
            <a:endParaRPr sz="2000"/>
          </a:p>
        </p:txBody>
      </p:sp>
      <p:sp>
        <p:nvSpPr>
          <p:cNvPr id="171" name="Shape 17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AutoNum type="arabicPeriod"/>
            </a:pPr>
            <a:r>
              <a:rPr lang="en" sz="1200"/>
              <a:t>Once we get the frames which are of the size 640x480 we scale them to size 416x416. The deep learning model we are using is call You Only Look Once or aka YOLO. It’s the state of the art object detection algorithm.</a:t>
            </a:r>
            <a:br>
              <a:rPr lang="en" sz="1200"/>
            </a:br>
            <a:endParaRPr sz="1200"/>
          </a:p>
          <a:p>
            <a:pPr indent="-304800" lvl="0" marL="457200" rtl="0">
              <a:spcBef>
                <a:spcPts val="0"/>
              </a:spcBef>
              <a:spcAft>
                <a:spcPts val="0"/>
              </a:spcAft>
              <a:buSzPts val="1200"/>
              <a:buAutoNum type="arabicPeriod"/>
            </a:pPr>
            <a:r>
              <a:rPr lang="en" sz="1200"/>
              <a:t>YOLO Algorithm -</a:t>
            </a:r>
            <a:endParaRPr sz="1200"/>
          </a:p>
          <a:p>
            <a:pPr indent="-304800" lvl="1" marL="914400" rtl="0">
              <a:spcBef>
                <a:spcPts val="0"/>
              </a:spcBef>
              <a:spcAft>
                <a:spcPts val="0"/>
              </a:spcAft>
              <a:buSzPts val="1200"/>
              <a:buAutoNum type="alphaLcPeriod"/>
            </a:pPr>
            <a:r>
              <a:rPr lang="en" sz="1200"/>
              <a:t>Divide the image into SxS grids.</a:t>
            </a:r>
            <a:endParaRPr sz="1200"/>
          </a:p>
          <a:p>
            <a:pPr indent="-304800" lvl="1" marL="914400" rtl="0">
              <a:spcBef>
                <a:spcPts val="0"/>
              </a:spcBef>
              <a:spcAft>
                <a:spcPts val="0"/>
              </a:spcAft>
              <a:buSzPts val="1200"/>
              <a:buAutoNum type="alphaLcPeriod"/>
            </a:pPr>
            <a:r>
              <a:rPr lang="en" sz="1200"/>
              <a:t>Pass through 6 Convolutional and 6 Max Pooling layers.</a:t>
            </a:r>
            <a:endParaRPr sz="1200"/>
          </a:p>
          <a:p>
            <a:pPr indent="-304800" lvl="1" marL="914400" rtl="0">
              <a:spcBef>
                <a:spcPts val="0"/>
              </a:spcBef>
              <a:spcAft>
                <a:spcPts val="0"/>
              </a:spcAft>
              <a:buSzPts val="1200"/>
              <a:buAutoNum type="alphaLcPeriod"/>
            </a:pPr>
            <a:r>
              <a:rPr lang="en" sz="1200"/>
              <a:t>Use 1x1 Convolutions (Equivalent to FeedForward layers) on the features detected by the previous layers.</a:t>
            </a:r>
            <a:endParaRPr sz="1200"/>
          </a:p>
          <a:p>
            <a:pPr indent="-304800" lvl="1" marL="914400" rtl="0">
              <a:spcBef>
                <a:spcPts val="0"/>
              </a:spcBef>
              <a:spcAft>
                <a:spcPts val="0"/>
              </a:spcAft>
              <a:buSzPts val="1200"/>
              <a:buAutoNum type="alphaLcPeriod"/>
            </a:pPr>
            <a:r>
              <a:rPr lang="en" sz="1200"/>
              <a:t>1x1 Convolutions will give probabilities associated to the region in the image.</a:t>
            </a:r>
            <a:endParaRPr sz="1200"/>
          </a:p>
          <a:p>
            <a:pPr indent="-304800" lvl="1" marL="914400" rtl="0">
              <a:spcBef>
                <a:spcPts val="0"/>
              </a:spcBef>
              <a:spcAft>
                <a:spcPts val="0"/>
              </a:spcAft>
              <a:buSzPts val="1200"/>
              <a:buAutoNum type="alphaLcPeriod"/>
            </a:pPr>
            <a:r>
              <a:rPr lang="en" sz="1200"/>
              <a:t>Do classification of the region based on the probabilities.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1800"/>
              <a:t>Continued ...</a:t>
            </a:r>
            <a:endParaRPr sz="1800"/>
          </a:p>
        </p:txBody>
      </p:sp>
      <p:sp>
        <p:nvSpPr>
          <p:cNvPr id="177" name="Shape 17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78" name="Shape 178"/>
          <p:cNvPicPr preferRelativeResize="0"/>
          <p:nvPr/>
        </p:nvPicPr>
        <p:blipFill>
          <a:blip r:embed="rId3">
            <a:alphaModFix/>
          </a:blip>
          <a:stretch>
            <a:fillRect/>
          </a:stretch>
        </p:blipFill>
        <p:spPr>
          <a:xfrm>
            <a:off x="471900" y="1919075"/>
            <a:ext cx="8222100" cy="2710200"/>
          </a:xfrm>
          <a:prstGeom prst="rect">
            <a:avLst/>
          </a:prstGeom>
          <a:noFill/>
          <a:ln>
            <a:noFill/>
          </a:ln>
        </p:spPr>
      </p:pic>
      <p:sp>
        <p:nvSpPr>
          <p:cNvPr id="179" name="Shape 179"/>
          <p:cNvSpPr txBox="1"/>
          <p:nvPr/>
        </p:nvSpPr>
        <p:spPr>
          <a:xfrm>
            <a:off x="6386425" y="4171400"/>
            <a:ext cx="2031000" cy="29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Taken from Yolo Homepage</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457200" lvl="0" marL="1828800" rtl="0">
              <a:spcBef>
                <a:spcPts val="0"/>
              </a:spcBef>
              <a:spcAft>
                <a:spcPts val="0"/>
              </a:spcAft>
              <a:buNone/>
            </a:pPr>
            <a:r>
              <a:rPr lang="en" sz="2000"/>
              <a:t>Convolution Layers</a:t>
            </a:r>
            <a:endParaRPr sz="2000"/>
          </a:p>
        </p:txBody>
      </p:sp>
      <p:sp>
        <p:nvSpPr>
          <p:cNvPr id="185" name="Shape 18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a:pPr>
            <a:r>
              <a:rPr lang="en"/>
              <a:t>Every Convolution layer has convolution kernels or filters which are responsible for picking out visual features. The simplest way to understand these filters is looking at edge detection filter i.e Sobel kernel which can detect edges.</a:t>
            </a:r>
            <a:endParaRPr/>
          </a:p>
          <a:p>
            <a:pPr indent="-317500" lvl="0" marL="457200" rtl="0">
              <a:spcBef>
                <a:spcPts val="0"/>
              </a:spcBef>
              <a:spcAft>
                <a:spcPts val="0"/>
              </a:spcAft>
              <a:buSzPts val="1400"/>
              <a:buAutoNum type="arabicPeriod"/>
            </a:pPr>
            <a:r>
              <a:rPr lang="en"/>
              <a:t>YOLO has more than 752 filters of different different sizes to capture different features.</a:t>
            </a:r>
            <a:endParaRPr/>
          </a:p>
        </p:txBody>
      </p:sp>
      <p:sp>
        <p:nvSpPr>
          <p:cNvPr id="186" name="Shape 18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87" name="Shape 187"/>
          <p:cNvPicPr preferRelativeResize="0"/>
          <p:nvPr/>
        </p:nvPicPr>
        <p:blipFill>
          <a:blip r:embed="rId3">
            <a:alphaModFix/>
          </a:blip>
          <a:stretch>
            <a:fillRect/>
          </a:stretch>
        </p:blipFill>
        <p:spPr>
          <a:xfrm>
            <a:off x="4694250" y="1919075"/>
            <a:ext cx="3999899" cy="271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74" name="Shape 7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000000"/>
                </a:solidFill>
                <a:latin typeface="Arial"/>
                <a:ea typeface="Arial"/>
                <a:cs typeface="Arial"/>
                <a:sym typeface="Arial"/>
              </a:rPr>
              <a:t>We can implement mmWave communication using a specific type of radar, and the evaluation boards, which are on offer at Texas Instruments, make use of a frequency modulated continuous wave (FMCW) radar. It helps us measure the angle and the velocity. This usually differs from the traditional radars, which transmit pulses periodically and not continuously like the FMCW. </a:t>
            </a:r>
            <a:endParaRPr sz="12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200">
                <a:solidFill>
                  <a:srgbClr val="000000"/>
                </a:solidFill>
                <a:latin typeface="Arial"/>
                <a:ea typeface="Arial"/>
                <a:cs typeface="Arial"/>
                <a:sym typeface="Arial"/>
              </a:rPr>
              <a:t>The main RF components of FMCW radar are a synthesizer, mixer, receiving antenna and a transmitting antenna. The radar operates as follows:</a:t>
            </a:r>
            <a:endParaRPr sz="12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200">
                <a:solidFill>
                  <a:srgbClr val="000000"/>
                </a:solidFill>
                <a:latin typeface="Arial"/>
                <a:ea typeface="Arial"/>
                <a:cs typeface="Arial"/>
                <a:sym typeface="Arial"/>
              </a:rPr>
              <a:t>The chirp signal is generated with the help of a synthesizer.</a:t>
            </a:r>
            <a:endParaRPr sz="12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200">
                <a:solidFill>
                  <a:srgbClr val="000000"/>
                </a:solidFill>
                <a:latin typeface="Arial"/>
                <a:ea typeface="Arial"/>
                <a:cs typeface="Arial"/>
                <a:sym typeface="Arial"/>
              </a:rPr>
              <a:t>• Then it is transmitted by a transmit antenna.</a:t>
            </a:r>
            <a:endParaRPr sz="12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200">
                <a:solidFill>
                  <a:srgbClr val="000000"/>
                </a:solidFill>
                <a:latin typeface="Arial"/>
                <a:ea typeface="Arial"/>
                <a:cs typeface="Arial"/>
                <a:sym typeface="Arial"/>
              </a:rPr>
              <a:t>• It gets reflected from the objects, generating a reflected chirp.</a:t>
            </a:r>
            <a:endParaRPr sz="12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200">
                <a:solidFill>
                  <a:srgbClr val="000000"/>
                </a:solidFill>
                <a:latin typeface="Arial"/>
                <a:ea typeface="Arial"/>
                <a:cs typeface="Arial"/>
                <a:sym typeface="Arial"/>
              </a:rPr>
              <a:t>• Then it is captured by a receiving antenna.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3200400" rtl="0">
              <a:spcBef>
                <a:spcPts val="0"/>
              </a:spcBef>
              <a:spcAft>
                <a:spcPts val="0"/>
              </a:spcAft>
              <a:buNone/>
            </a:pPr>
            <a:r>
              <a:rPr lang="en" sz="2000"/>
              <a:t>Convolution Layers</a:t>
            </a:r>
            <a:endParaRPr/>
          </a:p>
        </p:txBody>
      </p:sp>
      <p:sp>
        <p:nvSpPr>
          <p:cNvPr id="193" name="Shape 193"/>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sp>
        <p:nvSpPr>
          <p:cNvPr id="194" name="Shape 194"/>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a:pPr>
            <a:r>
              <a:rPr lang="en"/>
              <a:t>This is the same thing which we saw in the earlier slide but this time we are rolling through the whole image. In this way we can capture the edges on the whole image. </a:t>
            </a:r>
            <a:endParaRPr/>
          </a:p>
          <a:p>
            <a:pPr indent="-317500" lvl="0" marL="457200" rtl="0">
              <a:spcBef>
                <a:spcPts val="0"/>
              </a:spcBef>
              <a:spcAft>
                <a:spcPts val="0"/>
              </a:spcAft>
              <a:buSzPts val="1400"/>
              <a:buAutoNum type="arabicPeriod"/>
            </a:pPr>
            <a:r>
              <a:rPr lang="en"/>
              <a:t>Now we can use these kind of visual features to classify different different objects by just using classification neural network.</a:t>
            </a:r>
            <a:br>
              <a:rPr lang="en"/>
            </a:br>
            <a:r>
              <a:rPr lang="en" sz="1000">
                <a:solidFill>
                  <a:srgbClr val="000000"/>
                </a:solidFill>
              </a:rPr>
              <a:t>Taken from -https://mlnotebook.github.io/post/CNN1/</a:t>
            </a:r>
            <a:endParaRPr sz="1000">
              <a:solidFill>
                <a:srgbClr val="000000"/>
              </a:solidFill>
            </a:endParaRPr>
          </a:p>
          <a:p>
            <a:pPr indent="0" lvl="0" marL="0" rtl="0">
              <a:spcBef>
                <a:spcPts val="1600"/>
              </a:spcBef>
              <a:spcAft>
                <a:spcPts val="1600"/>
              </a:spcAft>
              <a:buNone/>
            </a:pPr>
            <a:r>
              <a:t/>
            </a:r>
            <a:endParaRPr/>
          </a:p>
        </p:txBody>
      </p:sp>
      <p:pic>
        <p:nvPicPr>
          <p:cNvPr id="195" name="Shape 195"/>
          <p:cNvPicPr preferRelativeResize="0"/>
          <p:nvPr/>
        </p:nvPicPr>
        <p:blipFill>
          <a:blip r:embed="rId3">
            <a:alphaModFix/>
          </a:blip>
          <a:stretch>
            <a:fillRect/>
          </a:stretch>
        </p:blipFill>
        <p:spPr>
          <a:xfrm>
            <a:off x="179400" y="1062675"/>
            <a:ext cx="4514850" cy="3971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2743200" rtl="0">
              <a:spcBef>
                <a:spcPts val="0"/>
              </a:spcBef>
              <a:spcAft>
                <a:spcPts val="0"/>
              </a:spcAft>
              <a:buNone/>
            </a:pPr>
            <a:r>
              <a:rPr lang="en" sz="2000"/>
              <a:t>Tensorflow Library</a:t>
            </a:r>
            <a:endParaRPr sz="2000"/>
          </a:p>
        </p:txBody>
      </p:sp>
      <p:sp>
        <p:nvSpPr>
          <p:cNvPr id="201" name="Shape 20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AutoNum type="arabicPeriod"/>
            </a:pPr>
            <a:r>
              <a:rPr lang="en" sz="1200"/>
              <a:t>The original Yolo Model is implemented in their own custom framework so I use Tensorflow Library to replicate the YOLO Model.</a:t>
            </a:r>
            <a:br>
              <a:rPr lang="en" sz="1200"/>
            </a:br>
            <a:endParaRPr sz="1200"/>
          </a:p>
          <a:p>
            <a:pPr indent="-304800" lvl="0" marL="457200" rtl="0">
              <a:spcBef>
                <a:spcPts val="0"/>
              </a:spcBef>
              <a:spcAft>
                <a:spcPts val="0"/>
              </a:spcAft>
              <a:buSzPts val="1200"/>
              <a:buAutoNum type="arabicPeriod"/>
            </a:pPr>
            <a:r>
              <a:rPr lang="en" sz="1200"/>
              <a:t>Using the pretrained weights I fine tuned the model for our purpose using the pedestrian dataset from KITTI dataset.</a:t>
            </a:r>
            <a:br>
              <a:rPr lang="en" sz="1200"/>
            </a:br>
            <a:endParaRPr sz="1200"/>
          </a:p>
          <a:p>
            <a:pPr indent="-304800" lvl="0" marL="457200" rtl="0">
              <a:spcBef>
                <a:spcPts val="0"/>
              </a:spcBef>
              <a:spcAft>
                <a:spcPts val="0"/>
              </a:spcAft>
              <a:buSzPts val="1200"/>
              <a:buAutoNum type="arabicPeriod"/>
            </a:pPr>
            <a:r>
              <a:rPr lang="en" sz="1200"/>
              <a:t>Once I get regions and their probabilities I use Non-Max Suppression algorithm to suppress noisy detections.</a:t>
            </a:r>
            <a:br>
              <a:rPr lang="en" sz="1200"/>
            </a:br>
            <a:endParaRPr sz="1200"/>
          </a:p>
          <a:p>
            <a:pPr indent="-304800" lvl="0" marL="457200" rtl="0">
              <a:spcBef>
                <a:spcPts val="0"/>
              </a:spcBef>
              <a:spcAft>
                <a:spcPts val="0"/>
              </a:spcAft>
              <a:buSzPts val="1200"/>
              <a:buAutoNum type="arabicPeriod"/>
            </a:pPr>
            <a:r>
              <a:rPr lang="en" sz="1200"/>
              <a:t>After getting the regions I get the data from Radar and start the senor Fusion.</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457200" lvl="0" marL="2743200" rtl="0">
              <a:spcBef>
                <a:spcPts val="0"/>
              </a:spcBef>
              <a:spcAft>
                <a:spcPts val="0"/>
              </a:spcAft>
              <a:buNone/>
            </a:pPr>
            <a:r>
              <a:rPr lang="en" sz="2400"/>
              <a:t>Sensor Fusion</a:t>
            </a:r>
            <a:br>
              <a:rPr lang="en" sz="1800"/>
            </a:br>
            <a:r>
              <a:rPr lang="en" sz="1800"/>
              <a:t>Projection and Data Fusion</a:t>
            </a:r>
            <a:endParaRPr/>
          </a:p>
        </p:txBody>
      </p:sp>
      <p:sp>
        <p:nvSpPr>
          <p:cNvPr id="207" name="Shape 207"/>
          <p:cNvSpPr txBox="1"/>
          <p:nvPr>
            <p:ph idx="1" type="body"/>
          </p:nvPr>
        </p:nvSpPr>
        <p:spPr>
          <a:xfrm>
            <a:off x="460950" y="1929175"/>
            <a:ext cx="8222100" cy="27102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AutoNum type="arabicPeriod"/>
            </a:pPr>
            <a:r>
              <a:rPr lang="en" sz="1200"/>
              <a:t>Radar data is received by the processing remote server by using TCP sockets.</a:t>
            </a:r>
            <a:br>
              <a:rPr lang="en" sz="1200"/>
            </a:br>
            <a:endParaRPr sz="1200"/>
          </a:p>
          <a:p>
            <a:pPr indent="-304800" lvl="0" marL="457200" rtl="0">
              <a:spcBef>
                <a:spcPts val="0"/>
              </a:spcBef>
              <a:spcAft>
                <a:spcPts val="0"/>
              </a:spcAft>
              <a:buSzPts val="1200"/>
              <a:buAutoNum type="arabicPeriod"/>
            </a:pPr>
            <a:r>
              <a:rPr lang="en" sz="1200"/>
              <a:t>I project the Radar data points from radar frame of reference to Image frame. </a:t>
            </a:r>
            <a:br>
              <a:rPr lang="en" sz="1200"/>
            </a:br>
            <a:endParaRPr sz="1200"/>
          </a:p>
          <a:p>
            <a:pPr indent="-304800" lvl="0" marL="457200" rtl="0">
              <a:spcBef>
                <a:spcPts val="0"/>
              </a:spcBef>
              <a:spcAft>
                <a:spcPts val="0"/>
              </a:spcAft>
              <a:buSzPts val="1200"/>
              <a:buAutoNum type="arabicPeriod"/>
            </a:pPr>
            <a:r>
              <a:rPr lang="en" sz="1200"/>
              <a:t>We use Hungarian algorithm so solve the linear assignment problem between camera points and radar points. Once we get One to one correspondence between the  camera and radar points we refine the points if the distance is greater than a threshold.</a:t>
            </a:r>
            <a:br>
              <a:rPr lang="en" sz="1200"/>
            </a:br>
            <a:endParaRPr sz="1200"/>
          </a:p>
          <a:p>
            <a:pPr indent="-304800" lvl="0" marL="457200" rtl="0">
              <a:spcBef>
                <a:spcPts val="0"/>
              </a:spcBef>
              <a:spcAft>
                <a:spcPts val="0"/>
              </a:spcAft>
              <a:buSzPts val="1200"/>
              <a:buAutoNum type="arabicPeriod"/>
            </a:pPr>
            <a:r>
              <a:rPr lang="en" sz="1200"/>
              <a:t>Once we have completed the points mapping, we associate the depth which we get from radar to the detection in the image. </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2743200" rtl="0">
              <a:spcBef>
                <a:spcPts val="0"/>
              </a:spcBef>
              <a:spcAft>
                <a:spcPts val="0"/>
              </a:spcAft>
              <a:buNone/>
            </a:pPr>
            <a:r>
              <a:rPr lang="en" sz="2400"/>
              <a:t>Sensor Fusion</a:t>
            </a:r>
            <a:br>
              <a:rPr lang="en" sz="1800"/>
            </a:br>
            <a:r>
              <a:rPr lang="en" sz="1800"/>
              <a:t>Camera Radar Calibration</a:t>
            </a:r>
            <a:endParaRPr sz="1800"/>
          </a:p>
        </p:txBody>
      </p:sp>
      <p:sp>
        <p:nvSpPr>
          <p:cNvPr id="213" name="Shape 213"/>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sp>
        <p:nvSpPr>
          <p:cNvPr id="214" name="Shape 214"/>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a:pPr>
            <a:r>
              <a:rPr lang="en"/>
              <a:t>To fuse the data first bring the data to common frame of reference.</a:t>
            </a:r>
            <a:br>
              <a:rPr lang="en"/>
            </a:br>
            <a:endParaRPr/>
          </a:p>
          <a:p>
            <a:pPr indent="-317500" lvl="0" marL="457200" rtl="0">
              <a:spcBef>
                <a:spcPts val="0"/>
              </a:spcBef>
              <a:spcAft>
                <a:spcPts val="0"/>
              </a:spcAft>
              <a:buSzPts val="1400"/>
              <a:buAutoNum type="arabicPeriod"/>
            </a:pPr>
            <a:r>
              <a:rPr lang="en"/>
              <a:t>[u v 1]T= H [Xr  Zr 1]T</a:t>
            </a:r>
            <a:br>
              <a:rPr lang="en"/>
            </a:br>
            <a:endParaRPr/>
          </a:p>
          <a:p>
            <a:pPr indent="-317500" lvl="0" marL="457200" rtl="0">
              <a:spcBef>
                <a:spcPts val="0"/>
              </a:spcBef>
              <a:spcAft>
                <a:spcPts val="0"/>
              </a:spcAft>
              <a:buSzPts val="1400"/>
              <a:buAutoNum type="arabicPeriod"/>
            </a:pPr>
            <a:r>
              <a:rPr lang="en"/>
              <a:t>Where H is a 3x3 Matrix .</a:t>
            </a:r>
            <a:br>
              <a:rPr lang="en"/>
            </a:br>
            <a:endParaRPr/>
          </a:p>
          <a:p>
            <a:pPr indent="-317500" lvl="0" marL="457200" rtl="0">
              <a:spcBef>
                <a:spcPts val="0"/>
              </a:spcBef>
              <a:spcAft>
                <a:spcPts val="0"/>
              </a:spcAft>
              <a:buSzPts val="1400"/>
              <a:buAutoNum type="arabicPeriod"/>
            </a:pPr>
            <a:r>
              <a:rPr lang="en"/>
              <a:t>Use Linear Least square method to solve for H.</a:t>
            </a:r>
            <a:br>
              <a:rPr lang="en"/>
            </a:br>
            <a:r>
              <a:rPr lang="en"/>
              <a:t>Performed by the whole group.</a:t>
            </a:r>
            <a:endParaRPr/>
          </a:p>
        </p:txBody>
      </p:sp>
      <p:pic>
        <p:nvPicPr>
          <p:cNvPr id="215" name="Shape 215"/>
          <p:cNvPicPr preferRelativeResize="0"/>
          <p:nvPr/>
        </p:nvPicPr>
        <p:blipFill>
          <a:blip r:embed="rId3">
            <a:alphaModFix/>
          </a:blip>
          <a:stretch>
            <a:fillRect/>
          </a:stretch>
        </p:blipFill>
        <p:spPr>
          <a:xfrm>
            <a:off x="415875" y="1919075"/>
            <a:ext cx="4111949" cy="2710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457200" lvl="0" marL="2286000">
              <a:spcBef>
                <a:spcPts val="0"/>
              </a:spcBef>
              <a:spcAft>
                <a:spcPts val="0"/>
              </a:spcAft>
              <a:buNone/>
            </a:pPr>
            <a:r>
              <a:rPr lang="en" sz="2000"/>
              <a:t>Problems and Results -</a:t>
            </a:r>
            <a:endParaRPr sz="2000"/>
          </a:p>
        </p:txBody>
      </p:sp>
      <p:sp>
        <p:nvSpPr>
          <p:cNvPr id="221" name="Shape 2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AutoNum type="arabicPeriod"/>
            </a:pPr>
            <a:r>
              <a:rPr b="1" lang="en" sz="1200"/>
              <a:t>Problems -</a:t>
            </a:r>
            <a:endParaRPr b="1" sz="1200"/>
          </a:p>
          <a:p>
            <a:pPr indent="-304800" lvl="1" marL="914400" rtl="0">
              <a:spcBef>
                <a:spcPts val="0"/>
              </a:spcBef>
              <a:spcAft>
                <a:spcPts val="0"/>
              </a:spcAft>
              <a:buSzPts val="1200"/>
              <a:buAutoNum type="alphaLcPeriod"/>
            </a:pPr>
            <a:r>
              <a:rPr lang="en" sz="1200"/>
              <a:t>Sequential</a:t>
            </a:r>
            <a:r>
              <a:rPr lang="en" sz="1200"/>
              <a:t> code execution problem causing frame misses. Solved using multithreading.</a:t>
            </a:r>
            <a:endParaRPr sz="1200"/>
          </a:p>
          <a:p>
            <a:pPr indent="-304800" lvl="1" marL="914400" rtl="0">
              <a:spcBef>
                <a:spcPts val="0"/>
              </a:spcBef>
              <a:spcAft>
                <a:spcPts val="0"/>
              </a:spcAft>
              <a:buSzPts val="1200"/>
              <a:buAutoNum type="alphaLcPeriod"/>
            </a:pPr>
            <a:r>
              <a:rPr lang="en" sz="1200"/>
              <a:t>Radar Frame and Camera frame time synchronization. Not solved yet.</a:t>
            </a:r>
            <a:br>
              <a:rPr lang="en" sz="1200"/>
            </a:br>
            <a:endParaRPr sz="1200"/>
          </a:p>
          <a:p>
            <a:pPr indent="-304800" lvl="0" marL="457200" rtl="0">
              <a:spcBef>
                <a:spcPts val="0"/>
              </a:spcBef>
              <a:spcAft>
                <a:spcPts val="0"/>
              </a:spcAft>
              <a:buSzPts val="1200"/>
              <a:buAutoNum type="arabicPeriod"/>
            </a:pPr>
            <a:r>
              <a:rPr b="1" lang="en" sz="1200"/>
              <a:t>Results -</a:t>
            </a:r>
            <a:endParaRPr b="1" sz="1200"/>
          </a:p>
          <a:p>
            <a:pPr indent="-304800" lvl="1" marL="914400" rtl="0">
              <a:spcBef>
                <a:spcPts val="0"/>
              </a:spcBef>
              <a:spcAft>
                <a:spcPts val="0"/>
              </a:spcAft>
              <a:buSzPts val="1200"/>
              <a:buAutoNum type="alphaLcPeriod"/>
            </a:pPr>
            <a:r>
              <a:rPr lang="en" sz="1200"/>
              <a:t>Camera - people detection works at 12 FPS on GTX 940 MX which has only 5.1 compute power. When we use a more higher end GPU we will be able to get higher frame rates.</a:t>
            </a:r>
            <a:endParaRPr sz="1200"/>
          </a:p>
          <a:p>
            <a:pPr indent="-304800" lvl="1" marL="914400" rtl="0">
              <a:spcBef>
                <a:spcPts val="0"/>
              </a:spcBef>
              <a:spcAft>
                <a:spcPts val="0"/>
              </a:spcAft>
              <a:buSzPts val="1200"/>
              <a:buAutoNum type="alphaLcPeriod"/>
            </a:pPr>
            <a:r>
              <a:rPr lang="en" sz="1200"/>
              <a:t> After the data projection and fusion the frame rate degrades to 10 FPS and also we miss a lot of detections. The reason is that Radar Frames are not synchronized.</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THANk YOU</a:t>
            </a:r>
            <a:endParaRPr/>
          </a:p>
        </p:txBody>
      </p:sp>
      <p:sp>
        <p:nvSpPr>
          <p:cNvPr id="227" name="Shape 2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457200" lvl="0" marL="914400" rtl="0">
              <a:spcBef>
                <a:spcPts val="0"/>
              </a:spcBef>
              <a:spcAft>
                <a:spcPts val="0"/>
              </a:spcAft>
              <a:buNone/>
            </a:pPr>
            <a:r>
              <a:rPr lang="en"/>
              <a:t>Design for the Integration</a:t>
            </a:r>
            <a:endParaRPr/>
          </a:p>
        </p:txBody>
      </p:sp>
      <p:sp>
        <p:nvSpPr>
          <p:cNvPr id="80" name="Shape 8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81" name="Shape 81"/>
          <p:cNvPicPr preferRelativeResize="0"/>
          <p:nvPr/>
        </p:nvPicPr>
        <p:blipFill>
          <a:blip r:embed="rId3">
            <a:alphaModFix/>
          </a:blip>
          <a:stretch>
            <a:fillRect/>
          </a:stretch>
        </p:blipFill>
        <p:spPr>
          <a:xfrm>
            <a:off x="471900" y="1919075"/>
            <a:ext cx="8222100" cy="2710200"/>
          </a:xfrm>
          <a:prstGeom prst="rect">
            <a:avLst/>
          </a:prstGeom>
          <a:noFill/>
          <a:ln>
            <a:noFill/>
          </a:ln>
        </p:spPr>
      </p:pic>
      <p:sp>
        <p:nvSpPr>
          <p:cNvPr id="82" name="Shape 82"/>
          <p:cNvSpPr txBox="1"/>
          <p:nvPr/>
        </p:nvSpPr>
        <p:spPr>
          <a:xfrm>
            <a:off x="5163700" y="4282550"/>
            <a:ext cx="1950300" cy="17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Remote Server</a:t>
            </a:r>
            <a:endParaRPr/>
          </a:p>
        </p:txBody>
      </p:sp>
      <p:sp>
        <p:nvSpPr>
          <p:cNvPr id="83" name="Shape 83"/>
          <p:cNvSpPr txBox="1"/>
          <p:nvPr/>
        </p:nvSpPr>
        <p:spPr>
          <a:xfrm>
            <a:off x="1586475" y="1988675"/>
            <a:ext cx="2677800" cy="17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Camera data sent to Remote server</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Design Specifications</a:t>
            </a:r>
            <a:endParaRPr/>
          </a:p>
        </p:txBody>
      </p:sp>
      <p:sp>
        <p:nvSpPr>
          <p:cNvPr id="89" name="Shape 8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marR="876300" rtl="0" algn="just">
              <a:lnSpc>
                <a:spcPct val="115000"/>
              </a:lnSpc>
              <a:spcBef>
                <a:spcPts val="0"/>
              </a:spcBef>
              <a:spcAft>
                <a:spcPts val="0"/>
              </a:spcAft>
              <a:buNone/>
            </a:pPr>
            <a:r>
              <a:rPr lang="en" sz="1200" u="sng">
                <a:solidFill>
                  <a:srgbClr val="000000"/>
                </a:solidFill>
                <a:latin typeface="Arial"/>
                <a:ea typeface="Arial"/>
                <a:cs typeface="Arial"/>
                <a:sym typeface="Arial"/>
              </a:rPr>
              <a:t>IWR vs AWR Evaluation Boards for mmWave communication</a:t>
            </a:r>
            <a:r>
              <a:rPr lang="en" sz="1200">
                <a:solidFill>
                  <a:srgbClr val="000000"/>
                </a:solidFill>
                <a:latin typeface="Arial"/>
                <a:ea typeface="Arial"/>
                <a:cs typeface="Arial"/>
                <a:sym typeface="Arial"/>
              </a:rPr>
              <a:t>: for this type of communication, we can use the evaluation boards provided by Texas Instruments to conduct further tests. But for that we need to choose which type of application we are focussing our research on and what components are needed for it. </a:t>
            </a:r>
            <a:endParaRPr sz="1200">
              <a:solidFill>
                <a:srgbClr val="000000"/>
              </a:solidFill>
              <a:latin typeface="Arial"/>
              <a:ea typeface="Arial"/>
              <a:cs typeface="Arial"/>
              <a:sym typeface="Arial"/>
            </a:endParaRPr>
          </a:p>
          <a:p>
            <a:pPr indent="0" lvl="0" marL="0" marR="876300" rtl="0" algn="just">
              <a:lnSpc>
                <a:spcPct val="115000"/>
              </a:lnSpc>
              <a:spcBef>
                <a:spcPts val="0"/>
              </a:spcBef>
              <a:spcAft>
                <a:spcPts val="0"/>
              </a:spcAft>
              <a:buNone/>
            </a:pPr>
            <a:r>
              <a:rPr lang="en" sz="1200">
                <a:solidFill>
                  <a:srgbClr val="000000"/>
                </a:solidFill>
                <a:latin typeface="Arial"/>
                <a:ea typeface="Arial"/>
                <a:cs typeface="Arial"/>
                <a:sym typeface="Arial"/>
              </a:rPr>
              <a:t>There are two types of boards available at Texas instruments, namely IWR, which is for industrial applications and AWR, which is for automotive applications.</a:t>
            </a:r>
            <a:endParaRPr sz="1200">
              <a:solidFill>
                <a:srgbClr val="000000"/>
              </a:solidFill>
              <a:latin typeface="Arial"/>
              <a:ea typeface="Arial"/>
              <a:cs typeface="Arial"/>
              <a:sym typeface="Arial"/>
            </a:endParaRPr>
          </a:p>
          <a:p>
            <a:pPr indent="0" lvl="0" marL="0" marR="876300" rtl="0" algn="just">
              <a:lnSpc>
                <a:spcPct val="115000"/>
              </a:lnSpc>
              <a:spcBef>
                <a:spcPts val="0"/>
              </a:spcBef>
              <a:spcAft>
                <a:spcPts val="0"/>
              </a:spcAft>
              <a:buNone/>
            </a:pPr>
            <a:r>
              <a:rPr lang="en" sz="1200">
                <a:solidFill>
                  <a:srgbClr val="000000"/>
                </a:solidFill>
                <a:latin typeface="Arial"/>
                <a:ea typeface="Arial"/>
                <a:cs typeface="Arial"/>
                <a:sym typeface="Arial"/>
              </a:rPr>
              <a:t>The main notable differences between the two types of sensors are:</a:t>
            </a:r>
            <a:endParaRPr sz="1200">
              <a:solidFill>
                <a:srgbClr val="000000"/>
              </a:solidFill>
              <a:latin typeface="Arial"/>
              <a:ea typeface="Arial"/>
              <a:cs typeface="Arial"/>
              <a:sym typeface="Arial"/>
            </a:endParaRPr>
          </a:p>
          <a:p>
            <a:pPr indent="0" lvl="0" marL="0" marR="876300" rtl="0" algn="just">
              <a:lnSpc>
                <a:spcPct val="115000"/>
              </a:lnSpc>
              <a:spcBef>
                <a:spcPts val="0"/>
              </a:spcBef>
              <a:spcAft>
                <a:spcPts val="0"/>
              </a:spcAft>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marR="876300" rtl="0" algn="just">
              <a:lnSpc>
                <a:spcPct val="115000"/>
              </a:lnSpc>
              <a:spcBef>
                <a:spcPts val="0"/>
              </a:spcBef>
              <a:spcAft>
                <a:spcPts val="0"/>
              </a:spcAft>
              <a:buNone/>
            </a:pPr>
            <a:r>
              <a:rPr lang="en" sz="12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1200">
                <a:solidFill>
                  <a:srgbClr val="000000"/>
                </a:solidFill>
                <a:latin typeface="Arial"/>
                <a:ea typeface="Arial"/>
                <a:cs typeface="Arial"/>
                <a:sym typeface="Arial"/>
              </a:rPr>
              <a:t>AWRxxxx device support wider range of temperature junctions, as compared to IWRxxxx. -40 to 125C as compared to -40 to 105C.</a:t>
            </a:r>
            <a:endParaRPr sz="1200">
              <a:solidFill>
                <a:srgbClr val="000000"/>
              </a:solidFill>
              <a:latin typeface="Arial"/>
              <a:ea typeface="Arial"/>
              <a:cs typeface="Arial"/>
              <a:sym typeface="Arial"/>
            </a:endParaRPr>
          </a:p>
          <a:p>
            <a:pPr indent="0" lvl="0" marL="0" marR="876300" rtl="0" algn="just">
              <a:lnSpc>
                <a:spcPct val="115000"/>
              </a:lnSpc>
              <a:spcBef>
                <a:spcPts val="0"/>
              </a:spcBef>
              <a:spcAft>
                <a:spcPts val="0"/>
              </a:spcAft>
              <a:buNone/>
            </a:pPr>
            <a:r>
              <a:rPr lang="en" sz="12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1200">
                <a:solidFill>
                  <a:srgbClr val="000000"/>
                </a:solidFill>
                <a:latin typeface="Arial"/>
                <a:ea typeface="Arial"/>
                <a:cs typeface="Arial"/>
                <a:sym typeface="Arial"/>
              </a:rPr>
              <a:t>AWR1642 has two CAN interfaces, where as IWR1642 only has one CAN interface. The second interface on AWR1642 is CAN-FD, which is used for additional memory and faster data rates.</a:t>
            </a:r>
            <a:endParaRPr sz="1200">
              <a:solidFill>
                <a:srgbClr val="000000"/>
              </a:solidFill>
              <a:latin typeface="Arial"/>
              <a:ea typeface="Arial"/>
              <a:cs typeface="Arial"/>
              <a:sym typeface="Arial"/>
            </a:endParaRPr>
          </a:p>
          <a:p>
            <a:pPr indent="0" lvl="0" marL="0" marR="876300" rtl="0" algn="just">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Design Specifications</a:t>
            </a:r>
            <a:endParaRPr/>
          </a:p>
        </p:txBody>
      </p:sp>
      <p:sp>
        <p:nvSpPr>
          <p:cNvPr id="95" name="Shape 9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marR="876300" rtl="0" algn="just">
              <a:lnSpc>
                <a:spcPct val="115000"/>
              </a:lnSpc>
              <a:spcBef>
                <a:spcPts val="0"/>
              </a:spcBef>
              <a:spcAft>
                <a:spcPts val="0"/>
              </a:spcAft>
              <a:buNone/>
            </a:pPr>
            <a:r>
              <a:rPr lang="en" sz="1200">
                <a:solidFill>
                  <a:srgbClr val="000000"/>
                </a:solidFill>
                <a:latin typeface="Arial"/>
                <a:ea typeface="Arial"/>
                <a:cs typeface="Arial"/>
                <a:sym typeface="Arial"/>
              </a:rPr>
              <a:t>Design specifications of IWR1642: The evaluation board consists of various sub systems like transmit sub subsystem, DSP subsystem, which has a digital signal processor C674x, Microcontroller subsystem, which has a microcontroller Arm Cortex-R4F.</a:t>
            </a:r>
            <a:endParaRPr sz="1200">
              <a:solidFill>
                <a:srgbClr val="000000"/>
              </a:solidFill>
              <a:latin typeface="Arial"/>
              <a:ea typeface="Arial"/>
              <a:cs typeface="Arial"/>
              <a:sym typeface="Arial"/>
            </a:endParaRPr>
          </a:p>
          <a:p>
            <a:pPr indent="0" lvl="0" marL="0" marR="876300" rtl="0" algn="just">
              <a:lnSpc>
                <a:spcPct val="115000"/>
              </a:lnSpc>
              <a:spcBef>
                <a:spcPts val="0"/>
              </a:spcBef>
              <a:spcAft>
                <a:spcPts val="0"/>
              </a:spcAft>
              <a:buNone/>
            </a:pPr>
            <a:r>
              <a:rPr lang="en" sz="1200">
                <a:solidFill>
                  <a:srgbClr val="000000"/>
                </a:solidFill>
                <a:latin typeface="Arial"/>
                <a:ea typeface="Arial"/>
                <a:cs typeface="Arial"/>
                <a:sym typeface="Arial"/>
              </a:rPr>
              <a:t>The DSP subsystem usually is used to perform operations like FFT. MSS subsystem is used to send messages to other subsystems in order to schedule tasks and perform operations. In IWR1642, there are a total of 2 transmitting antennas and 4 receiving antennas.</a:t>
            </a:r>
            <a:endParaRPr sz="12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Range Measurement</a:t>
            </a:r>
            <a:endParaRPr/>
          </a:p>
        </p:txBody>
      </p:sp>
      <p:sp>
        <p:nvSpPr>
          <p:cNvPr id="101" name="Shape 10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marR="876300" rtl="0" algn="just">
              <a:lnSpc>
                <a:spcPct val="115000"/>
              </a:lnSpc>
              <a:spcBef>
                <a:spcPts val="0"/>
              </a:spcBef>
              <a:spcAft>
                <a:spcPts val="0"/>
              </a:spcAft>
              <a:buNone/>
            </a:pPr>
            <a:r>
              <a:rPr lang="en" sz="1200" u="sng">
                <a:solidFill>
                  <a:srgbClr val="000000"/>
                </a:solidFill>
                <a:latin typeface="Arial"/>
                <a:ea typeface="Arial"/>
                <a:cs typeface="Arial"/>
                <a:sym typeface="Arial"/>
              </a:rPr>
              <a:t>Range measurement</a:t>
            </a:r>
            <a:r>
              <a:rPr lang="en" sz="1200">
                <a:solidFill>
                  <a:srgbClr val="000000"/>
                </a:solidFill>
                <a:latin typeface="Arial"/>
                <a:ea typeface="Arial"/>
                <a:cs typeface="Arial"/>
                <a:sym typeface="Arial"/>
              </a:rPr>
              <a:t>: In FMCW radar, the range is measured with the help of a chirp signal. Chirp signal is a signal, whose frequency increases linearly with time. As we can see from figure 1, the frequency increases with time. FMCW radar uses these kinds of signals and then the reflections from objects, when chirp signals are transmitted are utilized in localizing an object.</a:t>
            </a:r>
            <a:endParaRPr sz="1200">
              <a:solidFill>
                <a:srgbClr val="000000"/>
              </a:solidFill>
              <a:latin typeface="Arial"/>
              <a:ea typeface="Arial"/>
              <a:cs typeface="Arial"/>
              <a:sym typeface="Arial"/>
            </a:endParaRPr>
          </a:p>
          <a:p>
            <a:pPr indent="0" lvl="0" marL="0" marR="876300" rtl="0" algn="just">
              <a:lnSpc>
                <a:spcPct val="115000"/>
              </a:lnSpc>
              <a:spcBef>
                <a:spcPts val="0"/>
              </a:spcBef>
              <a:spcAft>
                <a:spcPts val="0"/>
              </a:spcAft>
              <a:buNone/>
            </a:pPr>
            <a:r>
              <a:rPr lang="en" sz="1200">
                <a:solidFill>
                  <a:srgbClr val="000000"/>
                </a:solidFill>
                <a:latin typeface="Arial"/>
                <a:ea typeface="Arial"/>
                <a:cs typeface="Arial"/>
                <a:sym typeface="Arial"/>
              </a:rPr>
              <a:t>For two sinusoidal inputs x1 and x2, where</a:t>
            </a:r>
            <a:r>
              <a:rPr b="1" lang="en" sz="1200">
                <a:solidFill>
                  <a:srgbClr val="000000"/>
                </a:solidFill>
                <a:latin typeface="Arial"/>
                <a:ea typeface="Arial"/>
                <a:cs typeface="Arial"/>
                <a:sym typeface="Arial"/>
              </a:rPr>
              <a:t>, x1 = sin(w1t + φ1) </a:t>
            </a:r>
            <a:r>
              <a:rPr lang="en" sz="1200">
                <a:solidFill>
                  <a:srgbClr val="000000"/>
                </a:solidFill>
                <a:latin typeface="Arial"/>
                <a:ea typeface="Arial"/>
                <a:cs typeface="Arial"/>
                <a:sym typeface="Arial"/>
              </a:rPr>
              <a:t>and </a:t>
            </a:r>
            <a:r>
              <a:rPr b="1" lang="en" sz="1200">
                <a:solidFill>
                  <a:srgbClr val="000000"/>
                </a:solidFill>
                <a:latin typeface="Arial"/>
                <a:ea typeface="Arial"/>
                <a:cs typeface="Arial"/>
                <a:sym typeface="Arial"/>
              </a:rPr>
              <a:t>x2 = sin(w2t + φ2)</a:t>
            </a:r>
            <a:r>
              <a:rPr lang="en" sz="1200">
                <a:solidFill>
                  <a:srgbClr val="000000"/>
                </a:solidFill>
                <a:latin typeface="Arial"/>
                <a:ea typeface="Arial"/>
                <a:cs typeface="Arial"/>
                <a:sym typeface="Arial"/>
              </a:rPr>
              <a:t>, the output </a:t>
            </a:r>
            <a:r>
              <a:rPr b="1" lang="en" sz="1200">
                <a:solidFill>
                  <a:srgbClr val="000000"/>
                </a:solidFill>
                <a:latin typeface="Arial"/>
                <a:ea typeface="Arial"/>
                <a:cs typeface="Arial"/>
                <a:sym typeface="Arial"/>
              </a:rPr>
              <a:t>xout </a:t>
            </a:r>
            <a:r>
              <a:rPr lang="en" sz="1200">
                <a:solidFill>
                  <a:srgbClr val="000000"/>
                </a:solidFill>
                <a:latin typeface="Arial"/>
                <a:ea typeface="Arial"/>
                <a:cs typeface="Arial"/>
                <a:sym typeface="Arial"/>
              </a:rPr>
              <a:t>has an instantaneous frequency equal to the difference of these two signals.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Range Resolution</a:t>
            </a:r>
            <a:endParaRPr/>
          </a:p>
        </p:txBody>
      </p:sp>
      <p:sp>
        <p:nvSpPr>
          <p:cNvPr id="107" name="Shape 10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marR="876300" rtl="0" algn="just">
              <a:lnSpc>
                <a:spcPct val="115000"/>
              </a:lnSpc>
              <a:spcBef>
                <a:spcPts val="0"/>
              </a:spcBef>
              <a:spcAft>
                <a:spcPts val="0"/>
              </a:spcAft>
              <a:buNone/>
            </a:pPr>
            <a:r>
              <a:rPr lang="en" sz="1200">
                <a:solidFill>
                  <a:srgbClr val="000000"/>
                </a:solidFill>
                <a:latin typeface="Arial"/>
                <a:ea typeface="Arial"/>
                <a:cs typeface="Arial"/>
                <a:sym typeface="Arial"/>
              </a:rPr>
              <a:t>The ability of a radar to disinguish between two different objects is called as the range resolution of a radar. But whenever two objects move closer towards the radar, it cannot detect both of those objects as two different ones. This problem can be solved by increasing the length of the IF signal. It has some consequences though, since the increase in the IF signal will result in increase in the bandwidth as well, and the spectrum will have two different peaks.  This concept is stated by the Fourier Transform Theory. The phase change is usually due to the differential change in distance. The phase change can be derived using the equation 1: .  Thus the angle of arrival   can be computed with the help of   with the help of this equation 2: </a:t>
            </a:r>
            <a:r>
              <a:rPr b="1" lang="en" sz="1200">
                <a:solidFill>
                  <a:srgbClr val="000000"/>
                </a:solidFill>
                <a:latin typeface="Arial"/>
                <a:ea typeface="Arial"/>
                <a:cs typeface="Arial"/>
                <a:sym typeface="Arial"/>
              </a:rPr>
              <a:t>.  </a:t>
            </a:r>
            <a:endParaRPr b="1" sz="12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Maximum angular field of view and velocity measurement</a:t>
            </a:r>
            <a:endParaRPr/>
          </a:p>
        </p:txBody>
      </p:sp>
      <p:sp>
        <p:nvSpPr>
          <p:cNvPr id="113" name="Shape 11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200">
                <a:solidFill>
                  <a:srgbClr val="000000"/>
                </a:solidFill>
                <a:latin typeface="Arial"/>
                <a:ea typeface="Arial"/>
                <a:cs typeface="Arial"/>
                <a:sym typeface="Arial"/>
              </a:rPr>
              <a:t>It is usually the maximum Angle of arrival, that a radar can measure.  The maximum unambiguous range of angle requires the </a:t>
            </a:r>
            <a:r>
              <a:rPr b="1" lang="en" sz="1200">
                <a:solidFill>
                  <a:srgbClr val="000000"/>
                </a:solidFill>
                <a:latin typeface="Arial"/>
                <a:ea typeface="Arial"/>
                <a:cs typeface="Arial"/>
                <a:sym typeface="Arial"/>
              </a:rPr>
              <a:t> &lt; 180. </a:t>
            </a:r>
            <a:r>
              <a:rPr lang="en" sz="1200">
                <a:solidFill>
                  <a:srgbClr val="000000"/>
                </a:solidFill>
                <a:latin typeface="Arial"/>
                <a:ea typeface="Arial"/>
                <a:cs typeface="Arial"/>
                <a:sym typeface="Arial"/>
              </a:rPr>
              <a:t> This corresponds to the equation </a:t>
            </a:r>
            <a:r>
              <a:rPr b="1" lang="en" sz="12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 The maximum field of view for two antennas placed length, l apart is: </a:t>
            </a:r>
            <a:r>
              <a:rPr b="1" lang="en" sz="12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 So the maximum field of view can be achieved with an angle of 90 degrees.</a:t>
            </a:r>
            <a:endParaRPr sz="12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marR="876300" rtl="0" algn="just">
              <a:lnSpc>
                <a:spcPct val="115000"/>
              </a:lnSpc>
              <a:spcBef>
                <a:spcPts val="0"/>
              </a:spcBef>
              <a:spcAft>
                <a:spcPts val="0"/>
              </a:spcAft>
              <a:buNone/>
            </a:pPr>
            <a:r>
              <a:rPr lang="en" sz="1200">
                <a:solidFill>
                  <a:srgbClr val="000000"/>
                </a:solidFill>
                <a:latin typeface="Arial"/>
                <a:ea typeface="Arial"/>
                <a:cs typeface="Arial"/>
                <a:sym typeface="Arial"/>
              </a:rPr>
              <a:t>The measurement of velocity by an FMCW radar is done by transmitting two chirps separated by a T</a:t>
            </a:r>
            <a:r>
              <a:rPr baseline="-25000" lang="en" sz="1200">
                <a:solidFill>
                  <a:srgbClr val="000000"/>
                </a:solidFill>
                <a:latin typeface="Arial"/>
                <a:ea typeface="Arial"/>
                <a:cs typeface="Arial"/>
                <a:sym typeface="Arial"/>
              </a:rPr>
              <a:t>c </a:t>
            </a:r>
            <a:r>
              <a:rPr lang="en" sz="1200">
                <a:solidFill>
                  <a:srgbClr val="000000"/>
                </a:solidFill>
                <a:latin typeface="Arial"/>
                <a:ea typeface="Arial"/>
                <a:cs typeface="Arial"/>
                <a:sym typeface="Arial"/>
              </a:rPr>
              <a:t> (inter-chirp duration). The range FFT of both the chirps is calculated. The phase difference in the Range-FFT of the chirps is utilized to calculate the velocity of the object as follows:</a:t>
            </a:r>
            <a:endParaRPr sz="1200">
              <a:solidFill>
                <a:srgbClr val="000000"/>
              </a:solidFill>
              <a:latin typeface="Arial"/>
              <a:ea typeface="Arial"/>
              <a:cs typeface="Arial"/>
              <a:sym typeface="Arial"/>
            </a:endParaRPr>
          </a:p>
          <a:p>
            <a:pPr indent="0" lvl="0" marL="0" marR="876300" rtl="0" algn="just">
              <a:lnSpc>
                <a:spcPct val="115000"/>
              </a:lnSpc>
              <a:spcBef>
                <a:spcPts val="0"/>
              </a:spcBef>
              <a:spcAft>
                <a:spcPts val="0"/>
              </a:spcAft>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marR="876300" rtl="0" algn="ctr">
              <a:lnSpc>
                <a:spcPct val="115000"/>
              </a:lnSpc>
              <a:spcBef>
                <a:spcPts val="0"/>
              </a:spcBef>
              <a:spcAft>
                <a:spcPts val="0"/>
              </a:spcAft>
              <a:buNone/>
            </a:pPr>
            <a:r>
              <a:rPr b="1" lang="en" sz="1200">
                <a:solidFill>
                  <a:srgbClr val="000000"/>
                </a:solidFill>
                <a:latin typeface="Arial"/>
                <a:ea typeface="Arial"/>
                <a:cs typeface="Arial"/>
                <a:sym typeface="Arial"/>
              </a:rPr>
              <a:t>ΔФ = 4пνT</a:t>
            </a:r>
            <a:r>
              <a:rPr b="1" baseline="-25000" lang="en" sz="1200">
                <a:solidFill>
                  <a:srgbClr val="000000"/>
                </a:solidFill>
                <a:latin typeface="Arial"/>
                <a:ea typeface="Arial"/>
                <a:cs typeface="Arial"/>
                <a:sym typeface="Arial"/>
              </a:rPr>
              <a:t>c</a:t>
            </a:r>
            <a:r>
              <a:rPr b="1" lang="en" sz="1200">
                <a:solidFill>
                  <a:srgbClr val="000000"/>
                </a:solidFill>
                <a:latin typeface="Arial"/>
                <a:ea typeface="Arial"/>
                <a:cs typeface="Arial"/>
                <a:sym typeface="Arial"/>
              </a:rPr>
              <a:t>/λ</a:t>
            </a:r>
            <a:endParaRPr b="1" sz="1200">
              <a:solidFill>
                <a:srgbClr val="000000"/>
              </a:solidFill>
              <a:latin typeface="Arial"/>
              <a:ea typeface="Arial"/>
              <a:cs typeface="Arial"/>
              <a:sym typeface="Arial"/>
            </a:endParaRPr>
          </a:p>
          <a:p>
            <a:pPr indent="0" lvl="0" marL="0" marR="876300" rtl="0" algn="ctr">
              <a:lnSpc>
                <a:spcPct val="115000"/>
              </a:lnSpc>
              <a:spcBef>
                <a:spcPts val="0"/>
              </a:spcBef>
              <a:spcAft>
                <a:spcPts val="0"/>
              </a:spcAft>
              <a:buNone/>
            </a:pPr>
            <a:r>
              <a:rPr b="1" lang="en" sz="1200">
                <a:solidFill>
                  <a:srgbClr val="000000"/>
                </a:solidFill>
                <a:latin typeface="Arial"/>
                <a:ea typeface="Arial"/>
                <a:cs typeface="Arial"/>
                <a:sym typeface="Arial"/>
              </a:rPr>
              <a:t>Hence ν = ΔФ λ / (4пT</a:t>
            </a:r>
            <a:r>
              <a:rPr b="1" baseline="-25000" lang="en" sz="1200">
                <a:solidFill>
                  <a:srgbClr val="000000"/>
                </a:solidFill>
                <a:latin typeface="Arial"/>
                <a:ea typeface="Arial"/>
                <a:cs typeface="Arial"/>
                <a:sym typeface="Arial"/>
              </a:rPr>
              <a:t>c</a:t>
            </a:r>
            <a:r>
              <a:rPr b="1" lang="en" sz="1200">
                <a:solidFill>
                  <a:srgbClr val="000000"/>
                </a:solidFill>
                <a:latin typeface="Arial"/>
                <a:ea typeface="Arial"/>
                <a:cs typeface="Arial"/>
                <a:sym typeface="Arial"/>
              </a:rPr>
              <a:t>)</a:t>
            </a:r>
            <a:endParaRPr b="1" sz="1200">
              <a:solidFill>
                <a:srgbClr val="000000"/>
              </a:solidFill>
              <a:latin typeface="Arial"/>
              <a:ea typeface="Arial"/>
              <a:cs typeface="Arial"/>
              <a:sym typeface="Arial"/>
            </a:endParaRPr>
          </a:p>
          <a:p>
            <a:pPr indent="0" lvl="0" marL="0" marR="876300" rtl="0" algn="ctr">
              <a:lnSpc>
                <a:spcPct val="115000"/>
              </a:lnSpc>
              <a:spcBef>
                <a:spcPts val="0"/>
              </a:spcBef>
              <a:spcAft>
                <a:spcPts val="0"/>
              </a:spcAft>
              <a:buNone/>
            </a:pPr>
            <a:r>
              <a:rPr b="1" lang="en" sz="1200">
                <a:solidFill>
                  <a:srgbClr val="000000"/>
                </a:solidFill>
                <a:latin typeface="Arial"/>
                <a:ea typeface="Arial"/>
                <a:cs typeface="Arial"/>
                <a:sym typeface="Arial"/>
              </a:rPr>
              <a:t>ν(max) = λ/4T</a:t>
            </a:r>
            <a:r>
              <a:rPr b="1" baseline="-25000" lang="en" sz="1200">
                <a:solidFill>
                  <a:srgbClr val="000000"/>
                </a:solidFill>
                <a:latin typeface="Arial"/>
                <a:ea typeface="Arial"/>
                <a:cs typeface="Arial"/>
                <a:sym typeface="Arial"/>
              </a:rPr>
              <a:t>c</a:t>
            </a:r>
            <a:endParaRPr b="1" baseline="-25000" sz="12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People Counting</a:t>
            </a:r>
            <a:endParaRPr/>
          </a:p>
        </p:txBody>
      </p:sp>
      <p:sp>
        <p:nvSpPr>
          <p:cNvPr id="119" name="Shape 1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marR="393700" rtl="0" algn="just">
              <a:spcBef>
                <a:spcPts val="0"/>
              </a:spcBef>
              <a:spcAft>
                <a:spcPts val="0"/>
              </a:spcAft>
              <a:buNone/>
            </a:pPr>
            <a:r>
              <a:rPr b="1" lang="en" sz="1100">
                <a:solidFill>
                  <a:srgbClr val="000000"/>
                </a:solidFill>
                <a:latin typeface="Arial"/>
                <a:ea typeface="Arial"/>
                <a:cs typeface="Arial"/>
                <a:sym typeface="Arial"/>
              </a:rPr>
              <a:t>Processing Chain</a:t>
            </a:r>
            <a:endParaRPr b="1" sz="1100">
              <a:solidFill>
                <a:srgbClr val="000000"/>
              </a:solidFill>
              <a:latin typeface="Arial"/>
              <a:ea typeface="Arial"/>
              <a:cs typeface="Arial"/>
              <a:sym typeface="Arial"/>
            </a:endParaRPr>
          </a:p>
          <a:p>
            <a:pPr indent="0" lvl="0" marL="0" marR="393700" rtl="0" algn="just">
              <a:spcBef>
                <a:spcPts val="0"/>
              </a:spcBef>
              <a:spcAft>
                <a:spcPts val="0"/>
              </a:spcAft>
              <a:buNone/>
            </a:pPr>
            <a:r>
              <a:rPr lang="en" sz="1100">
                <a:solidFill>
                  <a:srgbClr val="000000"/>
                </a:solidFill>
                <a:latin typeface="Arial"/>
                <a:ea typeface="Arial"/>
                <a:cs typeface="Arial"/>
                <a:sym typeface="Arial"/>
              </a:rPr>
              <a:t>In IWR1642 programming, there is a processing chain, in order for all the components to work accordingly with each other.</a:t>
            </a:r>
            <a:endParaRPr sz="1100">
              <a:solidFill>
                <a:srgbClr val="000000"/>
              </a:solidFill>
              <a:latin typeface="Arial"/>
              <a:ea typeface="Arial"/>
              <a:cs typeface="Arial"/>
              <a:sym typeface="Arial"/>
            </a:endParaRPr>
          </a:p>
          <a:p>
            <a:pPr indent="0" lvl="0" marL="0" marR="393700" rtl="0" algn="just">
              <a:spcBef>
                <a:spcPts val="0"/>
              </a:spcBef>
              <a:spcAft>
                <a:spcPts val="0"/>
              </a:spcAft>
              <a:buNone/>
            </a:pPr>
            <a:r>
              <a:rPr lang="en" sz="1100">
                <a:solidFill>
                  <a:srgbClr val="000000"/>
                </a:solidFill>
                <a:latin typeface="Arial"/>
                <a:ea typeface="Arial"/>
                <a:cs typeface="Arial"/>
                <a:sym typeface="Arial"/>
              </a:rPr>
              <a:t>• Front end: it represents all the antenna and RF transceiver responsible for the implementation of FMCW radar.  </a:t>
            </a:r>
            <a:endParaRPr sz="1100">
              <a:solidFill>
                <a:srgbClr val="000000"/>
              </a:solidFill>
              <a:latin typeface="Arial"/>
              <a:ea typeface="Arial"/>
              <a:cs typeface="Arial"/>
              <a:sym typeface="Arial"/>
            </a:endParaRPr>
          </a:p>
          <a:p>
            <a:pPr indent="0" lvl="0" marL="0" marR="393700" rtl="0" algn="just">
              <a:spcBef>
                <a:spcPts val="0"/>
              </a:spcBef>
              <a:spcAft>
                <a:spcPts val="0"/>
              </a:spcAft>
              <a:buNone/>
            </a:pPr>
            <a:r>
              <a:rPr lang="en" sz="1100">
                <a:solidFill>
                  <a:srgbClr val="000000"/>
                </a:solidFill>
                <a:latin typeface="Arial"/>
                <a:ea typeface="Arial"/>
                <a:cs typeface="Arial"/>
                <a:sym typeface="Arial"/>
              </a:rPr>
              <a:t>• ADC: The ADC output samples are buffered in ADC output buffers for access by the digital part of the processing chain.</a:t>
            </a:r>
            <a:endParaRPr sz="1100">
              <a:solidFill>
                <a:srgbClr val="000000"/>
              </a:solidFill>
              <a:latin typeface="Arial"/>
              <a:ea typeface="Arial"/>
              <a:cs typeface="Arial"/>
              <a:sym typeface="Arial"/>
            </a:endParaRPr>
          </a:p>
          <a:p>
            <a:pPr indent="0" lvl="0" marL="0" marR="393700" rtl="0" algn="just">
              <a:spcBef>
                <a:spcPts val="0"/>
              </a:spcBef>
              <a:spcAft>
                <a:spcPts val="0"/>
              </a:spcAft>
              <a:buNone/>
            </a:pPr>
            <a:r>
              <a:rPr lang="en" sz="1100">
                <a:solidFill>
                  <a:srgbClr val="000000"/>
                </a:solidFill>
                <a:latin typeface="Arial"/>
                <a:ea typeface="Arial"/>
                <a:cs typeface="Arial"/>
                <a:sym typeface="Arial"/>
              </a:rPr>
              <a:t>• EDMA controller: Its usually user programmed. The main purpose DMA is to move data from one memory location to another without using a secondary processor.</a:t>
            </a:r>
            <a:endParaRPr sz="1100">
              <a:solidFill>
                <a:srgbClr val="000000"/>
              </a:solidFill>
              <a:latin typeface="Arial"/>
              <a:ea typeface="Arial"/>
              <a:cs typeface="Arial"/>
              <a:sym typeface="Arial"/>
            </a:endParaRPr>
          </a:p>
          <a:p>
            <a:pPr indent="0" lvl="0" marL="0" marR="393700" rtl="0" algn="just">
              <a:spcBef>
                <a:spcPts val="0"/>
              </a:spcBef>
              <a:spcAft>
                <a:spcPts val="0"/>
              </a:spcAft>
              <a:buNone/>
            </a:pPr>
            <a:r>
              <a:rPr lang="en" sz="1100">
                <a:solidFill>
                  <a:srgbClr val="000000"/>
                </a:solidFill>
                <a:latin typeface="Arial"/>
                <a:ea typeface="Arial"/>
                <a:cs typeface="Arial"/>
                <a:sym typeface="Arial"/>
              </a:rPr>
              <a:t>• C674 DSP: This is the digital signal-processing core that implements the configuration of the front end and executes the main signal processing operations on the data. This core has access to several memory resources as noted further in the design description.</a:t>
            </a:r>
            <a:endParaRPr sz="1100">
              <a:solidFill>
                <a:srgbClr val="000000"/>
              </a:solidFill>
              <a:latin typeface="Arial"/>
              <a:ea typeface="Arial"/>
              <a:cs typeface="Arial"/>
              <a:sym typeface="Arial"/>
            </a:endParaRPr>
          </a:p>
          <a:p>
            <a:pPr indent="0" lvl="0" marL="0" marR="393700" rtl="0" algn="just">
              <a:spcBef>
                <a:spcPts val="0"/>
              </a:spcBef>
              <a:spcAft>
                <a:spcPts val="0"/>
              </a:spcAft>
              <a:buNone/>
            </a:pPr>
            <a:r>
              <a:rPr lang="en" sz="1100">
                <a:solidFill>
                  <a:srgbClr val="000000"/>
                </a:solidFill>
                <a:latin typeface="Arial"/>
                <a:ea typeface="Arial"/>
                <a:cs typeface="Arial"/>
                <a:sym typeface="Arial"/>
              </a:rPr>
              <a:t>• ARM R4F: This ARM MCU can execute application code including further signal processing operations and other higher-level functions. In this application the ARM R4F primarily relays visualization data to the UART interface. There is a shared memory visible to both the DSP and the R4F.</a:t>
            </a:r>
            <a:endParaRPr sz="1100">
              <a:solidFill>
                <a:srgbClr val="000000"/>
              </a:solidFill>
              <a:latin typeface="Arial"/>
              <a:ea typeface="Arial"/>
              <a:cs typeface="Arial"/>
              <a:sym typeface="Arial"/>
            </a:endParaRPr>
          </a:p>
          <a:p>
            <a:pPr indent="0" lvl="0" marL="0">
              <a:spcBef>
                <a:spcPts val="0"/>
              </a:spcBef>
              <a:spcAft>
                <a:spcPts val="1600"/>
              </a:spcAft>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