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6F07D6-F0F1-4E2F-B225-27161CADAD77}"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EE183-056E-48B4-B9EB-DA757EA4020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F07D6-F0F1-4E2F-B225-27161CADAD77}"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EE183-056E-48B4-B9EB-DA757EA4020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F07D6-F0F1-4E2F-B225-27161CADAD77}"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EE183-056E-48B4-B9EB-DA757EA4020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F07D6-F0F1-4E2F-B225-27161CADAD77}"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EE183-056E-48B4-B9EB-DA757EA4020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F07D6-F0F1-4E2F-B225-27161CADAD77}"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9EE183-056E-48B4-B9EB-DA757EA4020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6F07D6-F0F1-4E2F-B225-27161CADAD77}"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9EE183-056E-48B4-B9EB-DA757EA4020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6F07D6-F0F1-4E2F-B225-27161CADAD77}" type="datetimeFigureOut">
              <a:rPr lang="en-IN" smtClean="0"/>
              <a:t>26-08-2023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9EE183-056E-48B4-B9EB-DA757EA4020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6F07D6-F0F1-4E2F-B225-27161CADAD77}" type="datetimeFigureOut">
              <a:rPr lang="en-IN" smtClean="0"/>
              <a:t>26-08-2023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9EE183-056E-48B4-B9EB-DA757EA4020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F07D6-F0F1-4E2F-B225-27161CADAD77}" type="datetimeFigureOut">
              <a:rPr lang="en-IN" smtClean="0"/>
              <a:t>26-08-2023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9EE183-056E-48B4-B9EB-DA757EA4020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F07D6-F0F1-4E2F-B225-27161CADAD77}"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9EE183-056E-48B4-B9EB-DA757EA40205}"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66F07D6-F0F1-4E2F-B225-27161CADAD77}" type="datetimeFigureOut">
              <a:rPr lang="en-IN" smtClean="0"/>
              <a:t>26-08-2023</a:t>
            </a:fld>
            <a:endParaRPr lang="en-IN"/>
          </a:p>
        </p:txBody>
      </p:sp>
      <p:sp>
        <p:nvSpPr>
          <p:cNvPr id="9" name="Slide Number Placeholder 8"/>
          <p:cNvSpPr>
            <a:spLocks noGrp="1"/>
          </p:cNvSpPr>
          <p:nvPr>
            <p:ph type="sldNum" sz="quarter" idx="11"/>
          </p:nvPr>
        </p:nvSpPr>
        <p:spPr/>
        <p:txBody>
          <a:bodyPr/>
          <a:lstStyle/>
          <a:p>
            <a:fld id="{FD9EE183-056E-48B4-B9EB-DA757EA40205}"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D9EE183-056E-48B4-B9EB-DA757EA40205}"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66F07D6-F0F1-4E2F-B225-27161CADAD77}" type="datetimeFigureOut">
              <a:rPr lang="en-IN" smtClean="0"/>
              <a:t>26-08-2023</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pic>
        <p:nvPicPr>
          <p:cNvPr id="1028" name="Picture 4" descr="Porter - Delivery &amp; Courier by Resfeber Labs Pvt. Lt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0" y="0"/>
            <a:ext cx="915732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352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048672"/>
          </a:xfrm>
        </p:spPr>
        <p:txBody>
          <a:bodyPr/>
          <a:lstStyle/>
          <a:p>
            <a:pPr marL="0" indent="0">
              <a:buNone/>
            </a:pPr>
            <a:r>
              <a:rPr lang="en-US" dirty="0"/>
              <a:t>Linear </a:t>
            </a:r>
            <a:r>
              <a:rPr lang="en-US" dirty="0" err="1" smtClean="0"/>
              <a:t>Regressor</a:t>
            </a:r>
            <a:r>
              <a:rPr lang="en-US" dirty="0" smtClean="0"/>
              <a:t>:</a:t>
            </a:r>
          </a:p>
          <a:p>
            <a:pPr marL="0" indent="0">
              <a:buNone/>
            </a:pPr>
            <a:r>
              <a:rPr lang="en-US" dirty="0" smtClean="0"/>
              <a:t>RMSE: 13.14</a:t>
            </a:r>
          </a:p>
          <a:p>
            <a:pPr marL="0" indent="0">
              <a:buNone/>
            </a:pPr>
            <a:r>
              <a:rPr lang="en-US" dirty="0" smtClean="0"/>
              <a:t>MAE: 10.46</a:t>
            </a:r>
          </a:p>
          <a:p>
            <a:pPr marL="0" indent="0">
              <a:buNone/>
            </a:pPr>
            <a:r>
              <a:rPr lang="en-US" dirty="0" smtClean="0"/>
              <a:t>R²: 13.6%</a:t>
            </a:r>
          </a:p>
          <a:p>
            <a:pPr marL="0" indent="0">
              <a:buNone/>
            </a:pPr>
            <a:r>
              <a:rPr lang="en-US" dirty="0" smtClean="0"/>
              <a:t>Linear Regression appears to have higher RMSE and MAE values compared to both Random Forest and </a:t>
            </a:r>
            <a:r>
              <a:rPr lang="en-US" dirty="0" err="1" smtClean="0"/>
              <a:t>XGBoost</a:t>
            </a:r>
            <a:r>
              <a:rPr lang="en-US" dirty="0" smtClean="0"/>
              <a:t> </a:t>
            </a:r>
            <a:r>
              <a:rPr lang="en-US" dirty="0" err="1" smtClean="0"/>
              <a:t>Regressors</a:t>
            </a:r>
            <a:r>
              <a:rPr lang="en-US" dirty="0" smtClean="0"/>
              <a:t>.</a:t>
            </a:r>
          </a:p>
          <a:p>
            <a:pPr marL="0" indent="0">
              <a:buNone/>
            </a:pPr>
            <a:r>
              <a:rPr lang="en-US" dirty="0" smtClean="0"/>
              <a:t>Its R² value is the lowest among the three.</a:t>
            </a:r>
          </a:p>
          <a:p>
            <a:pPr marL="0" indent="0">
              <a:buNone/>
            </a:pPr>
            <a:endParaRPr lang="en-IN" dirty="0"/>
          </a:p>
        </p:txBody>
      </p:sp>
    </p:spTree>
    <p:extLst>
      <p:ext uri="{BB962C8B-B14F-4D97-AF65-F5344CB8AC3E}">
        <p14:creationId xmlns:p14="http://schemas.microsoft.com/office/powerpoint/2010/main" val="3379483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Summary</a:t>
            </a:r>
            <a:endParaRPr lang="en-IN" dirty="0"/>
          </a:p>
        </p:txBody>
      </p:sp>
      <p:sp>
        <p:nvSpPr>
          <p:cNvPr id="3" name="Content Placeholder 2"/>
          <p:cNvSpPr>
            <a:spLocks noGrp="1"/>
          </p:cNvSpPr>
          <p:nvPr>
            <p:ph sz="half" idx="1"/>
          </p:nvPr>
        </p:nvSpPr>
        <p:spPr/>
        <p:txBody>
          <a:bodyPr>
            <a:normAutofit fontScale="55000" lnSpcReduction="20000"/>
          </a:bodyPr>
          <a:lstStyle/>
          <a:p>
            <a:r>
              <a:rPr lang="en-US" dirty="0"/>
              <a:t>The Random Forest </a:t>
            </a:r>
            <a:r>
              <a:rPr lang="en-US" dirty="0" err="1"/>
              <a:t>Regressor</a:t>
            </a:r>
            <a:r>
              <a:rPr lang="en-US" dirty="0"/>
              <a:t> has achieved </a:t>
            </a:r>
            <a:r>
              <a:rPr lang="en-US" sz="2900" dirty="0"/>
              <a:t>the highest R² value of 17.7% among the three models. This indicates that it explains the most variance in the target variable.</a:t>
            </a:r>
            <a:endParaRPr lang="en-IN" sz="2900" dirty="0"/>
          </a:p>
          <a:p>
            <a:r>
              <a:rPr lang="en-US" sz="2900" dirty="0"/>
              <a:t>Both Random Forest and </a:t>
            </a:r>
            <a:r>
              <a:rPr lang="en-US" sz="2900" dirty="0" err="1"/>
              <a:t>XGBoost</a:t>
            </a:r>
            <a:r>
              <a:rPr lang="en-US" sz="2900" dirty="0"/>
              <a:t> </a:t>
            </a:r>
            <a:r>
              <a:rPr lang="en-US" sz="2900" dirty="0" err="1"/>
              <a:t>Regressors</a:t>
            </a:r>
            <a:r>
              <a:rPr lang="en-US" sz="2900" dirty="0"/>
              <a:t> have shown lower errors (RMSE and MAE) compared to Linear Regression, indicating better predictive accuracy.</a:t>
            </a:r>
            <a:endParaRPr lang="en-IN" sz="2900" dirty="0"/>
          </a:p>
          <a:p>
            <a:r>
              <a:rPr lang="en-US" sz="2900" dirty="0"/>
              <a:t>The choice between Random Forest and </a:t>
            </a:r>
            <a:r>
              <a:rPr lang="en-US" sz="2900" dirty="0" err="1"/>
              <a:t>XGBoost</a:t>
            </a:r>
            <a:r>
              <a:rPr lang="en-US" sz="2900" dirty="0"/>
              <a:t> depends on factors such as computational efficiency, interpretability, and other considerations relevant to  </a:t>
            </a:r>
            <a:r>
              <a:rPr lang="en-US" sz="2900" dirty="0" smtClean="0"/>
              <a:t>the </a:t>
            </a:r>
            <a:r>
              <a:rPr lang="en-US" sz="2900" dirty="0"/>
              <a:t>specific problem.</a:t>
            </a:r>
            <a:endParaRPr lang="en-IN" sz="2900" dirty="0"/>
          </a:p>
          <a:p>
            <a:r>
              <a:rPr lang="en-US" sz="2900" dirty="0"/>
              <a:t>Ultimately, the Random Forest </a:t>
            </a:r>
            <a:r>
              <a:rPr lang="en-US" sz="2900" dirty="0" err="1"/>
              <a:t>Regressor</a:t>
            </a:r>
            <a:r>
              <a:rPr lang="en-US" sz="2900" dirty="0"/>
              <a:t> appears to have performed slightly better overall based on the combination of R² and lower error values. </a:t>
            </a:r>
            <a:endParaRPr lang="en-IN" sz="2900" dirty="0"/>
          </a:p>
          <a:p>
            <a:endParaRPr lang="en-IN" sz="2900" dirty="0"/>
          </a:p>
        </p:txBody>
      </p:sp>
      <p:sp>
        <p:nvSpPr>
          <p:cNvPr id="4" name="Content Placeholder 3"/>
          <p:cNvSpPr>
            <a:spLocks noGrp="1"/>
          </p:cNvSpPr>
          <p:nvPr>
            <p:ph sz="half" idx="2"/>
          </p:nvPr>
        </p:nvSpPr>
        <p:spPr/>
        <p:txBody>
          <a:bodyPr>
            <a:normAutofit fontScale="55000" lnSpcReduction="20000"/>
          </a:bodyPr>
          <a:lstStyle/>
          <a:p>
            <a:r>
              <a:rPr lang="en-US" dirty="0"/>
              <a:t>Earlier data was capturing RMSE for all the models till 18 but after removing outliers and cleaning the data I have succeeded to reach RMSE as 12 and R2 score for all the model in positive.</a:t>
            </a:r>
            <a:endParaRPr lang="en-IN" dirty="0"/>
          </a:p>
          <a:p>
            <a:r>
              <a:rPr lang="en-US" dirty="0"/>
              <a:t>RMSE,MAE,MSE should carry lower values which are nearly equal to the actual values. Here in this case due to unstructured data even after making many of the changes in the dataset I landed up on 10 to 12 </a:t>
            </a:r>
            <a:r>
              <a:rPr lang="en-US" dirty="0" smtClean="0"/>
              <a:t>units difference  </a:t>
            </a:r>
            <a:r>
              <a:rPr lang="en-US" dirty="0"/>
              <a:t>and positive values.</a:t>
            </a:r>
            <a:endParaRPr lang="en-IN" dirty="0"/>
          </a:p>
          <a:p>
            <a:r>
              <a:rPr lang="en-US" dirty="0"/>
              <a:t> Features like driving time  estimation from restaurant to consumer is not </a:t>
            </a:r>
            <a:r>
              <a:rPr lang="en-US" dirty="0" smtClean="0"/>
              <a:t>given in the dataset  </a:t>
            </a:r>
            <a:r>
              <a:rPr lang="en-US" dirty="0"/>
              <a:t>it may also affect the </a:t>
            </a:r>
            <a:r>
              <a:rPr lang="en-US" sz="2900" dirty="0"/>
              <a:t>results</a:t>
            </a:r>
            <a:r>
              <a:rPr lang="en-US" dirty="0"/>
              <a:t> .</a:t>
            </a:r>
            <a:endParaRPr lang="en-IN" dirty="0"/>
          </a:p>
          <a:p>
            <a:pPr marL="0" indent="0">
              <a:buNone/>
            </a:pPr>
            <a:endParaRPr lang="en-IN" dirty="0"/>
          </a:p>
          <a:p>
            <a:endParaRPr lang="en-IN" dirty="0"/>
          </a:p>
        </p:txBody>
      </p:sp>
    </p:spTree>
    <p:extLst>
      <p:ext uri="{BB962C8B-B14F-4D97-AF65-F5344CB8AC3E}">
        <p14:creationId xmlns:p14="http://schemas.microsoft.com/office/powerpoint/2010/main" val="1953354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Real world example for model used.</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Linear </a:t>
            </a:r>
            <a:r>
              <a:rPr lang="en-US" dirty="0" smtClean="0"/>
              <a:t>regression : </a:t>
            </a:r>
            <a:r>
              <a:rPr lang="en-US" dirty="0"/>
              <a:t>Can be suitable if use it for house price prediction.</a:t>
            </a:r>
            <a:endParaRPr lang="en-IN" dirty="0"/>
          </a:p>
          <a:p>
            <a:r>
              <a:rPr lang="en-US" dirty="0" err="1"/>
              <a:t>XGBoost</a:t>
            </a:r>
            <a:r>
              <a:rPr lang="en-US" dirty="0"/>
              <a:t>(Extreme </a:t>
            </a:r>
            <a:r>
              <a:rPr lang="en-US" dirty="0" err="1"/>
              <a:t>Gradiant</a:t>
            </a:r>
            <a:r>
              <a:rPr lang="en-US" dirty="0"/>
              <a:t> Boosting) regression: Can be used for customer churn(subscription) prediction (most of used in telecom company).</a:t>
            </a:r>
            <a:endParaRPr lang="en-IN" dirty="0"/>
          </a:p>
          <a:p>
            <a:r>
              <a:rPr lang="en-US" dirty="0"/>
              <a:t>Random forest regression: Can be used for crop yield prediction.</a:t>
            </a:r>
            <a:endParaRPr lang="en-IN" dirty="0"/>
          </a:p>
          <a:p>
            <a:endParaRPr lang="en-IN" dirty="0"/>
          </a:p>
        </p:txBody>
      </p:sp>
    </p:spTree>
    <p:extLst>
      <p:ext uri="{BB962C8B-B14F-4D97-AF65-F5344CB8AC3E}">
        <p14:creationId xmlns:p14="http://schemas.microsoft.com/office/powerpoint/2010/main" val="2623052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0888"/>
            <a:ext cx="8229600" cy="2520280"/>
          </a:xfrm>
        </p:spPr>
        <p:txBody>
          <a:bodyPr/>
          <a:lstStyle/>
          <a:p>
            <a:r>
              <a:rPr lang="en-US" dirty="0" smtClean="0"/>
              <a:t>THANK YOU </a:t>
            </a:r>
            <a:endParaRPr lang="en-IN" dirty="0"/>
          </a:p>
        </p:txBody>
      </p:sp>
      <p:sp>
        <p:nvSpPr>
          <p:cNvPr id="3" name="AutoShape 4" descr="Cubes with word — Stock Photo,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Cubes with word — Stock Photo,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4" name="Picture 8" descr="A thank-you message | LearnEngl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460432"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829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832" y="1556792"/>
            <a:ext cx="5626968" cy="3240360"/>
          </a:xfrm>
        </p:spPr>
        <p:txBody>
          <a:bodyPr>
            <a:normAutofit/>
          </a:bodyPr>
          <a:lstStyle/>
          <a:p>
            <a:r>
              <a:rPr lang="en-US" dirty="0" smtClean="0"/>
              <a:t>PORTER DELIVERY TIME ESTIMATION PROJECT </a:t>
            </a:r>
            <a:r>
              <a:rPr lang="en-US" dirty="0" smtClean="0"/>
              <a:t>2023.</a:t>
            </a:r>
            <a:br>
              <a:rPr lang="en-US" dirty="0" smtClean="0"/>
            </a:br>
            <a:r>
              <a:rPr lang="en-US" dirty="0" smtClean="0"/>
              <a:t>              </a:t>
            </a:r>
            <a:r>
              <a:rPr lang="en-US" sz="3200" dirty="0" smtClean="0"/>
              <a:t>SHRIJEET . R . SHINDE</a:t>
            </a:r>
            <a:endParaRPr lang="en-IN" sz="3200"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988840"/>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30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PORTER DELIVERY TIME ESTIMATION &amp; REGRESSION</a:t>
            </a:r>
            <a:endParaRPr lang="en-IN" dirty="0"/>
          </a:p>
        </p:txBody>
      </p:sp>
      <p:sp>
        <p:nvSpPr>
          <p:cNvPr id="3" name="Content Placeholder 2"/>
          <p:cNvSpPr>
            <a:spLocks noGrp="1"/>
          </p:cNvSpPr>
          <p:nvPr>
            <p:ph sz="half" idx="1"/>
          </p:nvPr>
        </p:nvSpPr>
        <p:spPr/>
        <p:txBody>
          <a:bodyPr>
            <a:noAutofit/>
          </a:bodyPr>
          <a:lstStyle/>
          <a:p>
            <a:pPr marL="0" indent="0">
              <a:buNone/>
            </a:pPr>
            <a:r>
              <a:rPr lang="en-US" sz="1600" u="sng" dirty="0"/>
              <a:t>PROBLEM STATEMENT</a:t>
            </a:r>
            <a:r>
              <a:rPr lang="en-US" sz="1600" dirty="0"/>
              <a:t>:</a:t>
            </a:r>
            <a:endParaRPr lang="en-IN" sz="1600" dirty="0"/>
          </a:p>
          <a:p>
            <a:r>
              <a:rPr lang="en-IN" sz="1600" dirty="0"/>
              <a:t>Porter is India's Largest Marketplace for Intra-City Logistics. Leader in the country's $40 billion intra-city logistics market, Porter strives to improve the lives of 1,50,000 + driver-partners by providing them with consistent earning &amp; independence. Currently, the company has serviced 5+ million customers.</a:t>
            </a:r>
          </a:p>
          <a:p>
            <a:r>
              <a:rPr lang="en-IN" sz="1600" dirty="0"/>
              <a:t>Porter works with a wide range of restaurants for delivering their items directly to the people. Porter has a number of delivery partners available for delivering the food, from various restaurants and wants to get an estimated delivery time that it can provide the customers on the basis of what they are ordering, from where and also the delivery partners.</a:t>
            </a:r>
          </a:p>
          <a:p>
            <a:endParaRPr lang="en-IN" sz="1600" dirty="0"/>
          </a:p>
        </p:txBody>
      </p:sp>
      <p:sp>
        <p:nvSpPr>
          <p:cNvPr id="4" name="Content Placeholder 3"/>
          <p:cNvSpPr>
            <a:spLocks noGrp="1"/>
          </p:cNvSpPr>
          <p:nvPr>
            <p:ph sz="half" idx="2"/>
          </p:nvPr>
        </p:nvSpPr>
        <p:spPr/>
        <p:txBody>
          <a:bodyPr>
            <a:normAutofit/>
          </a:bodyPr>
          <a:lstStyle/>
          <a:p>
            <a:pPr marL="0" indent="0">
              <a:buNone/>
            </a:pPr>
            <a:r>
              <a:rPr lang="en-IN" sz="1600" u="sng" dirty="0" smtClean="0"/>
              <a:t>OBJECTIVE</a:t>
            </a:r>
            <a:r>
              <a:rPr lang="en-IN" u="sng" dirty="0" smtClean="0"/>
              <a:t> </a:t>
            </a:r>
            <a:r>
              <a:rPr lang="en-IN" dirty="0" smtClean="0"/>
              <a:t>:</a:t>
            </a:r>
            <a:endParaRPr lang="en-IN" dirty="0"/>
          </a:p>
          <a:p>
            <a:r>
              <a:rPr lang="en-IN" sz="1800" dirty="0"/>
              <a:t>This dataset has the required data to train a regression model that will do the delivery time estimation, based on all those feature.</a:t>
            </a:r>
          </a:p>
          <a:p>
            <a:endParaRPr lang="en-IN" dirty="0"/>
          </a:p>
        </p:txBody>
      </p:sp>
    </p:spTree>
    <p:extLst>
      <p:ext uri="{BB962C8B-B14F-4D97-AF65-F5344CB8AC3E}">
        <p14:creationId xmlns:p14="http://schemas.microsoft.com/office/powerpoint/2010/main" val="3495008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DATASET </a:t>
            </a:r>
            <a:r>
              <a:rPr lang="en-IN" u="sng" dirty="0"/>
              <a:t>EXPLANATION</a:t>
            </a:r>
            <a:endParaRPr lang="en-IN" dirty="0"/>
          </a:p>
        </p:txBody>
      </p:sp>
      <p:sp>
        <p:nvSpPr>
          <p:cNvPr id="3" name="Content Placeholder 2"/>
          <p:cNvSpPr>
            <a:spLocks noGrp="1"/>
          </p:cNvSpPr>
          <p:nvPr>
            <p:ph idx="1"/>
          </p:nvPr>
        </p:nvSpPr>
        <p:spPr/>
        <p:txBody>
          <a:bodyPr>
            <a:normAutofit fontScale="77500" lnSpcReduction="20000"/>
          </a:bodyPr>
          <a:lstStyle/>
          <a:p>
            <a:pPr marL="114300" indent="0">
              <a:buNone/>
            </a:pPr>
            <a:r>
              <a:rPr lang="en-IN" dirty="0"/>
              <a:t>PORTER DATASET consisting of below features :</a:t>
            </a:r>
          </a:p>
          <a:p>
            <a:r>
              <a:rPr lang="en-IN" dirty="0"/>
              <a:t>Market-id : integer id for the market where the restaurant lies</a:t>
            </a:r>
          </a:p>
          <a:p>
            <a:r>
              <a:rPr lang="en-IN" dirty="0"/>
              <a:t>Created-at : the timestamp at which the order was placed</a:t>
            </a:r>
          </a:p>
          <a:p>
            <a:r>
              <a:rPr lang="en-IN" dirty="0"/>
              <a:t>Actual-delivery time : the timestamp when the order was delivered</a:t>
            </a:r>
          </a:p>
          <a:p>
            <a:r>
              <a:rPr lang="en-IN" dirty="0"/>
              <a:t>Store-id : encoded id for different stores</a:t>
            </a:r>
          </a:p>
          <a:p>
            <a:r>
              <a:rPr lang="en-IN" dirty="0"/>
              <a:t>Order protocol : integer code value for order protocol(how the order was placed </a:t>
            </a:r>
            <a:r>
              <a:rPr lang="en-IN" dirty="0" err="1" smtClean="0"/>
              <a:t>i.e</a:t>
            </a:r>
            <a:r>
              <a:rPr lang="en-IN" dirty="0"/>
              <a:t>: through porter, call to restaurant, pre-booked, third part </a:t>
            </a:r>
            <a:r>
              <a:rPr lang="en-IN" dirty="0" err="1"/>
              <a:t>etc</a:t>
            </a:r>
            <a:r>
              <a:rPr lang="en-IN" dirty="0"/>
              <a:t>)</a:t>
            </a:r>
          </a:p>
          <a:p>
            <a:r>
              <a:rPr lang="en-IN" dirty="0"/>
              <a:t>Total-items subtotal : final price of the order</a:t>
            </a:r>
          </a:p>
          <a:p>
            <a:r>
              <a:rPr lang="en-IN" dirty="0" err="1"/>
              <a:t>Num</a:t>
            </a:r>
            <a:r>
              <a:rPr lang="en-IN" dirty="0"/>
              <a:t>-distinct items : the number of distinct items in the order</a:t>
            </a:r>
          </a:p>
          <a:p>
            <a:r>
              <a:rPr lang="en-IN" dirty="0"/>
              <a:t>Min-item price : price of the cheapest item in the order</a:t>
            </a:r>
          </a:p>
          <a:p>
            <a:r>
              <a:rPr lang="en-IN" dirty="0"/>
              <a:t>Max-item price : price of the costliest item in order</a:t>
            </a:r>
          </a:p>
          <a:p>
            <a:r>
              <a:rPr lang="en-IN" dirty="0"/>
              <a:t>Total-</a:t>
            </a:r>
            <a:r>
              <a:rPr lang="en-IN" dirty="0" err="1"/>
              <a:t>onshift</a:t>
            </a:r>
            <a:r>
              <a:rPr lang="en-IN" dirty="0"/>
              <a:t> partners : number of delivery partners on duty at the time order was placed</a:t>
            </a:r>
          </a:p>
          <a:p>
            <a:r>
              <a:rPr lang="en-IN" dirty="0"/>
              <a:t>Total-busy partners : number of delivery partners attending to other tasks</a:t>
            </a:r>
          </a:p>
          <a:p>
            <a:r>
              <a:rPr lang="en-IN" dirty="0"/>
              <a:t>total-outstanding orders : total number of orders to be fulfilled at the moment.</a:t>
            </a:r>
          </a:p>
          <a:p>
            <a:pPr marL="0" indent="0">
              <a:buNone/>
            </a:pPr>
            <a:endParaRPr lang="en-IN" dirty="0"/>
          </a:p>
        </p:txBody>
      </p:sp>
    </p:spTree>
    <p:extLst>
      <p:ext uri="{BB962C8B-B14F-4D97-AF65-F5344CB8AC3E}">
        <p14:creationId xmlns:p14="http://schemas.microsoft.com/office/powerpoint/2010/main" val="4008746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 SUMMARY</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lvl="0"/>
            <a:r>
              <a:rPr lang="en-IN" dirty="0"/>
              <a:t>load the data and understand the features</a:t>
            </a:r>
          </a:p>
          <a:p>
            <a:pPr lvl="0"/>
            <a:r>
              <a:rPr lang="en-IN" dirty="0"/>
              <a:t>feature engineering creating target variable(time taken for each order)</a:t>
            </a:r>
          </a:p>
          <a:p>
            <a:pPr lvl="0"/>
            <a:r>
              <a:rPr lang="en-IN" dirty="0"/>
              <a:t>cleaning the data and visualization</a:t>
            </a:r>
          </a:p>
          <a:p>
            <a:pPr lvl="0"/>
            <a:r>
              <a:rPr lang="en-IN" dirty="0"/>
              <a:t>preparing the data for training</a:t>
            </a:r>
          </a:p>
          <a:p>
            <a:pPr lvl="0"/>
            <a:r>
              <a:rPr lang="en-IN" dirty="0"/>
              <a:t>Linear Regression.</a:t>
            </a:r>
          </a:p>
          <a:p>
            <a:pPr lvl="0"/>
            <a:r>
              <a:rPr lang="en-IN" dirty="0"/>
              <a:t>XGBOOST Regression.</a:t>
            </a:r>
          </a:p>
          <a:p>
            <a:pPr lvl="0"/>
            <a:r>
              <a:rPr lang="en-IN" dirty="0"/>
              <a:t>Random Forest Regression.</a:t>
            </a:r>
          </a:p>
          <a:p>
            <a:pPr lvl="0"/>
            <a:r>
              <a:rPr lang="en-IN" dirty="0"/>
              <a:t>Comparison between all the three models and explaining which one is better.</a:t>
            </a:r>
          </a:p>
          <a:p>
            <a:endParaRPr lang="en-IN" dirty="0"/>
          </a:p>
        </p:txBody>
      </p:sp>
    </p:spTree>
    <p:extLst>
      <p:ext uri="{BB962C8B-B14F-4D97-AF65-F5344CB8AC3E}">
        <p14:creationId xmlns:p14="http://schemas.microsoft.com/office/powerpoint/2010/main" val="3243831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42594"/>
          </a:xfrm>
        </p:spPr>
        <p:txBody>
          <a:bodyPr/>
          <a:lstStyle/>
          <a:p>
            <a:r>
              <a:rPr lang="en-US" dirty="0" smtClean="0"/>
              <a:t>LET ME TAKE YOU THROUGH THE DOCUMENTATION FILE FOR THE CODE EXPLANATION AND VISUALIZATION.</a:t>
            </a:r>
            <a:endParaRPr lang="en-IN" dirty="0"/>
          </a:p>
        </p:txBody>
      </p:sp>
    </p:spTree>
    <p:extLst>
      <p:ext uri="{BB962C8B-B14F-4D97-AF65-F5344CB8AC3E}">
        <p14:creationId xmlns:p14="http://schemas.microsoft.com/office/powerpoint/2010/main" val="1679753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information</a:t>
            </a:r>
            <a:endParaRPr lang="en-IN" dirty="0"/>
          </a:p>
        </p:txBody>
      </p:sp>
      <p:sp>
        <p:nvSpPr>
          <p:cNvPr id="3" name="Content Placeholder 2"/>
          <p:cNvSpPr>
            <a:spLocks noGrp="1"/>
          </p:cNvSpPr>
          <p:nvPr>
            <p:ph idx="1"/>
          </p:nvPr>
        </p:nvSpPr>
        <p:spPr/>
        <p:txBody>
          <a:bodyPr>
            <a:normAutofit/>
          </a:bodyPr>
          <a:lstStyle/>
          <a:p>
            <a:r>
              <a:rPr lang="en-US" sz="2400" dirty="0"/>
              <a:t>(MSE)Mean squared error: MSE is the measure of average square difference between the predicted values and actual values.</a:t>
            </a:r>
            <a:endParaRPr lang="en-IN" sz="2400" dirty="0"/>
          </a:p>
          <a:p>
            <a:r>
              <a:rPr lang="en-US" sz="2400" dirty="0"/>
              <a:t>(MAE)Mean absolute error: MAE measures of the average absolute difference between predicted and actual values.</a:t>
            </a:r>
            <a:endParaRPr lang="en-IN" sz="2400" dirty="0"/>
          </a:p>
          <a:p>
            <a:r>
              <a:rPr lang="en-US" sz="2400" dirty="0"/>
              <a:t>(RMSE)Root mean Squared error: RMSE is square root of MSE and provides the measure of the typical magnitude of the error.</a:t>
            </a:r>
            <a:endParaRPr lang="en-IN" sz="2400" dirty="0"/>
          </a:p>
          <a:p>
            <a:r>
              <a:rPr lang="en-US" sz="2400" dirty="0"/>
              <a:t>(R Square)R-squared measures the proportion of the variance in the dependent variable(target) that is explained by the independent variables in the model.</a:t>
            </a:r>
            <a:endParaRPr lang="en-IN" sz="2400" dirty="0"/>
          </a:p>
          <a:p>
            <a:endParaRPr lang="en-IN" sz="2400" dirty="0"/>
          </a:p>
        </p:txBody>
      </p:sp>
    </p:spTree>
    <p:extLst>
      <p:ext uri="{BB962C8B-B14F-4D97-AF65-F5344CB8AC3E}">
        <p14:creationId xmlns:p14="http://schemas.microsoft.com/office/powerpoint/2010/main" val="2168646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Random forest </a:t>
            </a:r>
            <a:r>
              <a:rPr lang="en-US" dirty="0" err="1" smtClean="0"/>
              <a:t>Regressor</a:t>
            </a:r>
            <a:r>
              <a:rPr lang="en-US" dirty="0" smtClean="0"/>
              <a:t>:</a:t>
            </a:r>
            <a:endParaRPr lang="en-IN" dirty="0"/>
          </a:p>
          <a:p>
            <a:pPr marL="0" indent="0">
              <a:buNone/>
            </a:pPr>
            <a:r>
              <a:rPr lang="en-US" dirty="0" smtClean="0"/>
              <a:t>•RMSE: 12.91</a:t>
            </a:r>
          </a:p>
          <a:p>
            <a:pPr marL="0" indent="0">
              <a:buNone/>
            </a:pPr>
            <a:r>
              <a:rPr lang="en-US" dirty="0" smtClean="0"/>
              <a:t>•MAE: 10.25</a:t>
            </a:r>
          </a:p>
          <a:p>
            <a:pPr marL="0" indent="0">
              <a:buNone/>
            </a:pPr>
            <a:r>
              <a:rPr lang="en-US" dirty="0" smtClean="0"/>
              <a:t>•R²: 17.7%</a:t>
            </a:r>
          </a:p>
          <a:p>
            <a:pPr marL="0" indent="0">
              <a:buNone/>
            </a:pPr>
            <a:r>
              <a:rPr lang="en-US" dirty="0" smtClean="0"/>
              <a:t>•It achieved lower RMSE and MAE values compared to Linear Regression.</a:t>
            </a:r>
          </a:p>
          <a:p>
            <a:pPr marL="0" indent="0">
              <a:buNone/>
            </a:pPr>
            <a:r>
              <a:rPr lang="en-US" dirty="0" smtClean="0"/>
              <a:t>•Its R² value is higher than that of Linear Regression.</a:t>
            </a:r>
          </a:p>
          <a:p>
            <a:endParaRPr lang="en-IN" dirty="0"/>
          </a:p>
        </p:txBody>
      </p:sp>
    </p:spTree>
    <p:extLst>
      <p:ext uri="{BB962C8B-B14F-4D97-AF65-F5344CB8AC3E}">
        <p14:creationId xmlns:p14="http://schemas.microsoft.com/office/powerpoint/2010/main" val="3857012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r>
              <a:rPr lang="en-US" dirty="0" err="1"/>
              <a:t>XGBoost</a:t>
            </a:r>
            <a:r>
              <a:rPr lang="en-US" dirty="0"/>
              <a:t> </a:t>
            </a:r>
            <a:r>
              <a:rPr lang="en-US" dirty="0" err="1" smtClean="0"/>
              <a:t>regressor</a:t>
            </a:r>
            <a:r>
              <a:rPr lang="en-US" dirty="0" smtClean="0"/>
              <a:t>(Extreme </a:t>
            </a:r>
            <a:r>
              <a:rPr lang="en-US" dirty="0" err="1" smtClean="0"/>
              <a:t>Gradiant</a:t>
            </a:r>
            <a:r>
              <a:rPr lang="en-US" dirty="0" smtClean="0"/>
              <a:t> </a:t>
            </a:r>
            <a:r>
              <a:rPr lang="en-US" dirty="0" err="1" smtClean="0"/>
              <a:t>regressor</a:t>
            </a:r>
            <a:r>
              <a:rPr lang="en-US" dirty="0" smtClean="0"/>
              <a:t>):</a:t>
            </a:r>
          </a:p>
          <a:p>
            <a:pPr marL="0" indent="0">
              <a:buNone/>
            </a:pPr>
            <a:r>
              <a:rPr lang="en-US" dirty="0" smtClean="0"/>
              <a:t>RMSE: 12.98</a:t>
            </a:r>
          </a:p>
          <a:p>
            <a:pPr marL="0" indent="0">
              <a:buNone/>
            </a:pPr>
            <a:r>
              <a:rPr lang="en-US" dirty="0" smtClean="0"/>
              <a:t>MAE: 10.19</a:t>
            </a:r>
          </a:p>
          <a:p>
            <a:pPr marL="0" indent="0">
              <a:buNone/>
            </a:pPr>
            <a:r>
              <a:rPr lang="en-US" dirty="0" smtClean="0"/>
              <a:t>R²: 16.7%</a:t>
            </a:r>
          </a:p>
          <a:p>
            <a:pPr marL="0" indent="0">
              <a:buNone/>
            </a:pPr>
            <a:r>
              <a:rPr lang="en-US" dirty="0" smtClean="0"/>
              <a:t>The </a:t>
            </a:r>
            <a:r>
              <a:rPr lang="en-US" dirty="0" err="1" smtClean="0"/>
              <a:t>XGBoost</a:t>
            </a:r>
            <a:r>
              <a:rPr lang="en-US" dirty="0" smtClean="0"/>
              <a:t> </a:t>
            </a:r>
            <a:r>
              <a:rPr lang="en-US" dirty="0" err="1" smtClean="0"/>
              <a:t>Regressor</a:t>
            </a:r>
            <a:r>
              <a:rPr lang="en-US" dirty="0" smtClean="0"/>
              <a:t> still shows relatively lower RMSE and MAE values compared to Linear Regression.</a:t>
            </a:r>
          </a:p>
          <a:p>
            <a:pPr marL="0" indent="0">
              <a:buNone/>
            </a:pPr>
            <a:r>
              <a:rPr lang="en-US" dirty="0" smtClean="0"/>
              <a:t>Its R² value is slightly lower than that of Random Forest.</a:t>
            </a:r>
          </a:p>
          <a:p>
            <a:pPr marL="0" indent="0">
              <a:buNone/>
            </a:pPr>
            <a:endParaRPr lang="en-IN" dirty="0" smtClean="0"/>
          </a:p>
          <a:p>
            <a:endParaRPr lang="en-IN" dirty="0"/>
          </a:p>
        </p:txBody>
      </p:sp>
    </p:spTree>
    <p:extLst>
      <p:ext uri="{BB962C8B-B14F-4D97-AF65-F5344CB8AC3E}">
        <p14:creationId xmlns:p14="http://schemas.microsoft.com/office/powerpoint/2010/main" val="5847228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268</TotalTime>
  <Words>867</Words>
  <Application>Microsoft Office PowerPoint</Application>
  <PresentationFormat>On-screen Show (4:3)</PresentationFormat>
  <Paragraphs>68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Adjacency</vt:lpstr>
      <vt:lpstr>PowerPoint Presentation</vt:lpstr>
      <vt:lpstr>PORTER DELIVERY TIME ESTIMATION PROJECT 2023.               SHRIJEET . R . SHINDE</vt:lpstr>
      <vt:lpstr>PORTER DELIVERY TIME ESTIMATION &amp; REGRESSION</vt:lpstr>
      <vt:lpstr>DATASET EXPLANATION</vt:lpstr>
      <vt:lpstr> SUMMARY </vt:lpstr>
      <vt:lpstr>LET ME TAKE YOU THROUGH THE DOCUMENTATION FILE FOR THE CODE EXPLANATION AND VISUALIZATION.</vt:lpstr>
      <vt:lpstr>Metrics information</vt:lpstr>
      <vt:lpstr>Conclusion </vt:lpstr>
      <vt:lpstr>PowerPoint Presentation</vt:lpstr>
      <vt:lpstr>PowerPoint Presentation</vt:lpstr>
      <vt:lpstr>Conclusion Summary</vt:lpstr>
      <vt:lpstr>Real world example for model used.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11</cp:revision>
  <dcterms:created xsi:type="dcterms:W3CDTF">2023-08-25T12:52:50Z</dcterms:created>
  <dcterms:modified xsi:type="dcterms:W3CDTF">2023-08-26T12:16:49Z</dcterms:modified>
</cp:coreProperties>
</file>