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handoutMasterIdLst>
    <p:handoutMasterId r:id="rId24"/>
  </p:handoutMasterIdLst>
  <p:sldIdLst>
    <p:sldId id="256" r:id="rId2"/>
    <p:sldId id="346" r:id="rId3"/>
    <p:sldId id="313" r:id="rId4"/>
    <p:sldId id="329" r:id="rId5"/>
    <p:sldId id="342" r:id="rId6"/>
    <p:sldId id="331" r:id="rId7"/>
    <p:sldId id="332" r:id="rId8"/>
    <p:sldId id="335" r:id="rId9"/>
    <p:sldId id="339" r:id="rId10"/>
    <p:sldId id="340" r:id="rId11"/>
    <p:sldId id="350" r:id="rId12"/>
    <p:sldId id="344" r:id="rId13"/>
    <p:sldId id="347" r:id="rId14"/>
    <p:sldId id="348" r:id="rId15"/>
    <p:sldId id="351" r:id="rId16"/>
    <p:sldId id="349" r:id="rId17"/>
    <p:sldId id="345" r:id="rId18"/>
    <p:sldId id="343" r:id="rId19"/>
    <p:sldId id="337" r:id="rId20"/>
    <p:sldId id="341" r:id="rId21"/>
    <p:sldId id="33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7" autoAdjust="0"/>
    <p:restoredTop sz="95673"/>
  </p:normalViewPr>
  <p:slideViewPr>
    <p:cSldViewPr snapToGrid="0">
      <p:cViewPr varScale="1">
        <p:scale>
          <a:sx n="86" d="100"/>
          <a:sy n="86" d="100"/>
        </p:scale>
        <p:origin x="331" y="58"/>
      </p:cViewPr>
      <p:guideLst/>
    </p:cSldViewPr>
  </p:slideViewPr>
  <p:outlineViewPr>
    <p:cViewPr>
      <p:scale>
        <a:sx n="33" d="100"/>
        <a:sy n="33" d="100"/>
      </p:scale>
      <p:origin x="0" y="-13992"/>
    </p:cViewPr>
  </p:outlineViewPr>
  <p:notesTextViewPr>
    <p:cViewPr>
      <p:scale>
        <a:sx n="1" d="1"/>
        <a:sy n="1" d="1"/>
      </p:scale>
      <p:origin x="0" y="0"/>
    </p:cViewPr>
  </p:notesTextViewPr>
  <p:notesViewPr>
    <p:cSldViewPr snapToGrid="0">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6CCFA5-A7FC-458F-B03C-73149AB84BC1}" type="datetimeFigureOut">
              <a:rPr lang="en-US" smtClean="0"/>
              <a:t>12/14/2023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9724D-8130-4979-A201-95D60FC2DE20}" type="slidenum">
              <a:rPr lang="en-US" smtClean="0"/>
              <a:t>‹#›</a:t>
            </a:fld>
            <a:endParaRPr lang="en-US" dirty="0"/>
          </a:p>
        </p:txBody>
      </p:sp>
    </p:spTree>
    <p:extLst>
      <p:ext uri="{BB962C8B-B14F-4D97-AF65-F5344CB8AC3E}">
        <p14:creationId xmlns:p14="http://schemas.microsoft.com/office/powerpoint/2010/main" val="29004684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B5AC0-B321-4A86-97B8-6DA69A76B311}" type="datetimeFigureOut">
              <a:rPr lang="en-US" smtClean="0"/>
              <a:t>12/14/2023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5CFA0-AB82-4594-9186-FAF68A191989}" type="slidenum">
              <a:rPr lang="en-US" smtClean="0"/>
              <a:t>‹#›</a:t>
            </a:fld>
            <a:endParaRPr lang="en-US" dirty="0"/>
          </a:p>
        </p:txBody>
      </p:sp>
    </p:spTree>
    <p:extLst>
      <p:ext uri="{BB962C8B-B14F-4D97-AF65-F5344CB8AC3E}">
        <p14:creationId xmlns:p14="http://schemas.microsoft.com/office/powerpoint/2010/main" val="148091721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E9D5CFA0-AB82-4594-9186-FAF68A191989}" type="slidenum">
              <a:rPr lang="en-US" smtClean="0"/>
              <a:t>1</a:t>
            </a:fld>
            <a:endParaRPr lang="en-US" dirty="0"/>
          </a:p>
        </p:txBody>
      </p:sp>
    </p:spTree>
    <p:extLst>
      <p:ext uri="{BB962C8B-B14F-4D97-AF65-F5344CB8AC3E}">
        <p14:creationId xmlns:p14="http://schemas.microsoft.com/office/powerpoint/2010/main" val="96192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5680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3424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58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0557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solidFill>
                  <a:prstClr val="black"/>
                </a:solidFill>
              </a:rPr>
              <a:pPr/>
              <a:t>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3425320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4788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5233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4232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5447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5718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3156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3475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6600">
                <a:solidFill>
                  <a:schemeClr val="tx1"/>
                </a:solidFill>
                <a:latin typeface="Impact" panose="020B080603090205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600">
                <a:solidFill>
                  <a:schemeClr val="tx1"/>
                </a:solidFill>
                <a:latin typeface="Helvetica Neue" panose="02000A06000000020004" pitchFamily="5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solidFill>
              </a:defRPr>
            </a:lvl1pPr>
          </a:lstStyle>
          <a:p>
            <a:fld id="{DFE24485-7D48-4B1E-A1C6-9D902E8B7592}" type="datetime1">
              <a:rPr lang="en-US" smtClean="0"/>
              <a:pPr/>
              <a:t>12/14/2023</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358156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3AA2F-6D7A-49A7-A50B-DAF0D8AFEAC7}"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27488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34883-3F42-4B10-946A-41383A266422}"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61301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00993BA-1466-487C-AFB7-A65D9F9F6166}"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08522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D02E8-8713-4437-BD43-F8660904658D}"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0106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C8902-2DC3-4172-A1A6-3EFE732B88C1}" type="datetime1">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40810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6755F7-BE85-4441-BC47-13C60347E153}" type="datetime1">
              <a:rPr lang="en-US" smtClean="0"/>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400108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C92C8-9440-4DB5-A244-55302416B093}" type="datetime1">
              <a:rPr lang="en-US" smtClean="0"/>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13349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EBFE8-AC4E-4974-B1F5-035436A2A2A1}" type="datetime1">
              <a:rPr lang="en-US" smtClean="0"/>
              <a:t>12/14/2023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85975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3AFB47-3EAE-4919-8ED0-B370A759916F}" type="datetime1">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7071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878625-AB2D-4DBF-9C96-2D76DC17DBAA}" type="datetime1">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235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A349B0F1-5963-4B9B-B9FA-6DED7DDAF72B}" type="datetime1">
              <a:rPr lang="en-US" smtClean="0"/>
              <a:pPr/>
              <a:t>12/14/2023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40391602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8783" y="1122363"/>
            <a:ext cx="11756712" cy="2387600"/>
          </a:xfrm>
        </p:spPr>
        <p:txBody>
          <a:bodyPr>
            <a:normAutofit/>
          </a:bodyPr>
          <a:lstStyle/>
          <a:p>
            <a:r>
              <a:rPr lang="en-US" sz="9600" dirty="0">
                <a:latin typeface="Impact" panose="020B0806030902050204" pitchFamily="34" charset="0"/>
              </a:rPr>
              <a:t>ECEN 5863</a:t>
            </a:r>
            <a:endParaRPr lang="en-US" sz="9600" dirty="0">
              <a:latin typeface="HelveticaNeueLT Std ExtBlk Cn" panose="020B0806040502050204" pitchFamily="34" charset="0"/>
            </a:endParaRPr>
          </a:p>
        </p:txBody>
      </p:sp>
      <p:sp>
        <p:nvSpPr>
          <p:cNvPr id="3" name="Subtitle 2"/>
          <p:cNvSpPr>
            <a:spLocks noGrp="1"/>
          </p:cNvSpPr>
          <p:nvPr>
            <p:ph type="subTitle" idx="1"/>
          </p:nvPr>
        </p:nvSpPr>
        <p:spPr>
          <a:xfrm>
            <a:off x="1523999" y="3602038"/>
            <a:ext cx="9439835" cy="1655762"/>
          </a:xfrm>
        </p:spPr>
        <p:txBody>
          <a:bodyPr>
            <a:normAutofit/>
          </a:bodyPr>
          <a:lstStyle/>
          <a:p>
            <a:r>
              <a:rPr lang="en-US" sz="3600" dirty="0">
                <a:solidFill>
                  <a:srgbClr val="CFB87C"/>
                </a:solidFill>
                <a:latin typeface="HelveticaNeueLT Std ExtBlk Cn" panose="020B0806040502050204" pitchFamily="34" charset="0"/>
              </a:rPr>
              <a:t>Programmable Logic Embedded System Design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8091" y="5979928"/>
            <a:ext cx="2057404" cy="685801"/>
          </a:xfrm>
          <a:prstGeom prst="rect">
            <a:avLst/>
          </a:prstGeom>
        </p:spPr>
      </p:pic>
    </p:spTree>
    <p:extLst>
      <p:ext uri="{BB962C8B-B14F-4D97-AF65-F5344CB8AC3E}">
        <p14:creationId xmlns:p14="http://schemas.microsoft.com/office/powerpoint/2010/main" val="139863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7"/>
            <a:ext cx="9845088" cy="609666"/>
          </a:xfrm>
        </p:spPr>
        <p:txBody>
          <a:bodyPr>
            <a:normAutofit/>
          </a:bodyPr>
          <a:lstStyle/>
          <a:p>
            <a:r>
              <a:rPr lang="en-US" sz="3200" dirty="0"/>
              <a:t>Filter Design using MATLAB</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12" name="TextBox 11">
            <a:extLst>
              <a:ext uri="{FF2B5EF4-FFF2-40B4-BE49-F238E27FC236}">
                <a16:creationId xmlns:a16="http://schemas.microsoft.com/office/drawing/2014/main" id="{64DAEED6-D2C0-360B-D973-1E2227A2F854}"/>
              </a:ext>
            </a:extLst>
          </p:cNvPr>
          <p:cNvSpPr txBox="1"/>
          <p:nvPr/>
        </p:nvSpPr>
        <p:spPr>
          <a:xfrm>
            <a:off x="1829248" y="5483898"/>
            <a:ext cx="9845088" cy="584775"/>
          </a:xfrm>
          <a:prstGeom prst="rect">
            <a:avLst/>
          </a:prstGeom>
          <a:noFill/>
        </p:spPr>
        <p:txBody>
          <a:bodyPr wrap="square">
            <a:spAutoFit/>
          </a:bodyPr>
          <a:lstStyle/>
          <a:p>
            <a:r>
              <a:rPr lang="en-US" sz="1600" b="1" dirty="0">
                <a:solidFill>
                  <a:schemeClr val="bg1"/>
                </a:solidFill>
              </a:rPr>
              <a:t>Band Pass Filter Characteristics: </a:t>
            </a:r>
            <a:r>
              <a:rPr lang="en-US" sz="1600" dirty="0">
                <a:solidFill>
                  <a:schemeClr val="bg1"/>
                </a:solidFill>
              </a:rPr>
              <a:t>Cutoff Frequency1: 600Hz, Cutoff Frequency2: 1000Hz, Filter Order: 50</a:t>
            </a:r>
          </a:p>
          <a:p>
            <a:r>
              <a:rPr lang="en-US" sz="1600" dirty="0">
                <a:solidFill>
                  <a:schemeClr val="bg1"/>
                </a:solidFill>
              </a:rPr>
              <a:t>Filter Functionality: Permits frequencies below 600Hz. Attenuates frequencies beyond the cutoff. Sampled at 48Khz</a:t>
            </a:r>
          </a:p>
        </p:txBody>
      </p:sp>
      <p:pic>
        <p:nvPicPr>
          <p:cNvPr id="11" name="Content Placeholder 10" descr="A group of graphs showing different types of sound waves&#10;&#10;Description automatically generated">
            <a:extLst>
              <a:ext uri="{FF2B5EF4-FFF2-40B4-BE49-F238E27FC236}">
                <a16:creationId xmlns:a16="http://schemas.microsoft.com/office/drawing/2014/main" id="{44EA3F58-0C96-A9F4-421B-98057FB5546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217980" y="1128575"/>
            <a:ext cx="9311907" cy="4123670"/>
          </a:xfrm>
        </p:spPr>
      </p:pic>
    </p:spTree>
    <p:extLst>
      <p:ext uri="{BB962C8B-B14F-4D97-AF65-F5344CB8AC3E}">
        <p14:creationId xmlns:p14="http://schemas.microsoft.com/office/powerpoint/2010/main" val="15542032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D525-B129-44B7-939A-237E94B42943}"/>
              </a:ext>
            </a:extLst>
          </p:cNvPr>
          <p:cNvSpPr>
            <a:spLocks noGrp="1"/>
          </p:cNvSpPr>
          <p:nvPr>
            <p:ph type="title"/>
          </p:nvPr>
        </p:nvSpPr>
        <p:spPr/>
        <p:txBody>
          <a:bodyPr/>
          <a:lstStyle/>
          <a:p>
            <a:r>
              <a:rPr lang="en-IN" dirty="0"/>
              <a:t>Proof of Concept Realization:</a:t>
            </a:r>
          </a:p>
        </p:txBody>
      </p:sp>
      <p:sp>
        <p:nvSpPr>
          <p:cNvPr id="3" name="Content Placeholder 2">
            <a:extLst>
              <a:ext uri="{FF2B5EF4-FFF2-40B4-BE49-F238E27FC236}">
                <a16:creationId xmlns:a16="http://schemas.microsoft.com/office/drawing/2014/main" id="{C1B233E5-28D5-3B21-90D0-9A1B7E0FA787}"/>
              </a:ext>
            </a:extLst>
          </p:cNvPr>
          <p:cNvSpPr>
            <a:spLocks noGrp="1"/>
          </p:cNvSpPr>
          <p:nvPr>
            <p:ph idx="1"/>
          </p:nvPr>
        </p:nvSpPr>
        <p:spPr/>
        <p:txBody>
          <a:bodyPr/>
          <a:lstStyle/>
          <a:p>
            <a:r>
              <a:rPr lang="en-IN" dirty="0"/>
              <a:t>Clock for filter is 50MHz, audio sample 48KHz, How to pass samples?</a:t>
            </a:r>
          </a:p>
          <a:p>
            <a:r>
              <a:rPr lang="en-IN" dirty="0"/>
              <a:t>FIR Filter Digital implementation requires co-</a:t>
            </a:r>
            <a:r>
              <a:rPr lang="en-IN" dirty="0" err="1"/>
              <a:t>efficients</a:t>
            </a:r>
            <a:r>
              <a:rPr lang="en-IN" dirty="0"/>
              <a:t> for stop band and pass band, how?</a:t>
            </a:r>
          </a:p>
          <a:p>
            <a:r>
              <a:rPr lang="en-IN" dirty="0"/>
              <a:t>Audio codec works on 24-bit input and output, filter output varies based on order, how to pass data?</a:t>
            </a:r>
          </a:p>
          <a:p>
            <a:r>
              <a:rPr lang="en-IN" dirty="0"/>
              <a:t>Real value co-</a:t>
            </a:r>
            <a:r>
              <a:rPr lang="en-IN" dirty="0" err="1"/>
              <a:t>eficients</a:t>
            </a:r>
            <a:r>
              <a:rPr lang="en-IN" dirty="0"/>
              <a:t> give 64-bit output, fixed point co-</a:t>
            </a:r>
            <a:r>
              <a:rPr lang="en-IN" dirty="0" err="1"/>
              <a:t>efficients</a:t>
            </a:r>
            <a:r>
              <a:rPr lang="en-IN" dirty="0"/>
              <a:t> gives 33-bit output or more for 50 stage</a:t>
            </a:r>
          </a:p>
          <a:p>
            <a:endParaRPr lang="en-IN" dirty="0"/>
          </a:p>
        </p:txBody>
      </p:sp>
      <p:sp>
        <p:nvSpPr>
          <p:cNvPr id="4" name="Footer Placeholder 3">
            <a:extLst>
              <a:ext uri="{FF2B5EF4-FFF2-40B4-BE49-F238E27FC236}">
                <a16:creationId xmlns:a16="http://schemas.microsoft.com/office/drawing/2014/main" id="{E7E51C35-7640-047D-5C05-5EEA30B12A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40D4104-4A03-B949-513D-E66EC35F7CB9}"/>
              </a:ext>
            </a:extLst>
          </p:cNvPr>
          <p:cNvSpPr>
            <a:spLocks noGrp="1"/>
          </p:cNvSpPr>
          <p:nvPr>
            <p:ph type="sldNum" sz="quarter" idx="12"/>
          </p:nvPr>
        </p:nvSpPr>
        <p:spPr/>
        <p:txBody>
          <a:bodyPr/>
          <a:lstStyle/>
          <a:p>
            <a:fld id="{F01A1062-647E-407B-B10D-A265B55750D5}" type="slidenum">
              <a:rPr lang="en-US" smtClean="0"/>
              <a:t>11</a:t>
            </a:fld>
            <a:endParaRPr lang="en-US" dirty="0"/>
          </a:p>
        </p:txBody>
      </p:sp>
    </p:spTree>
    <p:extLst>
      <p:ext uri="{BB962C8B-B14F-4D97-AF65-F5344CB8AC3E}">
        <p14:creationId xmlns:p14="http://schemas.microsoft.com/office/powerpoint/2010/main" val="322774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D525-B129-44B7-939A-237E94B42943}"/>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C1B233E5-28D5-3B21-90D0-9A1B7E0FA787}"/>
              </a:ext>
            </a:extLst>
          </p:cNvPr>
          <p:cNvSpPr>
            <a:spLocks noGrp="1"/>
          </p:cNvSpPr>
          <p:nvPr>
            <p:ph idx="1"/>
          </p:nvPr>
        </p:nvSpPr>
        <p:spPr/>
        <p:txBody>
          <a:bodyPr/>
          <a:lstStyle/>
          <a:p>
            <a:r>
              <a:rPr lang="en-IN" dirty="0"/>
              <a:t>Step 1: Synchronize Sampling Frequency</a:t>
            </a:r>
          </a:p>
          <a:p>
            <a:r>
              <a:rPr lang="en-IN" dirty="0"/>
              <a:t>Step2: Filter Design</a:t>
            </a:r>
          </a:p>
          <a:p>
            <a:r>
              <a:rPr lang="en-IN" dirty="0"/>
              <a:t>Step 3: Generate Co-</a:t>
            </a:r>
            <a:r>
              <a:rPr lang="en-IN" dirty="0" err="1"/>
              <a:t>efficients</a:t>
            </a:r>
            <a:endParaRPr lang="en-IN" dirty="0"/>
          </a:p>
          <a:p>
            <a:r>
              <a:rPr lang="en-IN" dirty="0"/>
              <a:t>Step 4:Programmable Logic implementation</a:t>
            </a:r>
          </a:p>
          <a:p>
            <a:r>
              <a:rPr lang="en-IN" dirty="0"/>
              <a:t>Step 5: Validate</a:t>
            </a:r>
          </a:p>
          <a:p>
            <a:endParaRPr lang="en-IN" dirty="0"/>
          </a:p>
          <a:p>
            <a:endParaRPr lang="en-IN" dirty="0"/>
          </a:p>
        </p:txBody>
      </p:sp>
      <p:sp>
        <p:nvSpPr>
          <p:cNvPr id="4" name="Footer Placeholder 3">
            <a:extLst>
              <a:ext uri="{FF2B5EF4-FFF2-40B4-BE49-F238E27FC236}">
                <a16:creationId xmlns:a16="http://schemas.microsoft.com/office/drawing/2014/main" id="{E7E51C35-7640-047D-5C05-5EEA30B12A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40D4104-4A03-B949-513D-E66EC35F7CB9}"/>
              </a:ext>
            </a:extLst>
          </p:cNvPr>
          <p:cNvSpPr>
            <a:spLocks noGrp="1"/>
          </p:cNvSpPr>
          <p:nvPr>
            <p:ph type="sldNum" sz="quarter" idx="12"/>
          </p:nvPr>
        </p:nvSpPr>
        <p:spPr/>
        <p:txBody>
          <a:bodyPr/>
          <a:lstStyle/>
          <a:p>
            <a:fld id="{F01A1062-647E-407B-B10D-A265B55750D5}" type="slidenum">
              <a:rPr lang="en-US" smtClean="0"/>
              <a:t>12</a:t>
            </a:fld>
            <a:endParaRPr lang="en-US" dirty="0"/>
          </a:p>
        </p:txBody>
      </p:sp>
    </p:spTree>
    <p:extLst>
      <p:ext uri="{BB962C8B-B14F-4D97-AF65-F5344CB8AC3E}">
        <p14:creationId xmlns:p14="http://schemas.microsoft.com/office/powerpoint/2010/main" val="1842945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7"/>
            <a:ext cx="9845088" cy="609666"/>
          </a:xfrm>
        </p:spPr>
        <p:txBody>
          <a:bodyPr>
            <a:normAutofit/>
          </a:bodyPr>
          <a:lstStyle/>
          <a:p>
            <a:r>
              <a:rPr lang="en-US" sz="3200" dirty="0"/>
              <a:t>Top Level RTL Viewer</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12" name="TextBox 11">
            <a:extLst>
              <a:ext uri="{FF2B5EF4-FFF2-40B4-BE49-F238E27FC236}">
                <a16:creationId xmlns:a16="http://schemas.microsoft.com/office/drawing/2014/main" id="{64DAEED6-D2C0-360B-D973-1E2227A2F854}"/>
              </a:ext>
            </a:extLst>
          </p:cNvPr>
          <p:cNvSpPr txBox="1"/>
          <p:nvPr/>
        </p:nvSpPr>
        <p:spPr>
          <a:xfrm>
            <a:off x="1829248" y="5483898"/>
            <a:ext cx="9845088" cy="584775"/>
          </a:xfrm>
          <a:prstGeom prst="rect">
            <a:avLst/>
          </a:prstGeom>
          <a:noFill/>
        </p:spPr>
        <p:txBody>
          <a:bodyPr wrap="square">
            <a:spAutoFit/>
          </a:bodyPr>
          <a:lstStyle/>
          <a:p>
            <a:r>
              <a:rPr lang="en-US" sz="1600" b="1" dirty="0">
                <a:solidFill>
                  <a:schemeClr val="bg1"/>
                </a:solidFill>
              </a:rPr>
              <a:t>Band Pass Filter Characteristics: </a:t>
            </a:r>
            <a:r>
              <a:rPr lang="en-US" sz="1600" dirty="0">
                <a:solidFill>
                  <a:schemeClr val="bg1"/>
                </a:solidFill>
              </a:rPr>
              <a:t>Cutoff Frequency1: 600Hz, Cutoff Frequency2: 1000Hz, Filter Order: 50</a:t>
            </a:r>
          </a:p>
          <a:p>
            <a:r>
              <a:rPr lang="en-US" sz="1600" dirty="0">
                <a:solidFill>
                  <a:schemeClr val="bg1"/>
                </a:solidFill>
              </a:rPr>
              <a:t>Filter Functionality: Permits frequencies below 600Hz. Attenuates frequencies beyond the cutoff. Sampled at 48Khz</a:t>
            </a:r>
          </a:p>
        </p:txBody>
      </p:sp>
      <p:pic>
        <p:nvPicPr>
          <p:cNvPr id="10" name="Content Placeholder 9">
            <a:extLst>
              <a:ext uri="{FF2B5EF4-FFF2-40B4-BE49-F238E27FC236}">
                <a16:creationId xmlns:a16="http://schemas.microsoft.com/office/drawing/2014/main" id="{F2BE5A1D-3CDD-97F7-B8AA-6A3881C8D08D}"/>
              </a:ext>
            </a:extLst>
          </p:cNvPr>
          <p:cNvPicPr>
            <a:picLocks noGrp="1" noChangeAspect="1"/>
          </p:cNvPicPr>
          <p:nvPr>
            <p:ph idx="1"/>
          </p:nvPr>
        </p:nvPicPr>
        <p:blipFill>
          <a:blip r:embed="rId5"/>
          <a:stretch>
            <a:fillRect/>
          </a:stretch>
        </p:blipFill>
        <p:spPr>
          <a:xfrm>
            <a:off x="1107772" y="847022"/>
            <a:ext cx="9254980" cy="5329942"/>
          </a:xfrm>
        </p:spPr>
      </p:pic>
    </p:spTree>
    <p:extLst>
      <p:ext uri="{BB962C8B-B14F-4D97-AF65-F5344CB8AC3E}">
        <p14:creationId xmlns:p14="http://schemas.microsoft.com/office/powerpoint/2010/main" val="37337120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7"/>
            <a:ext cx="9845088" cy="609666"/>
          </a:xfrm>
        </p:spPr>
        <p:txBody>
          <a:bodyPr>
            <a:normAutofit/>
          </a:bodyPr>
          <a:lstStyle/>
          <a:p>
            <a:r>
              <a:rPr lang="en-US" sz="3200" dirty="0"/>
              <a:t>RTL Viewer of Filter</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12" name="TextBox 11">
            <a:extLst>
              <a:ext uri="{FF2B5EF4-FFF2-40B4-BE49-F238E27FC236}">
                <a16:creationId xmlns:a16="http://schemas.microsoft.com/office/drawing/2014/main" id="{64DAEED6-D2C0-360B-D973-1E2227A2F854}"/>
              </a:ext>
            </a:extLst>
          </p:cNvPr>
          <p:cNvSpPr txBox="1"/>
          <p:nvPr/>
        </p:nvSpPr>
        <p:spPr>
          <a:xfrm>
            <a:off x="1829248" y="5483898"/>
            <a:ext cx="9845088" cy="584775"/>
          </a:xfrm>
          <a:prstGeom prst="rect">
            <a:avLst/>
          </a:prstGeom>
          <a:noFill/>
        </p:spPr>
        <p:txBody>
          <a:bodyPr wrap="square">
            <a:spAutoFit/>
          </a:bodyPr>
          <a:lstStyle/>
          <a:p>
            <a:r>
              <a:rPr lang="en-US" sz="1600" b="1" dirty="0">
                <a:solidFill>
                  <a:schemeClr val="bg1"/>
                </a:solidFill>
              </a:rPr>
              <a:t>Band Pass Filter Characteristics: </a:t>
            </a:r>
            <a:r>
              <a:rPr lang="en-US" sz="1600" dirty="0">
                <a:solidFill>
                  <a:schemeClr val="bg1"/>
                </a:solidFill>
              </a:rPr>
              <a:t>Cutoff Frequency1: 600Hz, Cutoff Frequency2: 1000Hz, Filter Order: 50</a:t>
            </a:r>
          </a:p>
          <a:p>
            <a:r>
              <a:rPr lang="en-US" sz="1600" dirty="0">
                <a:solidFill>
                  <a:schemeClr val="bg1"/>
                </a:solidFill>
              </a:rPr>
              <a:t>Filter Functionality: Permits frequencies below 600Hz. Attenuates frequencies beyond the cutoff. Sampled at 48Khz</a:t>
            </a:r>
          </a:p>
        </p:txBody>
      </p:sp>
      <p:pic>
        <p:nvPicPr>
          <p:cNvPr id="11" name="Content Placeholder 10">
            <a:extLst>
              <a:ext uri="{FF2B5EF4-FFF2-40B4-BE49-F238E27FC236}">
                <a16:creationId xmlns:a16="http://schemas.microsoft.com/office/drawing/2014/main" id="{AC3FEDF8-E28F-A99A-747E-ED167E8B09C8}"/>
              </a:ext>
            </a:extLst>
          </p:cNvPr>
          <p:cNvPicPr>
            <a:picLocks noGrp="1" noChangeAspect="1"/>
          </p:cNvPicPr>
          <p:nvPr>
            <p:ph idx="1"/>
          </p:nvPr>
        </p:nvPicPr>
        <p:blipFill>
          <a:blip r:embed="rId5"/>
          <a:stretch>
            <a:fillRect/>
          </a:stretch>
        </p:blipFill>
        <p:spPr>
          <a:xfrm>
            <a:off x="838200" y="2165873"/>
            <a:ext cx="10515600" cy="3670842"/>
          </a:xfrm>
        </p:spPr>
      </p:pic>
    </p:spTree>
    <p:extLst>
      <p:ext uri="{BB962C8B-B14F-4D97-AF65-F5344CB8AC3E}">
        <p14:creationId xmlns:p14="http://schemas.microsoft.com/office/powerpoint/2010/main" val="25573506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7"/>
            <a:ext cx="9845088" cy="609666"/>
          </a:xfrm>
        </p:spPr>
        <p:txBody>
          <a:bodyPr>
            <a:normAutofit/>
          </a:bodyPr>
          <a:lstStyle/>
          <a:p>
            <a:r>
              <a:rPr lang="en-US" sz="3200" dirty="0"/>
              <a:t>Logic Utilization</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12" name="TextBox 11">
            <a:extLst>
              <a:ext uri="{FF2B5EF4-FFF2-40B4-BE49-F238E27FC236}">
                <a16:creationId xmlns:a16="http://schemas.microsoft.com/office/drawing/2014/main" id="{64DAEED6-D2C0-360B-D973-1E2227A2F854}"/>
              </a:ext>
            </a:extLst>
          </p:cNvPr>
          <p:cNvSpPr txBox="1"/>
          <p:nvPr/>
        </p:nvSpPr>
        <p:spPr>
          <a:xfrm>
            <a:off x="1829248" y="5483898"/>
            <a:ext cx="9845088" cy="584775"/>
          </a:xfrm>
          <a:prstGeom prst="rect">
            <a:avLst/>
          </a:prstGeom>
          <a:noFill/>
        </p:spPr>
        <p:txBody>
          <a:bodyPr wrap="square">
            <a:spAutoFit/>
          </a:bodyPr>
          <a:lstStyle/>
          <a:p>
            <a:r>
              <a:rPr lang="en-US" sz="1600" b="1" dirty="0">
                <a:solidFill>
                  <a:schemeClr val="bg1"/>
                </a:solidFill>
              </a:rPr>
              <a:t>Band Pass Filter Characteristics: </a:t>
            </a:r>
            <a:r>
              <a:rPr lang="en-US" sz="1600" dirty="0">
                <a:solidFill>
                  <a:schemeClr val="bg1"/>
                </a:solidFill>
              </a:rPr>
              <a:t>Cutoff Frequency1: 600Hz, Cutoff Frequency2: 1000Hz, Filter Order: 50</a:t>
            </a:r>
          </a:p>
          <a:p>
            <a:r>
              <a:rPr lang="en-US" sz="1600" dirty="0">
                <a:solidFill>
                  <a:schemeClr val="bg1"/>
                </a:solidFill>
              </a:rPr>
              <a:t>Filter Functionality: Permits frequencies below 600Hz. Attenuates frequencies beyond the cutoff. Sampled at 48Khz</a:t>
            </a:r>
          </a:p>
        </p:txBody>
      </p:sp>
      <p:pic>
        <p:nvPicPr>
          <p:cNvPr id="10" name="Picture 9">
            <a:extLst>
              <a:ext uri="{FF2B5EF4-FFF2-40B4-BE49-F238E27FC236}">
                <a16:creationId xmlns:a16="http://schemas.microsoft.com/office/drawing/2014/main" id="{29C1FA14-AAA3-DAAE-7620-AE2B48B6EBA6}"/>
              </a:ext>
            </a:extLst>
          </p:cNvPr>
          <p:cNvPicPr>
            <a:picLocks noChangeAspect="1"/>
          </p:cNvPicPr>
          <p:nvPr/>
        </p:nvPicPr>
        <p:blipFill>
          <a:blip r:embed="rId5"/>
          <a:stretch>
            <a:fillRect/>
          </a:stretch>
        </p:blipFill>
        <p:spPr>
          <a:xfrm>
            <a:off x="1031264" y="1040680"/>
            <a:ext cx="9458960" cy="5115886"/>
          </a:xfrm>
          <a:prstGeom prst="rect">
            <a:avLst/>
          </a:prstGeom>
        </p:spPr>
      </p:pic>
    </p:spTree>
    <p:extLst>
      <p:ext uri="{BB962C8B-B14F-4D97-AF65-F5344CB8AC3E}">
        <p14:creationId xmlns:p14="http://schemas.microsoft.com/office/powerpoint/2010/main" val="206781574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D525-B129-44B7-939A-237E94B42943}"/>
              </a:ext>
            </a:extLst>
          </p:cNvPr>
          <p:cNvSpPr>
            <a:spLocks noGrp="1"/>
          </p:cNvSpPr>
          <p:nvPr>
            <p:ph type="title"/>
          </p:nvPr>
        </p:nvSpPr>
        <p:spPr/>
        <p:txBody>
          <a:bodyPr/>
          <a:lstStyle/>
          <a:p>
            <a:r>
              <a:rPr lang="en-IN" dirty="0"/>
              <a:t>Validation:</a:t>
            </a:r>
          </a:p>
        </p:txBody>
      </p:sp>
      <p:sp>
        <p:nvSpPr>
          <p:cNvPr id="3" name="Content Placeholder 2">
            <a:extLst>
              <a:ext uri="{FF2B5EF4-FFF2-40B4-BE49-F238E27FC236}">
                <a16:creationId xmlns:a16="http://schemas.microsoft.com/office/drawing/2014/main" id="{C1B233E5-28D5-3B21-90D0-9A1B7E0FA787}"/>
              </a:ext>
            </a:extLst>
          </p:cNvPr>
          <p:cNvSpPr>
            <a:spLocks noGrp="1"/>
          </p:cNvSpPr>
          <p:nvPr>
            <p:ph idx="1"/>
          </p:nvPr>
        </p:nvSpPr>
        <p:spPr/>
        <p:txBody>
          <a:bodyPr/>
          <a:lstStyle/>
          <a:p>
            <a:endParaRPr lang="en-IN" dirty="0"/>
          </a:p>
          <a:p>
            <a:r>
              <a:rPr lang="en-IN" dirty="0">
                <a:latin typeface="Times New Roman" panose="02020603050405020304" pitchFamily="18" charset="0"/>
                <a:cs typeface="Times New Roman" panose="02020603050405020304" pitchFamily="18" charset="0"/>
              </a:rPr>
              <a:t>Simulated clock synchronization, filter blocks</a:t>
            </a:r>
          </a:p>
          <a:p>
            <a:r>
              <a:rPr lang="en-IN" dirty="0">
                <a:latin typeface="Times New Roman" panose="02020603050405020304" pitchFamily="18" charset="0"/>
                <a:cs typeface="Times New Roman" panose="02020603050405020304" pitchFamily="18" charset="0"/>
              </a:rPr>
              <a:t>Used a high frequency tone of 8KHz and above to verify cut-off for low-pass filter</a:t>
            </a:r>
          </a:p>
          <a:p>
            <a:r>
              <a:rPr lang="en-IN" dirty="0">
                <a:latin typeface="Times New Roman" panose="02020603050405020304" pitchFamily="18" charset="0"/>
                <a:cs typeface="Times New Roman" panose="02020603050405020304" pitchFamily="18" charset="0"/>
              </a:rPr>
              <a:t>Used a low frequency tone of 500Hz to verify high-pass</a:t>
            </a:r>
          </a:p>
          <a:p>
            <a:r>
              <a:rPr lang="en-IN" dirty="0">
                <a:latin typeface="Times New Roman" panose="02020603050405020304" pitchFamily="18" charset="0"/>
                <a:cs typeface="Times New Roman" panose="02020603050405020304" pitchFamily="18" charset="0"/>
              </a:rPr>
              <a:t>Used a frequency tone of 800Hz to verify band-pass</a:t>
            </a:r>
          </a:p>
          <a:p>
            <a:r>
              <a:rPr lang="en-IN" dirty="0">
                <a:latin typeface="Times New Roman" panose="02020603050405020304" pitchFamily="18" charset="0"/>
                <a:cs typeface="Times New Roman" panose="02020603050405020304" pitchFamily="18" charset="0"/>
              </a:rPr>
              <a:t>Used audio sweep to verify each stop and pass frequencies</a:t>
            </a:r>
          </a:p>
          <a:p>
            <a:endParaRPr lang="en-IN" dirty="0"/>
          </a:p>
        </p:txBody>
      </p:sp>
      <p:sp>
        <p:nvSpPr>
          <p:cNvPr id="4" name="Footer Placeholder 3">
            <a:extLst>
              <a:ext uri="{FF2B5EF4-FFF2-40B4-BE49-F238E27FC236}">
                <a16:creationId xmlns:a16="http://schemas.microsoft.com/office/drawing/2014/main" id="{E7E51C35-7640-047D-5C05-5EEA30B12A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40D4104-4A03-B949-513D-E66EC35F7CB9}"/>
              </a:ext>
            </a:extLst>
          </p:cNvPr>
          <p:cNvSpPr>
            <a:spLocks noGrp="1"/>
          </p:cNvSpPr>
          <p:nvPr>
            <p:ph type="sldNum" sz="quarter" idx="12"/>
          </p:nvPr>
        </p:nvSpPr>
        <p:spPr/>
        <p:txBody>
          <a:bodyPr/>
          <a:lstStyle/>
          <a:p>
            <a:fld id="{F01A1062-647E-407B-B10D-A265B55750D5}" type="slidenum">
              <a:rPr lang="en-US" smtClean="0"/>
              <a:t>16</a:t>
            </a:fld>
            <a:endParaRPr lang="en-US" dirty="0"/>
          </a:p>
        </p:txBody>
      </p:sp>
    </p:spTree>
    <p:extLst>
      <p:ext uri="{BB962C8B-B14F-4D97-AF65-F5344CB8AC3E}">
        <p14:creationId xmlns:p14="http://schemas.microsoft.com/office/powerpoint/2010/main" val="1644504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D8E1-19AF-5317-EEEF-734771C324BF}"/>
              </a:ext>
            </a:extLst>
          </p:cNvPr>
          <p:cNvSpPr>
            <a:spLocks noGrp="1"/>
          </p:cNvSpPr>
          <p:nvPr>
            <p:ph type="title"/>
          </p:nvPr>
        </p:nvSpPr>
        <p:spPr/>
        <p:txBody>
          <a:bodyPr/>
          <a:lstStyle/>
          <a:p>
            <a:r>
              <a:rPr lang="en-IN" dirty="0"/>
              <a:t>What worked and what didn’t?</a:t>
            </a:r>
          </a:p>
        </p:txBody>
      </p:sp>
      <p:graphicFrame>
        <p:nvGraphicFramePr>
          <p:cNvPr id="6" name="Content Placeholder 5">
            <a:extLst>
              <a:ext uri="{FF2B5EF4-FFF2-40B4-BE49-F238E27FC236}">
                <a16:creationId xmlns:a16="http://schemas.microsoft.com/office/drawing/2014/main" id="{28F7090A-C641-EAF6-7052-6311C3814AB4}"/>
              </a:ext>
            </a:extLst>
          </p:cNvPr>
          <p:cNvGraphicFramePr>
            <a:graphicFrameLocks noGrp="1"/>
          </p:cNvGraphicFramePr>
          <p:nvPr>
            <p:ph idx="1"/>
            <p:extLst>
              <p:ext uri="{D42A27DB-BD31-4B8C-83A1-F6EECF244321}">
                <p14:modId xmlns:p14="http://schemas.microsoft.com/office/powerpoint/2010/main" val="2099190771"/>
              </p:ext>
            </p:extLst>
          </p:nvPr>
        </p:nvGraphicFramePr>
        <p:xfrm>
          <a:off x="838200" y="1825625"/>
          <a:ext cx="10515597" cy="32359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824599986"/>
                    </a:ext>
                  </a:extLst>
                </a:gridCol>
                <a:gridCol w="3505199">
                  <a:extLst>
                    <a:ext uri="{9D8B030D-6E8A-4147-A177-3AD203B41FA5}">
                      <a16:colId xmlns:a16="http://schemas.microsoft.com/office/drawing/2014/main" val="3290757797"/>
                    </a:ext>
                  </a:extLst>
                </a:gridCol>
                <a:gridCol w="3505199">
                  <a:extLst>
                    <a:ext uri="{9D8B030D-6E8A-4147-A177-3AD203B41FA5}">
                      <a16:colId xmlns:a16="http://schemas.microsoft.com/office/drawing/2014/main" val="2946093731"/>
                    </a:ext>
                  </a:extLst>
                </a:gridCol>
              </a:tblGrid>
              <a:tr h="370840">
                <a:tc>
                  <a:txBody>
                    <a:bodyPr/>
                    <a:lstStyle/>
                    <a:p>
                      <a:r>
                        <a:rPr lang="en-IN" dirty="0"/>
                        <a:t>Implementation</a:t>
                      </a:r>
                    </a:p>
                  </a:txBody>
                  <a:tcPr/>
                </a:tc>
                <a:tc>
                  <a:txBody>
                    <a:bodyPr/>
                    <a:lstStyle/>
                    <a:p>
                      <a:r>
                        <a:rPr lang="en-IN" dirty="0" err="1"/>
                        <a:t>Matlab</a:t>
                      </a:r>
                      <a:r>
                        <a:rPr lang="en-IN" dirty="0"/>
                        <a:t> Implementation</a:t>
                      </a:r>
                    </a:p>
                  </a:txBody>
                  <a:tcPr/>
                </a:tc>
                <a:tc>
                  <a:txBody>
                    <a:bodyPr/>
                    <a:lstStyle/>
                    <a:p>
                      <a:r>
                        <a:rPr lang="en-IN" dirty="0"/>
                        <a:t>Hardware and software implementation</a:t>
                      </a:r>
                    </a:p>
                  </a:txBody>
                  <a:tcPr/>
                </a:tc>
                <a:extLst>
                  <a:ext uri="{0D108BD9-81ED-4DB2-BD59-A6C34878D82A}">
                    <a16:rowId xmlns:a16="http://schemas.microsoft.com/office/drawing/2014/main" val="3684867946"/>
                  </a:ext>
                </a:extLst>
              </a:tr>
              <a:tr h="370840">
                <a:tc>
                  <a:txBody>
                    <a:bodyPr/>
                    <a:lstStyle/>
                    <a:p>
                      <a:r>
                        <a:rPr lang="en-IN" dirty="0"/>
                        <a:t>CODEC audio out</a:t>
                      </a:r>
                    </a:p>
                  </a:txBody>
                  <a:tcPr/>
                </a:tc>
                <a:tc>
                  <a:txBody>
                    <a:bodyPr/>
                    <a:lstStyle/>
                    <a:p>
                      <a:r>
                        <a:rPr lang="en-IN" dirty="0"/>
                        <a:t>                         -</a:t>
                      </a:r>
                    </a:p>
                  </a:txBody>
                  <a:tcPr/>
                </a:tc>
                <a:tc>
                  <a:txBody>
                    <a:bodyPr/>
                    <a:lstStyle/>
                    <a:p>
                      <a:endParaRPr lang="en-IN"/>
                    </a:p>
                  </a:txBody>
                  <a:tcPr/>
                </a:tc>
                <a:extLst>
                  <a:ext uri="{0D108BD9-81ED-4DB2-BD59-A6C34878D82A}">
                    <a16:rowId xmlns:a16="http://schemas.microsoft.com/office/drawing/2014/main" val="4209952023"/>
                  </a:ext>
                </a:extLst>
              </a:tr>
              <a:tr h="370840">
                <a:tc>
                  <a:txBody>
                    <a:bodyPr/>
                    <a:lstStyle/>
                    <a:p>
                      <a:r>
                        <a:rPr lang="en-IN" dirty="0"/>
                        <a:t>Basic FIR Filter</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66050545"/>
                  </a:ext>
                </a:extLst>
              </a:tr>
              <a:tr h="370840">
                <a:tc>
                  <a:txBody>
                    <a:bodyPr/>
                    <a:lstStyle/>
                    <a:p>
                      <a:r>
                        <a:rPr lang="en-IN" dirty="0"/>
                        <a:t>Low pass</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857242233"/>
                  </a:ext>
                </a:extLst>
              </a:tr>
              <a:tr h="370840">
                <a:tc>
                  <a:txBody>
                    <a:bodyPr/>
                    <a:lstStyle/>
                    <a:p>
                      <a:r>
                        <a:rPr lang="en-IN" dirty="0"/>
                        <a:t>High pass</a:t>
                      </a:r>
                    </a:p>
                  </a:txBody>
                  <a:tcPr/>
                </a:tc>
                <a:tc>
                  <a:txBody>
                    <a:bodyPr/>
                    <a:lstStyle/>
                    <a:p>
                      <a:endParaRPr lang="en-IN"/>
                    </a:p>
                  </a:txBody>
                  <a:tcPr/>
                </a:tc>
                <a:tc>
                  <a:txBody>
                    <a:bodyPr/>
                    <a:lstStyle/>
                    <a:p>
                      <a:r>
                        <a:rPr lang="en-IN" dirty="0"/>
                        <a:t>           Needs more testing</a:t>
                      </a:r>
                    </a:p>
                  </a:txBody>
                  <a:tcPr/>
                </a:tc>
                <a:extLst>
                  <a:ext uri="{0D108BD9-81ED-4DB2-BD59-A6C34878D82A}">
                    <a16:rowId xmlns:a16="http://schemas.microsoft.com/office/drawing/2014/main" val="1541126105"/>
                  </a:ext>
                </a:extLst>
              </a:tr>
              <a:tr h="370840">
                <a:tc>
                  <a:txBody>
                    <a:bodyPr/>
                    <a:lstStyle/>
                    <a:p>
                      <a:r>
                        <a:rPr lang="en-IN" dirty="0"/>
                        <a:t>Bandpass</a:t>
                      </a:r>
                    </a:p>
                  </a:txBody>
                  <a:tcPr/>
                </a:tc>
                <a:tc>
                  <a:txBody>
                    <a:bodyPr/>
                    <a:lstStyle/>
                    <a:p>
                      <a:endParaRPr lang="en-IN"/>
                    </a:p>
                  </a:txBody>
                  <a:tcPr/>
                </a:tc>
                <a:tc>
                  <a:txBody>
                    <a:bodyPr/>
                    <a:lstStyle/>
                    <a:p>
                      <a:r>
                        <a:rPr lang="en-IN" dirty="0"/>
                        <a:t>           Needs more testing</a:t>
                      </a:r>
                    </a:p>
                  </a:txBody>
                  <a:tcPr/>
                </a:tc>
                <a:extLst>
                  <a:ext uri="{0D108BD9-81ED-4DB2-BD59-A6C34878D82A}">
                    <a16:rowId xmlns:a16="http://schemas.microsoft.com/office/drawing/2014/main" val="897096354"/>
                  </a:ext>
                </a:extLst>
              </a:tr>
              <a:tr h="370840">
                <a:tc>
                  <a:txBody>
                    <a:bodyPr/>
                    <a:lstStyle/>
                    <a:p>
                      <a:r>
                        <a:rPr lang="en-IN" dirty="0"/>
                        <a:t>Integration of filters with CODEC </a:t>
                      </a:r>
                    </a:p>
                  </a:txBody>
                  <a:tcPr/>
                </a:tc>
                <a:tc>
                  <a:txBody>
                    <a:bodyPr/>
                    <a:lstStyle/>
                    <a:p>
                      <a:r>
                        <a:rPr lang="en-IN" dirty="0"/>
                        <a:t>                          -</a:t>
                      </a:r>
                    </a:p>
                  </a:txBody>
                  <a:tcPr/>
                </a:tc>
                <a:tc>
                  <a:txBody>
                    <a:bodyPr/>
                    <a:lstStyle/>
                    <a:p>
                      <a:r>
                        <a:rPr lang="en-IN" dirty="0"/>
                        <a:t>           Needs more testing</a:t>
                      </a:r>
                    </a:p>
                  </a:txBody>
                  <a:tcPr/>
                </a:tc>
                <a:extLst>
                  <a:ext uri="{0D108BD9-81ED-4DB2-BD59-A6C34878D82A}">
                    <a16:rowId xmlns:a16="http://schemas.microsoft.com/office/drawing/2014/main" val="4044872499"/>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89015236"/>
                  </a:ext>
                </a:extLst>
              </a:tr>
            </a:tbl>
          </a:graphicData>
        </a:graphic>
      </p:graphicFrame>
      <p:sp>
        <p:nvSpPr>
          <p:cNvPr id="4" name="Footer Placeholder 3">
            <a:extLst>
              <a:ext uri="{FF2B5EF4-FFF2-40B4-BE49-F238E27FC236}">
                <a16:creationId xmlns:a16="http://schemas.microsoft.com/office/drawing/2014/main" id="{3D26E71D-21B8-FC01-FF1A-402ACA92B28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701F247-4943-DB1A-2B40-1E782D9082C2}"/>
              </a:ext>
            </a:extLst>
          </p:cNvPr>
          <p:cNvSpPr>
            <a:spLocks noGrp="1"/>
          </p:cNvSpPr>
          <p:nvPr>
            <p:ph type="sldNum" sz="quarter" idx="12"/>
          </p:nvPr>
        </p:nvSpPr>
        <p:spPr/>
        <p:txBody>
          <a:bodyPr/>
          <a:lstStyle/>
          <a:p>
            <a:fld id="{F01A1062-647E-407B-B10D-A265B55750D5}" type="slidenum">
              <a:rPr lang="en-US" smtClean="0"/>
              <a:t>17</a:t>
            </a:fld>
            <a:endParaRPr lang="en-US" dirty="0"/>
          </a:p>
        </p:txBody>
      </p:sp>
      <p:pic>
        <p:nvPicPr>
          <p:cNvPr id="7" name="Picture 2" descr="Green check mark icon tick symbol in color Vector Image">
            <a:extLst>
              <a:ext uri="{FF2B5EF4-FFF2-40B4-BE49-F238E27FC236}">
                <a16:creationId xmlns:a16="http://schemas.microsoft.com/office/drawing/2014/main" id="{837F7334-46B3-9B7A-39F5-5018A17825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2860797"/>
            <a:ext cx="291353" cy="2493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Green check mark icon tick symbol in color Vector Image">
            <a:extLst>
              <a:ext uri="{FF2B5EF4-FFF2-40B4-BE49-F238E27FC236}">
                <a16:creationId xmlns:a16="http://schemas.microsoft.com/office/drawing/2014/main" id="{968E92C7-AB4C-542C-ADCD-6456295BE2E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4999" y="3245046"/>
            <a:ext cx="291353" cy="2493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Green check mark icon tick symbol in color Vector Image">
            <a:extLst>
              <a:ext uri="{FF2B5EF4-FFF2-40B4-BE49-F238E27FC236}">
                <a16:creationId xmlns:a16="http://schemas.microsoft.com/office/drawing/2014/main" id="{E6CB9EEB-F3CE-F410-6F85-FB473BDE42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7410" y="3644410"/>
            <a:ext cx="291353" cy="2493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Green check mark icon tick symbol in color Vector Image">
            <a:extLst>
              <a:ext uri="{FF2B5EF4-FFF2-40B4-BE49-F238E27FC236}">
                <a16:creationId xmlns:a16="http://schemas.microsoft.com/office/drawing/2014/main" id="{DAD15864-D28A-D9E3-2AB0-AA46BEC1DF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4998" y="4017084"/>
            <a:ext cx="291353" cy="24931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Green check mark icon tick symbol in color Vector Image">
            <a:extLst>
              <a:ext uri="{FF2B5EF4-FFF2-40B4-BE49-F238E27FC236}">
                <a16:creationId xmlns:a16="http://schemas.microsoft.com/office/drawing/2014/main" id="{C3CFA269-C3A2-8D7D-7075-D78C88F080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3635" y="2488762"/>
            <a:ext cx="291353" cy="2493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Green check mark icon tick symbol in color Vector Image">
            <a:extLst>
              <a:ext uri="{FF2B5EF4-FFF2-40B4-BE49-F238E27FC236}">
                <a16:creationId xmlns:a16="http://schemas.microsoft.com/office/drawing/2014/main" id="{1252963B-658B-0D08-4AA3-1F2C937DDD3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7083" y="2894779"/>
            <a:ext cx="291352" cy="24931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Green check mark icon tick symbol in color Vector Image">
            <a:extLst>
              <a:ext uri="{FF2B5EF4-FFF2-40B4-BE49-F238E27FC236}">
                <a16:creationId xmlns:a16="http://schemas.microsoft.com/office/drawing/2014/main" id="{E2A6F13F-97C9-CD34-B212-87C7F8CAE4E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3636" y="3304344"/>
            <a:ext cx="291352" cy="24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B39A9-06CF-AC7A-2429-1FA84527DF55}"/>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B9FEE7D3-971F-A551-288C-A3CA26023444}"/>
              </a:ext>
            </a:extLst>
          </p:cNvPr>
          <p:cNvSpPr>
            <a:spLocks noGrp="1"/>
          </p:cNvSpPr>
          <p:nvPr>
            <p:ph idx="1"/>
          </p:nvPr>
        </p:nvSpPr>
        <p:spPr>
          <a:xfrm>
            <a:off x="838200" y="1825625"/>
            <a:ext cx="10515600" cy="4351338"/>
          </a:xfrm>
        </p:spPr>
        <p:txBody>
          <a:bodyPr/>
          <a:lstStyle/>
          <a:p>
            <a:r>
              <a:rPr lang="en-US" b="0" i="0" dirty="0">
                <a:effectLst/>
                <a:latin typeface="Söhne"/>
              </a:rPr>
              <a:t>Difficulty was encountered in translating filter coefficients generated in MATLAB to a format compatible with FPGA testing. The translation process presented unexpected issues.</a:t>
            </a:r>
          </a:p>
          <a:p>
            <a:r>
              <a:rPr lang="en-US" b="0" i="0" dirty="0">
                <a:effectLst/>
                <a:latin typeface="Söhne"/>
              </a:rPr>
              <a:t>The integration of the CODEC with the filter outputs did not yield the anticipated results due to discrepancies in filter performance.</a:t>
            </a:r>
          </a:p>
          <a:p>
            <a:r>
              <a:rPr lang="en-US" b="0" i="0" dirty="0">
                <a:effectLst/>
                <a:latin typeface="Söhne"/>
              </a:rPr>
              <a:t>Implementing real-time coefficients in Verilog proved to be challenging, leading to the adoption of fixed-point coefficients.</a:t>
            </a:r>
          </a:p>
          <a:p>
            <a:r>
              <a:rPr lang="en-US" b="0" i="0" dirty="0">
                <a:effectLst/>
                <a:latin typeface="Söhne"/>
              </a:rPr>
              <a:t>Managing product and accumulation bounds during the implementation of the filters presented challenges. </a:t>
            </a:r>
            <a:endParaRPr lang="en-IN" dirty="0"/>
          </a:p>
          <a:p>
            <a:endParaRPr lang="en-IN" dirty="0"/>
          </a:p>
          <a:p>
            <a:endParaRPr lang="en-IN" dirty="0"/>
          </a:p>
        </p:txBody>
      </p:sp>
      <p:sp>
        <p:nvSpPr>
          <p:cNvPr id="4" name="Footer Placeholder 3">
            <a:extLst>
              <a:ext uri="{FF2B5EF4-FFF2-40B4-BE49-F238E27FC236}">
                <a16:creationId xmlns:a16="http://schemas.microsoft.com/office/drawing/2014/main" id="{E36EC2DB-CA16-75C4-100D-A26C95203D3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8CDC90B-5ECD-8CD8-4AF8-048343A039EE}"/>
              </a:ext>
            </a:extLst>
          </p:cNvPr>
          <p:cNvSpPr>
            <a:spLocks noGrp="1"/>
          </p:cNvSpPr>
          <p:nvPr>
            <p:ph type="sldNum" sz="quarter" idx="12"/>
          </p:nvPr>
        </p:nvSpPr>
        <p:spPr/>
        <p:txBody>
          <a:bodyPr/>
          <a:lstStyle/>
          <a:p>
            <a:fld id="{F01A1062-647E-407B-B10D-A265B55750D5}" type="slidenum">
              <a:rPr lang="en-US" smtClean="0"/>
              <a:t>18</a:t>
            </a:fld>
            <a:endParaRPr lang="en-US" dirty="0"/>
          </a:p>
        </p:txBody>
      </p:sp>
    </p:spTree>
    <p:extLst>
      <p:ext uri="{BB962C8B-B14F-4D97-AF65-F5344CB8AC3E}">
        <p14:creationId xmlns:p14="http://schemas.microsoft.com/office/powerpoint/2010/main" val="2547923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02E1-E7A7-40F1-16FD-0A9F2EBC4C31}"/>
              </a:ext>
            </a:extLst>
          </p:cNvPr>
          <p:cNvSpPr>
            <a:spLocks noGrp="1"/>
          </p:cNvSpPr>
          <p:nvPr>
            <p:ph type="title"/>
          </p:nvPr>
        </p:nvSpPr>
        <p:spPr/>
        <p:txBody>
          <a:bodyPr/>
          <a:lstStyle/>
          <a:p>
            <a:r>
              <a:rPr lang="en-IN" dirty="0"/>
              <a:t>Learning Outcomes</a:t>
            </a:r>
            <a:endParaRPr lang="en-US" dirty="0"/>
          </a:p>
        </p:txBody>
      </p:sp>
      <p:sp>
        <p:nvSpPr>
          <p:cNvPr id="3" name="Content Placeholder 2">
            <a:extLst>
              <a:ext uri="{FF2B5EF4-FFF2-40B4-BE49-F238E27FC236}">
                <a16:creationId xmlns:a16="http://schemas.microsoft.com/office/drawing/2014/main" id="{EC314E57-BD7E-B866-F05A-21DC06AF09CD}"/>
              </a:ext>
            </a:extLst>
          </p:cNvPr>
          <p:cNvSpPr>
            <a:spLocks noGrp="1"/>
          </p:cNvSpPr>
          <p:nvPr>
            <p:ph idx="1"/>
          </p:nvPr>
        </p:nvSpPr>
        <p:spPr/>
        <p:txBody>
          <a:bodyPr>
            <a:normAutofit fontScale="92500"/>
          </a:bodyPr>
          <a:lstStyle/>
          <a:p>
            <a:r>
              <a:rPr lang="en-US" sz="2100" b="0" i="0" dirty="0">
                <a:effectLst/>
                <a:latin typeface="Söhne"/>
              </a:rPr>
              <a:t>Acquired a deep understanding of audio processing concepts and techniques, including filtering, sampling rates, and signal manipulation.</a:t>
            </a:r>
          </a:p>
          <a:p>
            <a:r>
              <a:rPr lang="en-US" sz="2100" b="0" i="0" dirty="0">
                <a:effectLst/>
                <a:latin typeface="Söhne"/>
              </a:rPr>
              <a:t>Acquired proficiency in Verilog programming to implement various audio filtering techniques in hardware.</a:t>
            </a:r>
          </a:p>
          <a:p>
            <a:r>
              <a:rPr lang="en-US" sz="2100" b="0" i="0" dirty="0">
                <a:effectLst/>
                <a:latin typeface="Söhne"/>
              </a:rPr>
              <a:t>Applied filtering techniques practically, showcasing their diverse applications and effects and understo</a:t>
            </a:r>
            <a:r>
              <a:rPr lang="en-US" sz="2100" dirty="0">
                <a:latin typeface="Söhne"/>
              </a:rPr>
              <a:t>od which filter is required for our application.</a:t>
            </a:r>
            <a:endParaRPr lang="en-US" sz="2100" b="0" i="0" dirty="0">
              <a:effectLst/>
              <a:latin typeface="Söhne"/>
            </a:endParaRPr>
          </a:p>
          <a:p>
            <a:r>
              <a:rPr lang="en-US" sz="2100" b="0" i="0" dirty="0">
                <a:effectLst/>
                <a:latin typeface="Söhne"/>
              </a:rPr>
              <a:t>Gained expertise in understanding pin planning and hardware configuration..</a:t>
            </a:r>
          </a:p>
          <a:p>
            <a:r>
              <a:rPr lang="en-US" sz="2100" b="0" i="0" dirty="0">
                <a:effectLst/>
                <a:latin typeface="Söhne"/>
              </a:rPr>
              <a:t>Applied a methodical approach to testing, starting from MATLAB and transitioning to verification in Quartus. Enhanced debugging skills and developed an expectation-driven testing approach.</a:t>
            </a:r>
          </a:p>
          <a:p>
            <a:r>
              <a:rPr lang="en-US" sz="2100" b="0" i="0" dirty="0">
                <a:effectLst/>
                <a:latin typeface="Söhne"/>
              </a:rPr>
              <a:t>Developed proficiency in performing embedded software development on a System-on-Chip (SoC) board using the C programming language.</a:t>
            </a:r>
          </a:p>
          <a:p>
            <a:r>
              <a:rPr lang="en-US" sz="2100" b="0" i="0" dirty="0">
                <a:effectLst/>
                <a:latin typeface="Söhne"/>
              </a:rPr>
              <a:t>Using </a:t>
            </a:r>
            <a:r>
              <a:rPr lang="en-US" sz="2100" b="0" i="0" dirty="0" err="1">
                <a:effectLst/>
                <a:latin typeface="Söhne"/>
              </a:rPr>
              <a:t>Qsys</a:t>
            </a:r>
            <a:r>
              <a:rPr lang="en-US" sz="2100" b="0" i="0" dirty="0">
                <a:effectLst/>
                <a:latin typeface="Söhne"/>
              </a:rPr>
              <a:t> for configuring hardware modules on FPGA, contributing to efficient hardware design and integration.</a:t>
            </a:r>
          </a:p>
          <a:p>
            <a:pPr marL="0" indent="0">
              <a:buNone/>
            </a:pPr>
            <a:endParaRPr lang="en-US" b="0" i="0" dirty="0">
              <a:effectLst/>
              <a:latin typeface="Söhne"/>
            </a:endParaRPr>
          </a:p>
          <a:p>
            <a:endParaRPr lang="en-US" b="0" i="0" dirty="0">
              <a:effectLst/>
              <a:latin typeface="Söhne"/>
            </a:endParaRPr>
          </a:p>
          <a:p>
            <a:endParaRPr lang="en-US" b="0" i="0" dirty="0">
              <a:effectLst/>
              <a:latin typeface="Söhne"/>
            </a:endParaRPr>
          </a:p>
          <a:p>
            <a:endParaRPr lang="en-US" dirty="0"/>
          </a:p>
        </p:txBody>
      </p:sp>
      <p:sp>
        <p:nvSpPr>
          <p:cNvPr id="4" name="Footer Placeholder 3">
            <a:extLst>
              <a:ext uri="{FF2B5EF4-FFF2-40B4-BE49-F238E27FC236}">
                <a16:creationId xmlns:a16="http://schemas.microsoft.com/office/drawing/2014/main" id="{4BBF5CB8-6D62-534A-C748-D5513DDB6A8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DB1EE43-BF5E-FBA1-FC91-47F891C44BD4}"/>
              </a:ext>
            </a:extLst>
          </p:cNvPr>
          <p:cNvSpPr>
            <a:spLocks noGrp="1"/>
          </p:cNvSpPr>
          <p:nvPr>
            <p:ph type="sldNum" sz="quarter" idx="12"/>
          </p:nvPr>
        </p:nvSpPr>
        <p:spPr/>
        <p:txBody>
          <a:bodyPr/>
          <a:lstStyle/>
          <a:p>
            <a:fld id="{F01A1062-647E-407B-B10D-A265B55750D5}" type="slidenum">
              <a:rPr lang="en-US" smtClean="0"/>
              <a:t>19</a:t>
            </a:fld>
            <a:endParaRPr lang="en-US" dirty="0"/>
          </a:p>
        </p:txBody>
      </p:sp>
    </p:spTree>
    <p:extLst>
      <p:ext uri="{BB962C8B-B14F-4D97-AF65-F5344CB8AC3E}">
        <p14:creationId xmlns:p14="http://schemas.microsoft.com/office/powerpoint/2010/main" val="3463876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75" y="1673044"/>
            <a:ext cx="11092449" cy="3498046"/>
          </a:xfrm>
        </p:spPr>
        <p:txBody>
          <a:bodyPr>
            <a:normAutofit fontScale="90000"/>
          </a:bodyPr>
          <a:lstStyle/>
          <a:p>
            <a:pPr algn="r"/>
            <a:r>
              <a:rPr lang="en-US" sz="3600" b="1" kern="0" dirty="0">
                <a:solidFill>
                  <a:srgbClr val="000000"/>
                </a:solidFill>
                <a:effectLst/>
                <a:latin typeface="Times New Roman" panose="02020603050405020304" pitchFamily="18" charset="0"/>
                <a:ea typeface="Times New Roman" panose="02020603050405020304" pitchFamily="18" charset="0"/>
              </a:rPr>
              <a:t>FPGA Audio Filter with Multi-Mode Switching using DE1 SoC FPGA</a:t>
            </a:r>
            <a:r>
              <a:rPr lang="en-US" sz="3600" b="1" dirty="0">
                <a:effectLst/>
              </a:rPr>
              <a:t> </a:t>
            </a:r>
            <a:br>
              <a:rPr lang="en-US" sz="3600" dirty="0"/>
            </a:br>
            <a:br>
              <a:rPr lang="en-US" sz="3600" dirty="0"/>
            </a:br>
            <a:r>
              <a:rPr lang="en-US" sz="2200" b="1" dirty="0"/>
              <a:t>Team:</a:t>
            </a:r>
            <a:br>
              <a:rPr lang="en-US" sz="2200" dirty="0"/>
            </a:br>
            <a:r>
              <a:rPr lang="en-US" sz="2200" dirty="0"/>
              <a:t>Harinarayan </a:t>
            </a:r>
            <a:r>
              <a:rPr lang="en-US" sz="2200" dirty="0" err="1"/>
              <a:t>Gajapathy</a:t>
            </a:r>
            <a:r>
              <a:rPr lang="en-US" sz="2200" dirty="0"/>
              <a:t>,</a:t>
            </a:r>
            <a:br>
              <a:rPr lang="en-US" sz="2200" dirty="0"/>
            </a:br>
            <a:r>
              <a:rPr lang="en-US" sz="2200" dirty="0"/>
              <a:t> </a:t>
            </a:r>
            <a:r>
              <a:rPr lang="en-US" sz="2200" dirty="0" err="1"/>
              <a:t>Ruthvik</a:t>
            </a:r>
            <a:r>
              <a:rPr lang="en-US" sz="2200" dirty="0"/>
              <a:t> Chanda,</a:t>
            </a:r>
            <a:br>
              <a:rPr lang="en-US" sz="2200" dirty="0"/>
            </a:br>
            <a:r>
              <a:rPr lang="en-US" sz="2200" dirty="0"/>
              <a:t> Satish Sankella,</a:t>
            </a:r>
            <a:br>
              <a:rPr lang="en-US" sz="2200" dirty="0"/>
            </a:br>
            <a:r>
              <a:rPr lang="en-US" sz="2200" dirty="0"/>
              <a:t> </a:t>
            </a:r>
            <a:r>
              <a:rPr lang="en-US" sz="2200" dirty="0" err="1"/>
              <a:t>Shrinithi</a:t>
            </a:r>
            <a:r>
              <a:rPr lang="en-US" sz="2200" dirty="0"/>
              <a:t> Venkatesan</a:t>
            </a:r>
            <a:br>
              <a:rPr lang="en-US" sz="2200" dirty="0"/>
            </a:br>
            <a:br>
              <a:rPr lang="en-US" sz="2200" dirty="0"/>
            </a:br>
            <a:r>
              <a:rPr lang="en-US" sz="2200" b="1" dirty="0"/>
              <a:t>14-Dec-24</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4840357" y="6248334"/>
            <a:ext cx="7351643" cy="609666"/>
          </a:xfrm>
          <a:solidFill>
            <a:schemeClr val="bg1"/>
          </a:solidFill>
        </p:spPr>
        <p:txBody>
          <a:bodyPr/>
          <a:lstStyle/>
          <a:p>
            <a:r>
              <a:rPr lang="en-US" sz="1400" dirty="0">
                <a:solidFill>
                  <a:srgbClr val="E7E6E6"/>
                </a:solidFill>
              </a:rPr>
              <a:t> </a:t>
            </a:r>
          </a:p>
          <a:p>
            <a:endParaRPr lang="en-US" sz="1400" dirty="0">
              <a:solidFill>
                <a:srgbClr val="E7E6E6"/>
              </a:solidFill>
            </a:endParaRPr>
          </a:p>
        </p:txBody>
      </p:sp>
      <p:sp>
        <p:nvSpPr>
          <p:cNvPr id="6" name="Slide Number Placeholder 5"/>
          <p:cNvSpPr>
            <a:spLocks noGrp="1"/>
          </p:cNvSpPr>
          <p:nvPr>
            <p:ph type="sldNum" sz="quarter" idx="12"/>
          </p:nvPr>
        </p:nvSpPr>
        <p:spPr/>
        <p:txBody>
          <a:bodyPr/>
          <a:lstStyle/>
          <a:p>
            <a:fld id="{F01A1062-647E-407B-B10D-A265B55750D5}" type="slidenum">
              <a:rPr lang="en-US" smtClean="0">
                <a:solidFill>
                  <a:prstClr val="white"/>
                </a:solidFill>
              </a:rPr>
              <a:pPr/>
              <a:t>2</a:t>
            </a:fld>
            <a:endParaRPr lang="en-US" dirty="0">
              <a:solidFill>
                <a:prstClr val="white"/>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48335"/>
            <a:ext cx="4934308" cy="609666"/>
          </a:xfrm>
          <a:prstGeom prst="rect">
            <a:avLst/>
          </a:prstGeom>
          <a:solidFill>
            <a:schemeClr val="bg1"/>
          </a:solidFill>
        </p:spPr>
      </p:pic>
    </p:spTree>
    <p:extLst>
      <p:ext uri="{BB962C8B-B14F-4D97-AF65-F5344CB8AC3E}">
        <p14:creationId xmlns:p14="http://schemas.microsoft.com/office/powerpoint/2010/main" val="4035520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404E7-8159-C46B-91E8-8FCF81B1A63A}"/>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A8F59FBF-5DDB-AE7F-4FC1-AF1C9A9FA8AE}"/>
              </a:ext>
            </a:extLst>
          </p:cNvPr>
          <p:cNvSpPr>
            <a:spLocks noGrp="1"/>
          </p:cNvSpPr>
          <p:nvPr>
            <p:ph idx="1"/>
          </p:nvPr>
        </p:nvSpPr>
        <p:spPr/>
        <p:txBody>
          <a:bodyPr>
            <a:normAutofit/>
          </a:bodyPr>
          <a:lstStyle/>
          <a:p>
            <a:pPr marL="0" indent="0">
              <a:buNone/>
            </a:pPr>
            <a:r>
              <a:rPr lang="en-US" sz="2400" b="0" i="0" dirty="0">
                <a:effectLst/>
                <a:latin typeface="Söhne"/>
              </a:rPr>
              <a:t>In summary, this project facilitated a deep understanding of audio processing principles, honed Verilog programming skills for diverse filtering techniques on the DE1 SoC FPGA, and demonstrated practical applications and effects of different filters. Proficiency in hardware integration, MATLAB algorithm design, C programming for embedded systems, and systematic testing methodologies were key takeaways. The project underscored the significance of FPGA peripherals, emphasizing pin planning and hardware configuration. Overall, it provided a well-rounded learning experience in digital signal processing and FPGA-based system design.</a:t>
            </a:r>
            <a:endParaRPr lang="en-US" sz="2400" dirty="0"/>
          </a:p>
        </p:txBody>
      </p:sp>
      <p:sp>
        <p:nvSpPr>
          <p:cNvPr id="4" name="Footer Placeholder 3">
            <a:extLst>
              <a:ext uri="{FF2B5EF4-FFF2-40B4-BE49-F238E27FC236}">
                <a16:creationId xmlns:a16="http://schemas.microsoft.com/office/drawing/2014/main" id="{FEBCC7BE-EE1A-92BB-A765-F76C29481C1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B54BE4-A35E-A512-C3A9-8498A7560B52}"/>
              </a:ext>
            </a:extLst>
          </p:cNvPr>
          <p:cNvSpPr>
            <a:spLocks noGrp="1"/>
          </p:cNvSpPr>
          <p:nvPr>
            <p:ph type="sldNum" sz="quarter" idx="12"/>
          </p:nvPr>
        </p:nvSpPr>
        <p:spPr/>
        <p:txBody>
          <a:bodyPr/>
          <a:lstStyle/>
          <a:p>
            <a:fld id="{F01A1062-647E-407B-B10D-A265B55750D5}" type="slidenum">
              <a:rPr lang="en-US" smtClean="0"/>
              <a:t>20</a:t>
            </a:fld>
            <a:endParaRPr lang="en-US" dirty="0"/>
          </a:p>
        </p:txBody>
      </p:sp>
    </p:spTree>
    <p:extLst>
      <p:ext uri="{BB962C8B-B14F-4D97-AF65-F5344CB8AC3E}">
        <p14:creationId xmlns:p14="http://schemas.microsoft.com/office/powerpoint/2010/main" val="4092077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238C-3799-C959-1DFF-FC9E1183C69B}"/>
              </a:ext>
            </a:extLst>
          </p:cNvPr>
          <p:cNvSpPr>
            <a:spLocks noGrp="1"/>
          </p:cNvSpPr>
          <p:nvPr>
            <p:ph type="title"/>
          </p:nvPr>
        </p:nvSpPr>
        <p:spPr>
          <a:xfrm>
            <a:off x="639418" y="2034900"/>
            <a:ext cx="10515600" cy="3226213"/>
          </a:xfrm>
        </p:spPr>
        <p:txBody>
          <a:bodyPr>
            <a:normAutofit/>
          </a:bodyPr>
          <a:lstStyle/>
          <a:p>
            <a:pPr algn="ctr"/>
            <a:r>
              <a:rPr lang="en-IN" sz="6000" dirty="0"/>
              <a:t>THANK YOU</a:t>
            </a:r>
            <a:br>
              <a:rPr lang="en-US" dirty="0"/>
            </a:br>
            <a:endParaRPr lang="en-US" dirty="0"/>
          </a:p>
        </p:txBody>
      </p:sp>
      <p:sp>
        <p:nvSpPr>
          <p:cNvPr id="4" name="Footer Placeholder 3">
            <a:extLst>
              <a:ext uri="{FF2B5EF4-FFF2-40B4-BE49-F238E27FC236}">
                <a16:creationId xmlns:a16="http://schemas.microsoft.com/office/drawing/2014/main" id="{0C7349CD-976B-7905-AA34-1075B1C8405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9068971-AECD-F45E-3854-6D44BAB4A17E}"/>
              </a:ext>
            </a:extLst>
          </p:cNvPr>
          <p:cNvSpPr>
            <a:spLocks noGrp="1"/>
          </p:cNvSpPr>
          <p:nvPr>
            <p:ph type="sldNum" sz="quarter" idx="12"/>
          </p:nvPr>
        </p:nvSpPr>
        <p:spPr/>
        <p:txBody>
          <a:bodyPr/>
          <a:lstStyle/>
          <a:p>
            <a:fld id="{F01A1062-647E-407B-B10D-A265B55750D5}" type="slidenum">
              <a:rPr lang="en-US" smtClean="0"/>
              <a:t>21</a:t>
            </a:fld>
            <a:endParaRPr lang="en-US" dirty="0"/>
          </a:p>
        </p:txBody>
      </p:sp>
    </p:spTree>
    <p:extLst>
      <p:ext uri="{BB962C8B-B14F-4D97-AF65-F5344CB8AC3E}">
        <p14:creationId xmlns:p14="http://schemas.microsoft.com/office/powerpoint/2010/main" val="3722333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Presentation Roadmap</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532326"/>
            <a:ext cx="10515600" cy="4687500"/>
          </a:xfrm>
          <a:solidFill>
            <a:schemeClr val="tx1"/>
          </a:solidFill>
        </p:spPr>
        <p:txBody>
          <a:bodyPr>
            <a:noAutofit/>
          </a:bodyPr>
          <a:lstStyle/>
          <a:p>
            <a:pPr>
              <a:lnSpc>
                <a:spcPct val="100000"/>
              </a:lnSpc>
              <a:spcBef>
                <a:spcPts val="0"/>
              </a:spcBef>
              <a:defRPr/>
            </a:pPr>
            <a:endParaRPr lang="en-US" dirty="0"/>
          </a:p>
          <a:p>
            <a:pPr>
              <a:lnSpc>
                <a:spcPct val="100000"/>
              </a:lnSpc>
              <a:spcBef>
                <a:spcPts val="0"/>
              </a:spcBef>
              <a:defRPr/>
            </a:pPr>
            <a:r>
              <a:rPr lang="en-US" dirty="0"/>
              <a:t>Project Description</a:t>
            </a:r>
          </a:p>
          <a:p>
            <a:pPr>
              <a:lnSpc>
                <a:spcPct val="100000"/>
              </a:lnSpc>
              <a:spcBef>
                <a:spcPts val="0"/>
              </a:spcBef>
              <a:defRPr/>
            </a:pPr>
            <a:r>
              <a:rPr lang="en-US" dirty="0"/>
              <a:t>System Block Diagram</a:t>
            </a:r>
          </a:p>
          <a:p>
            <a:pPr>
              <a:lnSpc>
                <a:spcPct val="100000"/>
              </a:lnSpc>
              <a:spcBef>
                <a:spcPts val="0"/>
              </a:spcBef>
              <a:defRPr/>
            </a:pPr>
            <a:r>
              <a:rPr lang="en-US" dirty="0"/>
              <a:t>Programmable Logic Design</a:t>
            </a:r>
          </a:p>
          <a:p>
            <a:pPr>
              <a:lnSpc>
                <a:spcPct val="100000"/>
              </a:lnSpc>
              <a:spcBef>
                <a:spcPts val="0"/>
              </a:spcBef>
              <a:defRPr/>
            </a:pPr>
            <a:r>
              <a:rPr lang="en-US" sz="2800" dirty="0"/>
              <a:t>Filter Design using MATLAB</a:t>
            </a:r>
          </a:p>
          <a:p>
            <a:pPr>
              <a:lnSpc>
                <a:spcPct val="100000"/>
              </a:lnSpc>
              <a:spcBef>
                <a:spcPts val="0"/>
              </a:spcBef>
              <a:defRPr/>
            </a:pPr>
            <a:r>
              <a:rPr lang="en-US" dirty="0"/>
              <a:t>Implementation</a:t>
            </a:r>
            <a:endParaRPr lang="en-US" sz="2800" dirty="0"/>
          </a:p>
          <a:p>
            <a:pPr>
              <a:lnSpc>
                <a:spcPct val="100000"/>
              </a:lnSpc>
              <a:spcBef>
                <a:spcPts val="0"/>
              </a:spcBef>
              <a:defRPr/>
            </a:pPr>
            <a:r>
              <a:rPr lang="en-US" sz="2800" dirty="0"/>
              <a:t>Learning Outcomes.</a:t>
            </a:r>
          </a:p>
          <a:p>
            <a:pPr>
              <a:lnSpc>
                <a:spcPct val="100000"/>
              </a:lnSpc>
              <a:spcBef>
                <a:spcPts val="0"/>
              </a:spcBef>
              <a:defRPr/>
            </a:pPr>
            <a:r>
              <a:rPr lang="en-US" dirty="0"/>
              <a:t>Summary</a:t>
            </a:r>
          </a:p>
        </p:txBody>
      </p:sp>
    </p:spTree>
    <p:extLst>
      <p:ext uri="{BB962C8B-B14F-4D97-AF65-F5344CB8AC3E}">
        <p14:creationId xmlns:p14="http://schemas.microsoft.com/office/powerpoint/2010/main" val="8156267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763"/>
            <a:ext cx="10515600" cy="1325563"/>
          </a:xfrm>
        </p:spPr>
        <p:txBody>
          <a:bodyPr/>
          <a:lstStyle/>
          <a:p>
            <a:r>
              <a:rPr lang="en-US" dirty="0"/>
              <a:t>Project Description</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293787"/>
            <a:ext cx="10515600" cy="4687500"/>
          </a:xfrm>
          <a:solidFill>
            <a:schemeClr val="tx1"/>
          </a:solidFill>
        </p:spPr>
        <p:txBody>
          <a:bodyPr>
            <a:noAutofit/>
          </a:bodyPr>
          <a:lstStyle/>
          <a:p>
            <a:pPr>
              <a:lnSpc>
                <a:spcPct val="100000"/>
              </a:lnSpc>
              <a:spcBef>
                <a:spcPts val="0"/>
              </a:spcBef>
              <a:defRPr/>
            </a:pPr>
            <a:r>
              <a:rPr lang="en-US" b="0" i="0" dirty="0">
                <a:effectLst/>
                <a:latin typeface="Arial" panose="020B0604020202020204" pitchFamily="34" charset="0"/>
              </a:rPr>
              <a:t>This project aims to provide an interactive platform for users to understand the effects of different audio filtering techniques in real-time using the DE1 SoC FPGA. </a:t>
            </a:r>
          </a:p>
          <a:p>
            <a:pPr>
              <a:lnSpc>
                <a:spcPct val="100000"/>
              </a:lnSpc>
              <a:spcBef>
                <a:spcPts val="0"/>
              </a:spcBef>
              <a:defRPr/>
            </a:pPr>
            <a:endParaRPr lang="en-US" b="0" i="0" dirty="0">
              <a:effectLst/>
              <a:latin typeface="Arial" panose="020B0604020202020204" pitchFamily="34" charset="0"/>
            </a:endParaRPr>
          </a:p>
          <a:p>
            <a:pPr>
              <a:lnSpc>
                <a:spcPct val="100000"/>
              </a:lnSpc>
              <a:spcBef>
                <a:spcPts val="0"/>
              </a:spcBef>
              <a:defRPr/>
            </a:pPr>
            <a:r>
              <a:rPr lang="en-US" b="0" i="0" dirty="0">
                <a:effectLst/>
                <a:latin typeface="Arial" panose="020B0604020202020204" pitchFamily="34" charset="0"/>
              </a:rPr>
              <a:t>A user-friendly interface is introduced, allowing the user to dynamically toggle between four distinct audio filter options. </a:t>
            </a:r>
          </a:p>
          <a:p>
            <a:pPr>
              <a:lnSpc>
                <a:spcPct val="100000"/>
              </a:lnSpc>
              <a:spcBef>
                <a:spcPts val="0"/>
              </a:spcBef>
              <a:defRPr/>
            </a:pPr>
            <a:endParaRPr lang="en-US" dirty="0">
              <a:latin typeface="Arial" panose="020B0604020202020204" pitchFamily="34" charset="0"/>
            </a:endParaRPr>
          </a:p>
          <a:p>
            <a:pPr>
              <a:lnSpc>
                <a:spcPct val="100000"/>
              </a:lnSpc>
              <a:spcBef>
                <a:spcPts val="0"/>
              </a:spcBef>
              <a:defRPr/>
            </a:pPr>
            <a:r>
              <a:rPr lang="en-US" b="0" i="0" dirty="0">
                <a:effectLst/>
                <a:latin typeface="Arial" panose="020B0604020202020204" pitchFamily="34" charset="0"/>
              </a:rPr>
              <a:t>The available choices include unfiltered audio for a direct pass-through, low pass filter, high pass filter, band pass filter and All-pass filter.</a:t>
            </a:r>
            <a:br>
              <a:rPr lang="en-US" dirty="0"/>
            </a:br>
            <a:endParaRPr lang="en-US" dirty="0"/>
          </a:p>
        </p:txBody>
      </p:sp>
    </p:spTree>
    <p:extLst>
      <p:ext uri="{BB962C8B-B14F-4D97-AF65-F5344CB8AC3E}">
        <p14:creationId xmlns:p14="http://schemas.microsoft.com/office/powerpoint/2010/main" val="1934909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763"/>
            <a:ext cx="10515600" cy="1325563"/>
          </a:xfrm>
        </p:spPr>
        <p:txBody>
          <a:bodyPr/>
          <a:lstStyle/>
          <a:p>
            <a:r>
              <a:rPr lang="en-US" dirty="0"/>
              <a:t>Project Description</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293787"/>
            <a:ext cx="10515600" cy="3569761"/>
          </a:xfrm>
          <a:solidFill>
            <a:schemeClr val="tx1"/>
          </a:solidFill>
        </p:spPr>
        <p:txBody>
          <a:bodyPr>
            <a:noAutofit/>
          </a:bodyPr>
          <a:lstStyle/>
          <a:p>
            <a:pPr marL="0" indent="0">
              <a:lnSpc>
                <a:spcPct val="107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Implementation Stages:</a:t>
            </a:r>
            <a:endParaRPr lang="en-US" sz="2400" b="1"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US" sz="2000" b="1" kern="0" dirty="0">
                <a:effectLst/>
                <a:latin typeface="+mn-lt"/>
                <a:ea typeface="Times New Roman" panose="02020603050405020304" pitchFamily="18" charset="0"/>
                <a:cs typeface="Times New Roman" panose="02020603050405020304" pitchFamily="18" charset="0"/>
              </a:rPr>
              <a:t>Stage 1:</a:t>
            </a:r>
            <a:r>
              <a:rPr lang="en-US" sz="2000" kern="0" dirty="0">
                <a:effectLst/>
                <a:latin typeface="+mn-lt"/>
                <a:ea typeface="Times New Roman" panose="02020603050405020304" pitchFamily="18" charset="0"/>
                <a:cs typeface="Times New Roman" panose="02020603050405020304" pitchFamily="18" charset="0"/>
              </a:rPr>
              <a:t> Implementing each filter individually involves meticulously developing and testing the Unfiltered, Low-Pass, High-Pass, Band-Pass, and All-Pass filters within the existing Project 3Module2 setup. </a:t>
            </a:r>
          </a:p>
          <a:p>
            <a:pPr>
              <a:lnSpc>
                <a:spcPct val="107000"/>
              </a:lnSpc>
              <a:spcAft>
                <a:spcPts val="800"/>
              </a:spcAft>
            </a:pPr>
            <a:r>
              <a:rPr lang="en-US" sz="2000" b="1" kern="0" dirty="0">
                <a:effectLst/>
                <a:latin typeface="+mn-lt"/>
                <a:ea typeface="Times New Roman" panose="02020603050405020304" pitchFamily="18" charset="0"/>
                <a:cs typeface="Times New Roman" panose="02020603050405020304" pitchFamily="18" charset="0"/>
              </a:rPr>
              <a:t>Stage 2:</a:t>
            </a:r>
            <a:r>
              <a:rPr lang="en-US" sz="2000" kern="0" dirty="0">
                <a:effectLst/>
                <a:latin typeface="+mn-lt"/>
                <a:ea typeface="Times New Roman" panose="02020603050405020304" pitchFamily="18" charset="0"/>
                <a:cs typeface="Times New Roman" panose="02020603050405020304" pitchFamily="18" charset="0"/>
              </a:rPr>
              <a:t> During the integration phase, four switches are designated for dynamic user control</a:t>
            </a:r>
            <a:r>
              <a:rPr lang="en-US" sz="2000" kern="0" dirty="0">
                <a:latin typeface="+mn-lt"/>
                <a:ea typeface="Times New Roman" panose="02020603050405020304" pitchFamily="18" charset="0"/>
                <a:cs typeface="Times New Roman" panose="02020603050405020304" pitchFamily="18" charset="0"/>
              </a:rPr>
              <a:t>.</a:t>
            </a:r>
            <a:endParaRPr lang="en-US" sz="2000" kern="100" dirty="0">
              <a:effectLst/>
              <a:latin typeface="+mn-lt"/>
              <a:ea typeface="Calibri" panose="020F0502020204030204" pitchFamily="34" charset="0"/>
              <a:cs typeface="Times New Roman" panose="02020603050405020304" pitchFamily="18" charset="0"/>
            </a:endParaRPr>
          </a:p>
          <a:p>
            <a:pPr>
              <a:lnSpc>
                <a:spcPct val="107000"/>
              </a:lnSpc>
              <a:spcAft>
                <a:spcPts val="800"/>
              </a:spcAft>
            </a:pPr>
            <a:r>
              <a:rPr lang="en-US" sz="2000" b="1" kern="0" dirty="0">
                <a:effectLst/>
                <a:latin typeface="+mn-lt"/>
                <a:ea typeface="Times New Roman" panose="02020603050405020304" pitchFamily="18" charset="0"/>
                <a:cs typeface="Times New Roman" panose="02020603050405020304" pitchFamily="18" charset="0"/>
              </a:rPr>
              <a:t>Stage 3 </a:t>
            </a:r>
            <a:r>
              <a:rPr lang="en-US" sz="2000" b="1" kern="0" dirty="0">
                <a:latin typeface="+mn-lt"/>
                <a:ea typeface="Times New Roman" panose="02020603050405020304" pitchFamily="18" charset="0"/>
                <a:cs typeface="Times New Roman" panose="02020603050405020304" pitchFamily="18" charset="0"/>
                <a:sym typeface="Wingdings" panose="05000000000000000000" pitchFamily="2" charset="2"/>
              </a:rPr>
              <a:t>(Optional): </a:t>
            </a:r>
            <a:r>
              <a:rPr lang="en-US" sz="2000" kern="0" dirty="0">
                <a:effectLst/>
                <a:latin typeface="+mn-lt"/>
                <a:ea typeface="Times New Roman" panose="02020603050405020304" pitchFamily="18" charset="0"/>
                <a:cs typeface="Times New Roman" panose="02020603050405020304" pitchFamily="18" charset="0"/>
              </a:rPr>
              <a:t>Integrating the HPS (Hard Processor System) into the FPGA enhances user control over the audio filtering system. </a:t>
            </a:r>
            <a:endParaRPr lang="en-US" sz="2000" dirty="0">
              <a:latin typeface="+mn-lt"/>
            </a:endParaRPr>
          </a:p>
        </p:txBody>
      </p:sp>
    </p:spTree>
    <p:extLst>
      <p:ext uri="{BB962C8B-B14F-4D97-AF65-F5344CB8AC3E}">
        <p14:creationId xmlns:p14="http://schemas.microsoft.com/office/powerpoint/2010/main" val="1199972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System Block Diagram</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pic>
        <p:nvPicPr>
          <p:cNvPr id="11" name="Content Placeholder 10" descr="A computer screen shot of a diagram&#10;&#10;Description automatically generated">
            <a:extLst>
              <a:ext uri="{FF2B5EF4-FFF2-40B4-BE49-F238E27FC236}">
                <a16:creationId xmlns:a16="http://schemas.microsoft.com/office/drawing/2014/main" id="{B14BF778-BDAB-2583-1758-03C8D4824F74}"/>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19007" t="30363" r="28254" b="21817"/>
          <a:stretch/>
        </p:blipFill>
        <p:spPr>
          <a:xfrm>
            <a:off x="1510748" y="1436652"/>
            <a:ext cx="9170503" cy="4675158"/>
          </a:xfrm>
        </p:spPr>
      </p:pic>
    </p:spTree>
    <p:extLst>
      <p:ext uri="{BB962C8B-B14F-4D97-AF65-F5344CB8AC3E}">
        <p14:creationId xmlns:p14="http://schemas.microsoft.com/office/powerpoint/2010/main" val="17284600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Programmable Logic Design</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532326"/>
            <a:ext cx="10515600" cy="4245622"/>
          </a:xfrm>
          <a:solidFill>
            <a:schemeClr val="tx1"/>
          </a:solidFill>
        </p:spPr>
        <p:txBody>
          <a:bodyPr>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3200" dirty="0"/>
              <a:t> </a:t>
            </a:r>
            <a:r>
              <a:rPr kumimoji="0" lang="en-US" altLang="en-US" sz="3200" b="0" i="0" u="none" strike="noStrike" cap="none" normalizeH="0" baseline="0" dirty="0">
                <a:ln>
                  <a:noFill/>
                </a:ln>
                <a:effectLst/>
              </a:rPr>
              <a:t>Implemented FIR lowpass, high pass, and   bandpass filters in Verilog.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effectLst/>
              </a:rPr>
              <a:t> Derived the necessary coefficients using MATLAB, providing appropriate inputs.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effectLst/>
              </a:rPr>
              <a:t> Verified the functionality of the filters in MATLAB. </a:t>
            </a:r>
            <a:endParaRPr lang="en-US" altLang="en-US" sz="32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3200" dirty="0"/>
              <a:t> Validated in Quartus using the provided Audio CODEC IP implementation and captured results.</a:t>
            </a:r>
            <a:endParaRPr kumimoji="0" lang="en-US" altLang="en-US" sz="3200" b="0" i="0" u="none" strike="noStrike" cap="none" normalizeH="0" baseline="0" dirty="0">
              <a:ln>
                <a:noFill/>
              </a:ln>
              <a:effectLst/>
            </a:endParaRPr>
          </a:p>
        </p:txBody>
      </p:sp>
    </p:spTree>
    <p:extLst>
      <p:ext uri="{BB962C8B-B14F-4D97-AF65-F5344CB8AC3E}">
        <p14:creationId xmlns:p14="http://schemas.microsoft.com/office/powerpoint/2010/main" val="35915954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7"/>
            <a:ext cx="9845088" cy="609666"/>
          </a:xfrm>
        </p:spPr>
        <p:txBody>
          <a:bodyPr>
            <a:normAutofit/>
          </a:bodyPr>
          <a:lstStyle/>
          <a:p>
            <a:r>
              <a:rPr lang="en-US" sz="3200" dirty="0"/>
              <a:t>Filter Design using MATLAB</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pic>
        <p:nvPicPr>
          <p:cNvPr id="9" name="Content Placeholder 8" descr="A screenshot of a computer screen&#10;&#10;Description automatically generated">
            <a:extLst>
              <a:ext uri="{FF2B5EF4-FFF2-40B4-BE49-F238E27FC236}">
                <a16:creationId xmlns:a16="http://schemas.microsoft.com/office/drawing/2014/main" id="{3CDBDEEE-5E94-211E-9AAA-D4328C516344}"/>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1939788" y="1056928"/>
            <a:ext cx="8092108" cy="4370885"/>
          </a:xfrm>
          <a:solidFill>
            <a:schemeClr val="tx1"/>
          </a:solidFill>
        </p:spPr>
      </p:pic>
      <p:sp>
        <p:nvSpPr>
          <p:cNvPr id="12" name="TextBox 11">
            <a:extLst>
              <a:ext uri="{FF2B5EF4-FFF2-40B4-BE49-F238E27FC236}">
                <a16:creationId xmlns:a16="http://schemas.microsoft.com/office/drawing/2014/main" id="{64DAEED6-D2C0-360B-D973-1E2227A2F854}"/>
              </a:ext>
            </a:extLst>
          </p:cNvPr>
          <p:cNvSpPr txBox="1"/>
          <p:nvPr/>
        </p:nvSpPr>
        <p:spPr>
          <a:xfrm>
            <a:off x="1939787" y="5422605"/>
            <a:ext cx="9845088" cy="584775"/>
          </a:xfrm>
          <a:prstGeom prst="rect">
            <a:avLst/>
          </a:prstGeom>
          <a:noFill/>
        </p:spPr>
        <p:txBody>
          <a:bodyPr wrap="square">
            <a:spAutoFit/>
          </a:bodyPr>
          <a:lstStyle/>
          <a:p>
            <a:r>
              <a:rPr lang="en-US" sz="1600" b="1" dirty="0">
                <a:solidFill>
                  <a:schemeClr val="bg1"/>
                </a:solidFill>
              </a:rPr>
              <a:t>Low Pass Filter Characteristics: </a:t>
            </a:r>
            <a:r>
              <a:rPr lang="en-US" sz="1600" dirty="0">
                <a:solidFill>
                  <a:schemeClr val="bg1"/>
                </a:solidFill>
              </a:rPr>
              <a:t>Cutoff Frequency: 600Hz, Filter Order: 50</a:t>
            </a:r>
          </a:p>
          <a:p>
            <a:r>
              <a:rPr lang="en-US" sz="1600" dirty="0">
                <a:solidFill>
                  <a:schemeClr val="bg1"/>
                </a:solidFill>
              </a:rPr>
              <a:t>Filter Functionality: Permits frequencies below 600Hz. Attenuates frequencies beyond the cutoff.</a:t>
            </a:r>
          </a:p>
        </p:txBody>
      </p:sp>
    </p:spTree>
    <p:extLst>
      <p:ext uri="{BB962C8B-B14F-4D97-AF65-F5344CB8AC3E}">
        <p14:creationId xmlns:p14="http://schemas.microsoft.com/office/powerpoint/2010/main" val="9824337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7"/>
            <a:ext cx="9845088" cy="609666"/>
          </a:xfrm>
        </p:spPr>
        <p:txBody>
          <a:bodyPr>
            <a:normAutofit/>
          </a:bodyPr>
          <a:lstStyle/>
          <a:p>
            <a:r>
              <a:rPr lang="en-US" sz="3200" dirty="0"/>
              <a:t>Filter Design using MATLAB</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12" name="TextBox 11">
            <a:extLst>
              <a:ext uri="{FF2B5EF4-FFF2-40B4-BE49-F238E27FC236}">
                <a16:creationId xmlns:a16="http://schemas.microsoft.com/office/drawing/2014/main" id="{64DAEED6-D2C0-360B-D973-1E2227A2F854}"/>
              </a:ext>
            </a:extLst>
          </p:cNvPr>
          <p:cNvSpPr txBox="1"/>
          <p:nvPr/>
        </p:nvSpPr>
        <p:spPr>
          <a:xfrm>
            <a:off x="1939787" y="5422605"/>
            <a:ext cx="9845088" cy="584775"/>
          </a:xfrm>
          <a:prstGeom prst="rect">
            <a:avLst/>
          </a:prstGeom>
          <a:noFill/>
        </p:spPr>
        <p:txBody>
          <a:bodyPr wrap="square">
            <a:spAutoFit/>
          </a:bodyPr>
          <a:lstStyle/>
          <a:p>
            <a:r>
              <a:rPr lang="en-US" sz="1600" b="1" dirty="0">
                <a:solidFill>
                  <a:schemeClr val="bg1"/>
                </a:solidFill>
              </a:rPr>
              <a:t>High Pass Filter Characteristics: </a:t>
            </a:r>
            <a:r>
              <a:rPr lang="en-US" sz="1600" dirty="0">
                <a:solidFill>
                  <a:schemeClr val="bg1"/>
                </a:solidFill>
              </a:rPr>
              <a:t>Cutoff Frequency: 600Hz, Filter Order: 50</a:t>
            </a:r>
          </a:p>
          <a:p>
            <a:r>
              <a:rPr lang="en-US" sz="1600" dirty="0">
                <a:solidFill>
                  <a:schemeClr val="bg1"/>
                </a:solidFill>
              </a:rPr>
              <a:t>Filter Functionality: Permits frequencies above 600Hz. Attenuates frequencies below the cutoff.</a:t>
            </a:r>
          </a:p>
        </p:txBody>
      </p:sp>
      <p:pic>
        <p:nvPicPr>
          <p:cNvPr id="16" name="Content Placeholder 15" descr="A screenshot of a graph&#10;&#10;Description automatically generated">
            <a:extLst>
              <a:ext uri="{FF2B5EF4-FFF2-40B4-BE49-F238E27FC236}">
                <a16:creationId xmlns:a16="http://schemas.microsoft.com/office/drawing/2014/main" id="{86960F0E-54EE-FB8E-AF59-EDA4A7547A9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219200" y="1189867"/>
            <a:ext cx="9596438" cy="4068727"/>
          </a:xfrm>
        </p:spPr>
      </p:pic>
    </p:spTree>
    <p:extLst>
      <p:ext uri="{BB962C8B-B14F-4D97-AF65-F5344CB8AC3E}">
        <p14:creationId xmlns:p14="http://schemas.microsoft.com/office/powerpoint/2010/main" val="20241046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19467</TotalTime>
  <Words>1079</Words>
  <Application>Microsoft Office PowerPoint</Application>
  <PresentationFormat>Widescreen</PresentationFormat>
  <Paragraphs>154</Paragraphs>
  <Slides>21</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Helvetica Neue</vt:lpstr>
      <vt:lpstr>HelveticaNeueLT Std ExtBlk Cn</vt:lpstr>
      <vt:lpstr>Impact</vt:lpstr>
      <vt:lpstr>Söhne</vt:lpstr>
      <vt:lpstr>Times New Roman</vt:lpstr>
      <vt:lpstr>Verdana</vt:lpstr>
      <vt:lpstr>Office Theme</vt:lpstr>
      <vt:lpstr>ECEN 5863</vt:lpstr>
      <vt:lpstr>FPGA Audio Filter with Multi-Mode Switching using DE1 SoC FPGA   Team: Harinarayan Gajapathy,  Ruthvik Chanda,  Satish Sankella,  Shrinithi Venkatesan  14-Dec-24</vt:lpstr>
      <vt:lpstr>Presentation Roadmap</vt:lpstr>
      <vt:lpstr>Project Description</vt:lpstr>
      <vt:lpstr>Project Description</vt:lpstr>
      <vt:lpstr>System Block Diagram</vt:lpstr>
      <vt:lpstr>Programmable Logic Design</vt:lpstr>
      <vt:lpstr>Filter Design using MATLAB</vt:lpstr>
      <vt:lpstr>Filter Design using MATLAB</vt:lpstr>
      <vt:lpstr>Filter Design using MATLAB</vt:lpstr>
      <vt:lpstr>Proof of Concept Realization:</vt:lpstr>
      <vt:lpstr>Implementation:</vt:lpstr>
      <vt:lpstr>Top Level RTL Viewer</vt:lpstr>
      <vt:lpstr>RTL Viewer of Filter</vt:lpstr>
      <vt:lpstr>Logic Utilization</vt:lpstr>
      <vt:lpstr>Validation:</vt:lpstr>
      <vt:lpstr>What worked and what didn’t?</vt:lpstr>
      <vt:lpstr>Challenges</vt:lpstr>
      <vt:lpstr>Learning Outcomes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Scherr</dc:creator>
  <cp:lastModifiedBy>Satish Sankella</cp:lastModifiedBy>
  <cp:revision>398</cp:revision>
  <dcterms:created xsi:type="dcterms:W3CDTF">2015-08-04T22:38:58Z</dcterms:created>
  <dcterms:modified xsi:type="dcterms:W3CDTF">2023-12-14T21:31:07Z</dcterms:modified>
</cp:coreProperties>
</file>