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73" r:id="rId7"/>
    <p:sldId id="312" r:id="rId8"/>
    <p:sldId id="287" r:id="rId9"/>
    <p:sldId id="274" r:id="rId10"/>
    <p:sldId id="275" r:id="rId11"/>
    <p:sldId id="276" r:id="rId12"/>
    <p:sldId id="260" r:id="rId13"/>
    <p:sldId id="277" r:id="rId14"/>
    <p:sldId id="278" r:id="rId15"/>
    <p:sldId id="279" r:id="rId16"/>
    <p:sldId id="283" r:id="rId17"/>
    <p:sldId id="270" r:id="rId18"/>
    <p:sldId id="281" r:id="rId19"/>
    <p:sldId id="282" r:id="rId20"/>
    <p:sldId id="261" r:id="rId21"/>
    <p:sldId id="290" r:id="rId22"/>
    <p:sldId id="262" r:id="rId23"/>
    <p:sldId id="263" r:id="rId24"/>
    <p:sldId id="264" r:id="rId25"/>
    <p:sldId id="265" r:id="rId26"/>
    <p:sldId id="280" r:id="rId27"/>
    <p:sldId id="285" r:id="rId28"/>
    <p:sldId id="291" r:id="rId29"/>
    <p:sldId id="294" r:id="rId30"/>
    <p:sldId id="266" r:id="rId31"/>
    <p:sldId id="267" r:id="rId32"/>
    <p:sldId id="268" r:id="rId33"/>
    <p:sldId id="269" r:id="rId34"/>
    <p:sldId id="293" r:id="rId35"/>
    <p:sldId id="284" r:id="rId36"/>
    <p:sldId id="286" r:id="rId37"/>
    <p:sldId id="299" r:id="rId38"/>
    <p:sldId id="295" r:id="rId39"/>
    <p:sldId id="296" r:id="rId40"/>
    <p:sldId id="297" r:id="rId41"/>
    <p:sldId id="298" r:id="rId42"/>
    <p:sldId id="289" r:id="rId43"/>
    <p:sldId id="28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p:scale>
          <a:sx n="66" d="100"/>
          <a:sy n="66" d="100"/>
        </p:scale>
        <p:origin x="548" y="-32"/>
      </p:cViewPr>
      <p:guideLst/>
    </p:cSldViewPr>
  </p:slideViewPr>
  <p:notesTextViewPr>
    <p:cViewPr>
      <p:scale>
        <a:sx n="1" d="1"/>
        <a:sy n="1" d="1"/>
      </p:scale>
      <p:origin x="0" y="0"/>
    </p:cViewPr>
  </p:notesTextViewPr>
  <p:sorterViewPr>
    <p:cViewPr>
      <p:scale>
        <a:sx n="100" d="100"/>
        <a:sy n="100" d="100"/>
      </p:scale>
      <p:origin x="0" y="-104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F2F6-FD78-52FD-5266-A9FFC556BD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16B610-9B37-09D0-6B12-76A8D0EB7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226426-47E7-3AB0-ED42-4648DE77AB5F}"/>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5" name="Footer Placeholder 4">
            <a:extLst>
              <a:ext uri="{FF2B5EF4-FFF2-40B4-BE49-F238E27FC236}">
                <a16:creationId xmlns:a16="http://schemas.microsoft.com/office/drawing/2014/main" id="{6F27E615-1375-03BA-9A3C-2A1EFFE40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D8A71-DA29-B5E9-A62E-FEF802E48694}"/>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253723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DA1F-5A26-B455-EE2E-C6E4192E4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32017D-3FC4-A02C-FFD3-48E649DEE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A5A32-B596-747B-64EE-812342866D69}"/>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5" name="Footer Placeholder 4">
            <a:extLst>
              <a:ext uri="{FF2B5EF4-FFF2-40B4-BE49-F238E27FC236}">
                <a16:creationId xmlns:a16="http://schemas.microsoft.com/office/drawing/2014/main" id="{0B87276C-A037-707C-A6D8-B6EE64D9E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25306-F9CB-F471-D02A-33A00D1A2D0F}"/>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304035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C7593-EC3B-B871-4422-6A5287CC5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8A422-BAF9-8A32-BC72-089DB0D378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7D321-B59B-D7D1-C202-DD2E445ECDF6}"/>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5" name="Footer Placeholder 4">
            <a:extLst>
              <a:ext uri="{FF2B5EF4-FFF2-40B4-BE49-F238E27FC236}">
                <a16:creationId xmlns:a16="http://schemas.microsoft.com/office/drawing/2014/main" id="{EEBBCBB4-8615-36C8-60FA-0AE53CE38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949E4-203A-EE0A-2263-589E23E1BC68}"/>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2719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4E37-F5DA-E351-9550-3AE4E9B797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744278-D4E4-D7FE-8144-2986FBD79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82404-10EC-56A7-35CB-FEC63F703D53}"/>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5" name="Footer Placeholder 4">
            <a:extLst>
              <a:ext uri="{FF2B5EF4-FFF2-40B4-BE49-F238E27FC236}">
                <a16:creationId xmlns:a16="http://schemas.microsoft.com/office/drawing/2014/main" id="{78BDFA1A-21E2-8496-D292-00EB4004E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FA378-DDD7-B0B4-53F9-80AF2BF9F940}"/>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106535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E0D3-BBCE-BE0A-3316-D3940B55F6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9BED24-8DF8-E063-102D-0140AB7CE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5362C-3C23-6C1A-AB84-9DFAB2E4FCA0}"/>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5" name="Footer Placeholder 4">
            <a:extLst>
              <a:ext uri="{FF2B5EF4-FFF2-40B4-BE49-F238E27FC236}">
                <a16:creationId xmlns:a16="http://schemas.microsoft.com/office/drawing/2014/main" id="{E88E7F4D-D0E6-27A2-EB2C-B11E8FBA9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BC3D7-3918-C68D-4B15-22095DAF27B4}"/>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391059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9F96-4F39-671E-0ABC-763E026EC0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0C802E-62B1-936D-4357-C78F76A7B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DD9EF9-FD74-42DF-86C7-20C843A7BA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2206F5-E3E5-BEA6-07C6-C09799213D4D}"/>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6" name="Footer Placeholder 5">
            <a:extLst>
              <a:ext uri="{FF2B5EF4-FFF2-40B4-BE49-F238E27FC236}">
                <a16:creationId xmlns:a16="http://schemas.microsoft.com/office/drawing/2014/main" id="{EC57CFD6-6D3D-0269-A035-A7EF58843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BC412C-EB0C-4D0B-BD8F-B48BE58909AF}"/>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234252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082F-6381-BF5E-C430-2FE3FD499F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60B9BF-E41D-8DAF-5681-E0763E69D2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3703DF-6692-2524-4A43-4744C6CD0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C10FA0-E4D9-4D7F-A340-3CF88F0FF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683A45-34D5-058C-27A5-B92A506EA9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F48F18-BB08-2CF2-B963-8B69912FA360}"/>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8" name="Footer Placeholder 7">
            <a:extLst>
              <a:ext uri="{FF2B5EF4-FFF2-40B4-BE49-F238E27FC236}">
                <a16:creationId xmlns:a16="http://schemas.microsoft.com/office/drawing/2014/main" id="{DF34004C-30A0-5D4E-6B39-926DB05B23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4AC21D-B442-E7D2-5382-B6E482C229B8}"/>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300825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8B26-79C4-3F5D-F91B-85075AA05A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8433A2-9A3A-3512-CB30-ACF0AEB8B854}"/>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4" name="Footer Placeholder 3">
            <a:extLst>
              <a:ext uri="{FF2B5EF4-FFF2-40B4-BE49-F238E27FC236}">
                <a16:creationId xmlns:a16="http://schemas.microsoft.com/office/drawing/2014/main" id="{5724854C-402A-8638-43B3-97684881D2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6013F5-8087-7BCB-7CDB-2375F489D5BD}"/>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294993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49862-C3EE-D2D3-0123-DD9A2CBA8262}"/>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3" name="Footer Placeholder 2">
            <a:extLst>
              <a:ext uri="{FF2B5EF4-FFF2-40B4-BE49-F238E27FC236}">
                <a16:creationId xmlns:a16="http://schemas.microsoft.com/office/drawing/2014/main" id="{322989F5-83BC-F28E-0753-552745E240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1C9CA1-E53C-2ACF-7689-277B791D90F0}"/>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139764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54D5-C28C-5AB2-7A30-9F9D55740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6B80C6-02C1-AE6B-A6FA-1DBCD7916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245F8D-A216-84B1-194C-C992D19C2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84BBE-4052-A4F6-0955-23BECA95E6BF}"/>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6" name="Footer Placeholder 5">
            <a:extLst>
              <a:ext uri="{FF2B5EF4-FFF2-40B4-BE49-F238E27FC236}">
                <a16:creationId xmlns:a16="http://schemas.microsoft.com/office/drawing/2014/main" id="{75330B9D-50FC-5BE6-362C-CF322761AE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3FB6E-4B95-F81B-56D3-5E467811876D}"/>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19280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D984-63E4-D29F-9390-3922AFBA3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F9A25C-AD19-9263-CDE2-2F07F199FF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3EB117-0426-FA6B-74FF-5A8E6124F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4BD2A-6783-C5AB-1166-D0A02C992EC6}"/>
              </a:ext>
            </a:extLst>
          </p:cNvPr>
          <p:cNvSpPr>
            <a:spLocks noGrp="1"/>
          </p:cNvSpPr>
          <p:nvPr>
            <p:ph type="dt" sz="half" idx="10"/>
          </p:nvPr>
        </p:nvSpPr>
        <p:spPr/>
        <p:txBody>
          <a:bodyPr/>
          <a:lstStyle/>
          <a:p>
            <a:fld id="{351E72D8-D0E4-4E01-87BF-D8B489FE50DF}" type="datetimeFigureOut">
              <a:rPr lang="en-IN" smtClean="0"/>
              <a:t>14-12-2022</a:t>
            </a:fld>
            <a:endParaRPr lang="en-IN"/>
          </a:p>
        </p:txBody>
      </p:sp>
      <p:sp>
        <p:nvSpPr>
          <p:cNvPr id="6" name="Footer Placeholder 5">
            <a:extLst>
              <a:ext uri="{FF2B5EF4-FFF2-40B4-BE49-F238E27FC236}">
                <a16:creationId xmlns:a16="http://schemas.microsoft.com/office/drawing/2014/main" id="{05FDB704-C393-3819-DB5A-D64DC8E59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6BD77E-EDF1-6E14-0C1E-3D68BB142A48}"/>
              </a:ext>
            </a:extLst>
          </p:cNvPr>
          <p:cNvSpPr>
            <a:spLocks noGrp="1"/>
          </p:cNvSpPr>
          <p:nvPr>
            <p:ph type="sldNum" sz="quarter" idx="12"/>
          </p:nvPr>
        </p:nvSpPr>
        <p:spPr/>
        <p:txBody>
          <a:bodyPr/>
          <a:lstStyle/>
          <a:p>
            <a:fld id="{FC0ADEE1-947F-4918-B0B4-E8468EF5A949}" type="slidenum">
              <a:rPr lang="en-IN" smtClean="0"/>
              <a:t>‹#›</a:t>
            </a:fld>
            <a:endParaRPr lang="en-IN"/>
          </a:p>
        </p:txBody>
      </p:sp>
    </p:spTree>
    <p:extLst>
      <p:ext uri="{BB962C8B-B14F-4D97-AF65-F5344CB8AC3E}">
        <p14:creationId xmlns:p14="http://schemas.microsoft.com/office/powerpoint/2010/main" val="326330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7F57D-301A-678B-3080-BCE90214E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6FC86D-E487-F706-217F-2D0915077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73B2A1-044E-3B7C-104A-8144061BA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E72D8-D0E4-4E01-87BF-D8B489FE50DF}" type="datetimeFigureOut">
              <a:rPr lang="en-IN" smtClean="0"/>
              <a:t>14-12-2022</a:t>
            </a:fld>
            <a:endParaRPr lang="en-IN"/>
          </a:p>
        </p:txBody>
      </p:sp>
      <p:sp>
        <p:nvSpPr>
          <p:cNvPr id="5" name="Footer Placeholder 4">
            <a:extLst>
              <a:ext uri="{FF2B5EF4-FFF2-40B4-BE49-F238E27FC236}">
                <a16:creationId xmlns:a16="http://schemas.microsoft.com/office/drawing/2014/main" id="{A8C94DB4-3F00-1E10-A541-68910D1DB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2AB3E8-959D-95A2-9D6C-2A1638C00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ADEE1-947F-4918-B0B4-E8468EF5A949}" type="slidenum">
              <a:rPr lang="en-IN" smtClean="0"/>
              <a:t>‹#›</a:t>
            </a:fld>
            <a:endParaRPr lang="en-IN"/>
          </a:p>
        </p:txBody>
      </p:sp>
    </p:spTree>
    <p:extLst>
      <p:ext uri="{BB962C8B-B14F-4D97-AF65-F5344CB8AC3E}">
        <p14:creationId xmlns:p14="http://schemas.microsoft.com/office/powerpoint/2010/main" val="869034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gnu.org/software/bash/manual/html_node/Shell-Parameter-Expansion.html" TargetMode="External"/><Relationship Id="rId2" Type="http://schemas.openxmlformats.org/officeDocument/2006/relationships/hyperlink" Target="https://linuxconfig.org/how-to-write-comments-in-bash-scripts"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hyperlink" Target="https://www.gnu.org/software/bash/manual/html_node/Shell-Expansions.html"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9381-57DF-842A-312B-030143561D4D}"/>
              </a:ext>
            </a:extLst>
          </p:cNvPr>
          <p:cNvSpPr>
            <a:spLocks noGrp="1"/>
          </p:cNvSpPr>
          <p:nvPr>
            <p:ph type="ctrTitle"/>
          </p:nvPr>
        </p:nvSpPr>
        <p:spPr>
          <a:xfrm>
            <a:off x="1524000" y="1151466"/>
            <a:ext cx="9144000" cy="1274763"/>
          </a:xfrm>
        </p:spPr>
        <p:txBody>
          <a:bodyPr/>
          <a:lstStyle/>
          <a:p>
            <a:r>
              <a:rPr lang="en-IN" dirty="0"/>
              <a:t>DTL – Bash Scripts</a:t>
            </a:r>
          </a:p>
        </p:txBody>
      </p:sp>
      <p:sp>
        <p:nvSpPr>
          <p:cNvPr id="3" name="Subtitle 2">
            <a:extLst>
              <a:ext uri="{FF2B5EF4-FFF2-40B4-BE49-F238E27FC236}">
                <a16:creationId xmlns:a16="http://schemas.microsoft.com/office/drawing/2014/main" id="{E67A90E6-EDF0-FFC9-9796-5B3CFCEF2A15}"/>
              </a:ext>
            </a:extLst>
          </p:cNvPr>
          <p:cNvSpPr>
            <a:spLocks noGrp="1"/>
          </p:cNvSpPr>
          <p:nvPr>
            <p:ph type="subTitle" idx="1"/>
          </p:nvPr>
        </p:nvSpPr>
        <p:spPr/>
        <p:txBody>
          <a:bodyPr/>
          <a:lstStyle/>
          <a:p>
            <a:endParaRPr lang="en-IN"/>
          </a:p>
        </p:txBody>
      </p:sp>
      <p:pic>
        <p:nvPicPr>
          <p:cNvPr id="1026" name="Picture 2" descr="Linux Word Cloud Concept Vector Illustration Stock Vector ...">
            <a:extLst>
              <a:ext uri="{FF2B5EF4-FFF2-40B4-BE49-F238E27FC236}">
                <a16:creationId xmlns:a16="http://schemas.microsoft.com/office/drawing/2014/main" id="{5FACB8E0-FDBA-3DA0-D06F-8E3B3ADFB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2426229"/>
            <a:ext cx="9990666" cy="401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85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67A5-A821-9D32-D454-BFDC326C09FF}"/>
              </a:ext>
            </a:extLst>
          </p:cNvPr>
          <p:cNvSpPr>
            <a:spLocks noGrp="1"/>
          </p:cNvSpPr>
          <p:nvPr>
            <p:ph type="title"/>
          </p:nvPr>
        </p:nvSpPr>
        <p:spPr>
          <a:xfrm>
            <a:off x="929768" y="159029"/>
            <a:ext cx="11011219" cy="1054584"/>
          </a:xfrm>
        </p:spPr>
        <p:txBody>
          <a:bodyPr/>
          <a:lstStyle/>
          <a:p>
            <a:r>
              <a:rPr lang="en-IN" dirty="0"/>
              <a:t>Multiline file creation</a:t>
            </a:r>
          </a:p>
        </p:txBody>
      </p:sp>
      <p:sp>
        <p:nvSpPr>
          <p:cNvPr id="3" name="TextBox 2">
            <a:extLst>
              <a:ext uri="{FF2B5EF4-FFF2-40B4-BE49-F238E27FC236}">
                <a16:creationId xmlns:a16="http://schemas.microsoft.com/office/drawing/2014/main" id="{5E229508-0DAF-5523-4E4D-80A34B520E9D}"/>
              </a:ext>
            </a:extLst>
          </p:cNvPr>
          <p:cNvSpPr txBox="1"/>
          <p:nvPr/>
        </p:nvSpPr>
        <p:spPr>
          <a:xfrm>
            <a:off x="929769" y="1483021"/>
            <a:ext cx="4174666" cy="2246769"/>
          </a:xfrm>
          <a:prstGeom prst="rect">
            <a:avLst/>
          </a:prstGeom>
          <a:solidFill>
            <a:schemeClr val="accent1">
              <a:lumMod val="20000"/>
              <a:lumOff val="80000"/>
            </a:schemeClr>
          </a:solidFill>
        </p:spPr>
        <p:txBody>
          <a:bodyPr wrap="square" rtlCol="0">
            <a:spAutoFit/>
          </a:bodyPr>
          <a:lstStyle/>
          <a:p>
            <a:r>
              <a:rPr lang="en-IN" sz="2000" dirty="0"/>
              <a:t>$ cat </a:t>
            </a:r>
            <a:r>
              <a:rPr lang="en-IN" sz="2000" dirty="0">
                <a:solidFill>
                  <a:srgbClr val="C00000"/>
                </a:solidFill>
              </a:rPr>
              <a:t>&lt;&lt;</a:t>
            </a:r>
            <a:r>
              <a:rPr lang="en-IN" sz="2000" dirty="0"/>
              <a:t> ALLDONE &gt; hello_world_multiline.sh </a:t>
            </a:r>
          </a:p>
          <a:p>
            <a:r>
              <a:rPr lang="en-IN" sz="2000" dirty="0"/>
              <a:t>&gt; echo Hello World! </a:t>
            </a:r>
          </a:p>
          <a:p>
            <a:r>
              <a:rPr lang="en-IN" sz="2000" dirty="0"/>
              <a:t>&gt; echo Yet another line. </a:t>
            </a:r>
          </a:p>
          <a:p>
            <a:r>
              <a:rPr lang="en-IN" sz="2000" dirty="0"/>
              <a:t>&gt; echo This is getting boring. </a:t>
            </a:r>
          </a:p>
          <a:p>
            <a:r>
              <a:rPr lang="en-IN" sz="2000" dirty="0"/>
              <a:t>&gt; ALLDONE</a:t>
            </a:r>
          </a:p>
          <a:p>
            <a:r>
              <a:rPr lang="en-IN" sz="2000" dirty="0"/>
              <a:t>$</a:t>
            </a:r>
          </a:p>
        </p:txBody>
      </p:sp>
      <p:sp>
        <p:nvSpPr>
          <p:cNvPr id="5" name="Rectangle 1">
            <a:extLst>
              <a:ext uri="{FF2B5EF4-FFF2-40B4-BE49-F238E27FC236}">
                <a16:creationId xmlns:a16="http://schemas.microsoft.com/office/drawing/2014/main" id="{5225D075-535A-DB61-206A-5E982069ED4E}"/>
              </a:ext>
            </a:extLst>
          </p:cNvPr>
          <p:cNvSpPr>
            <a:spLocks noChangeArrowheads="1"/>
          </p:cNvSpPr>
          <p:nvPr/>
        </p:nvSpPr>
        <p:spPr bwMode="auto">
          <a:xfrm>
            <a:off x="5405377" y="1205522"/>
            <a:ext cx="6535611" cy="5050080"/>
          </a:xfrm>
          <a:prstGeom prst="rect">
            <a:avLst/>
          </a:prstGeom>
          <a:solidFill>
            <a:schemeClr val="bg1">
              <a:lumMod val="95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rPr>
              <a:t>Before a command is executed, its input and output may be </a:t>
            </a:r>
            <a:r>
              <a:rPr kumimoji="0" lang="en-US" altLang="en-US" b="1" i="0" u="sng" strike="noStrike" cap="none" normalizeH="0" baseline="0" dirty="0">
                <a:ln>
                  <a:noFill/>
                </a:ln>
                <a:solidFill>
                  <a:srgbClr val="C00000"/>
                </a:solidFill>
                <a:effectLst/>
              </a:rPr>
              <a:t>redirected</a:t>
            </a:r>
            <a:r>
              <a:rPr kumimoji="0" lang="en-US" altLang="en-US" b="0" i="0" u="none" strike="noStrike" cap="none" normalizeH="0" baseline="0" dirty="0">
                <a:ln>
                  <a:noFill/>
                </a:ln>
                <a:solidFill>
                  <a:srgbClr val="333333"/>
                </a:solidFill>
                <a:effectLst/>
              </a:rPr>
              <a:t> using a special notation interpreted by the shell. Redirection may also be used to open and close files for the current shell execution environment.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rPr>
              <a:t>Redirections are processed in the order they appear, from left to right. E.g. &lt;&lt; first until ALLDONE, then &gt;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rPr>
              <a:t> </a:t>
            </a:r>
            <a:r>
              <a:rPr kumimoji="0" lang="en-US" altLang="en-US" b="1" i="0" u="none" strike="noStrike" cap="none" normalizeH="0" baseline="0" dirty="0">
                <a:ln>
                  <a:noFill/>
                </a:ln>
                <a:solidFill>
                  <a:srgbClr val="333333"/>
                </a:solidFill>
                <a:effectLst/>
              </a:rPr>
              <a:t>Here</a:t>
            </a:r>
            <a:r>
              <a:rPr kumimoji="0" lang="en-US" altLang="en-US" b="0" i="0" u="none" strike="noStrike" cap="none" normalizeH="0" baseline="0" dirty="0">
                <a:ln>
                  <a:noFill/>
                </a:ln>
                <a:solidFill>
                  <a:srgbClr val="333333"/>
                </a:solidFill>
                <a:effectLst/>
              </a:rPr>
              <a:t> </a:t>
            </a:r>
            <a:r>
              <a:rPr kumimoji="0" lang="en-US" altLang="en-US" b="1" i="0" u="none" strike="noStrike" cap="none" normalizeH="0" baseline="0" dirty="0">
                <a:ln>
                  <a:noFill/>
                </a:ln>
                <a:solidFill>
                  <a:srgbClr val="333333"/>
                </a:solidFill>
                <a:effectLst/>
              </a:rPr>
              <a:t>Documents</a:t>
            </a:r>
            <a:r>
              <a:rPr kumimoji="0" lang="en-US" altLang="en-US" b="0" i="0" u="none" strike="noStrike" cap="none" normalizeH="0" baseline="0" dirty="0">
                <a:ln>
                  <a:noFill/>
                </a:ln>
                <a:solidFill>
                  <a:srgbClr val="333333"/>
                </a:solidFill>
                <a:effectLst/>
              </a:rPr>
              <a:t> ( &lt;&lt; )</a:t>
            </a:r>
          </a:p>
          <a:p>
            <a:pPr lvl="1" eaLnBrk="0" fontAlgn="base" hangingPunct="0">
              <a:spcBef>
                <a:spcPct val="0"/>
              </a:spcBef>
              <a:spcAft>
                <a:spcPct val="0"/>
              </a:spcAft>
            </a:pPr>
            <a:r>
              <a:rPr kumimoji="0" lang="en-US" altLang="en-US" b="0" i="0" u="none" strike="noStrike" cap="none" normalizeH="0" baseline="0" dirty="0">
                <a:ln>
                  <a:noFill/>
                </a:ln>
                <a:solidFill>
                  <a:srgbClr val="333333"/>
                </a:solidFill>
                <a:effectLst/>
              </a:rPr>
              <a:t>This type of redirection instructs the shell to read input from the current source until a line containing only </a:t>
            </a:r>
            <a:r>
              <a:rPr kumimoji="0" lang="en-US" altLang="en-US" b="0" i="0" u="sng" strike="noStrike" cap="none" normalizeH="0" baseline="0" dirty="0">
                <a:ln>
                  <a:noFill/>
                </a:ln>
                <a:solidFill>
                  <a:srgbClr val="333333"/>
                </a:solidFill>
                <a:effectLst/>
              </a:rPr>
              <a:t>delimiter</a:t>
            </a:r>
            <a:r>
              <a:rPr kumimoji="0" lang="en-US" altLang="en-US" b="0" i="0" u="none" strike="noStrike" cap="none" normalizeH="0" baseline="0" dirty="0">
                <a:ln>
                  <a:noFill/>
                </a:ln>
                <a:solidFill>
                  <a:srgbClr val="333333"/>
                </a:solidFill>
                <a:effectLst/>
              </a:rPr>
              <a:t> (</a:t>
            </a:r>
            <a:r>
              <a:rPr kumimoji="0" lang="en-US" altLang="en-US" b="1" i="0" u="none" strike="noStrike" cap="none" normalizeH="0" baseline="0" dirty="0">
                <a:ln>
                  <a:noFill/>
                </a:ln>
                <a:solidFill>
                  <a:srgbClr val="333333"/>
                </a:solidFill>
                <a:effectLst/>
              </a:rPr>
              <a:t>with no trailing blanks</a:t>
            </a:r>
            <a:r>
              <a:rPr kumimoji="0" lang="en-US" altLang="en-US" b="0" i="0" u="none" strike="noStrike" cap="none" normalizeH="0" baseline="0" dirty="0">
                <a:ln>
                  <a:noFill/>
                </a:ln>
                <a:solidFill>
                  <a:srgbClr val="333333"/>
                </a:solidFill>
                <a:effectLst/>
              </a:rPr>
              <a:t>) is seen. </a:t>
            </a:r>
            <a:r>
              <a:rPr kumimoji="0" lang="en-US" altLang="en-US" b="1" i="0" u="none" strike="noStrike" cap="none" normalizeH="0" baseline="0" dirty="0">
                <a:ln>
                  <a:noFill/>
                </a:ln>
                <a:solidFill>
                  <a:srgbClr val="C00000"/>
                </a:solidFill>
                <a:effectLst/>
              </a:rPr>
              <a:t>All of the lines read up to that point are then used as the standard input for a command</a:t>
            </a:r>
            <a:r>
              <a:rPr kumimoji="0" lang="en-US" altLang="en-US" b="0" i="0" u="none" strike="noStrike" cap="none" normalizeH="0" baseline="0" dirty="0">
                <a:ln>
                  <a:noFill/>
                </a:ln>
                <a:solidFill>
                  <a:srgbClr val="333333"/>
                </a:solidFill>
                <a:effectLst/>
              </a:rPr>
              <a:t>. </a:t>
            </a:r>
          </a:p>
          <a:p>
            <a:pPr lvl="1" eaLnBrk="0" fontAlgn="base" hangingPunct="0">
              <a:spcBef>
                <a:spcPct val="0"/>
              </a:spcBef>
              <a:spcAft>
                <a:spcPct val="0"/>
              </a:spcAft>
            </a:pPr>
            <a:endParaRPr lang="en-US" altLang="en-US" dirty="0">
              <a:solidFill>
                <a:srgbClr val="333333"/>
              </a:solidFill>
            </a:endParaRPr>
          </a:p>
          <a:p>
            <a:pPr lvl="1" eaLnBrk="0" fontAlgn="base" hangingPunct="0">
              <a:spcBef>
                <a:spcPct val="0"/>
              </a:spcBef>
              <a:spcAft>
                <a:spcPct val="0"/>
              </a:spcAft>
            </a:pPr>
            <a:r>
              <a:rPr kumimoji="0" lang="en-US" altLang="en-US" b="0" i="0" u="none" strike="noStrike" cap="none" normalizeH="0" baseline="0" dirty="0">
                <a:ln>
                  <a:noFill/>
                </a:ln>
                <a:solidFill>
                  <a:srgbClr val="333333"/>
                </a:solidFill>
                <a:effectLst/>
              </a:rPr>
              <a:t>The format of here-documents is: </a:t>
            </a:r>
          </a:p>
          <a:p>
            <a:pPr lvl="2" eaLnBrk="0" fontAlgn="base" hangingPunct="0">
              <a:spcBef>
                <a:spcPct val="0"/>
              </a:spcBef>
              <a:spcAft>
                <a:spcPct val="0"/>
              </a:spcAft>
            </a:pPr>
            <a:r>
              <a:rPr kumimoji="0" lang="en-US" altLang="en-US" b="1" i="0" u="none" strike="noStrike" cap="none" normalizeH="0" baseline="0" dirty="0">
                <a:ln>
                  <a:noFill/>
                </a:ln>
                <a:solidFill>
                  <a:srgbClr val="333333"/>
                </a:solidFill>
                <a:effectLst/>
              </a:rPr>
              <a:t>&lt;&lt;</a:t>
            </a:r>
            <a:r>
              <a:rPr kumimoji="0" lang="en-US" altLang="en-US" b="0" i="0" u="none" strike="noStrike" cap="none" normalizeH="0" baseline="0" dirty="0">
                <a:ln>
                  <a:noFill/>
                </a:ln>
                <a:solidFill>
                  <a:srgbClr val="333333"/>
                </a:solidFill>
                <a:effectLst/>
              </a:rPr>
              <a:t>[</a:t>
            </a:r>
            <a:r>
              <a:rPr kumimoji="0" lang="en-US" altLang="en-US" b="1" i="0" u="none" strike="noStrike" cap="none" normalizeH="0" baseline="0" dirty="0">
                <a:ln>
                  <a:noFill/>
                </a:ln>
                <a:solidFill>
                  <a:srgbClr val="333333"/>
                </a:solidFill>
                <a:effectLst/>
              </a:rPr>
              <a:t>-</a:t>
            </a:r>
            <a:r>
              <a:rPr kumimoji="0" lang="en-US" altLang="en-US" b="0" i="0" u="none" strike="noStrike" cap="none" normalizeH="0" baseline="0" dirty="0">
                <a:ln>
                  <a:noFill/>
                </a:ln>
                <a:solidFill>
                  <a:srgbClr val="333333"/>
                </a:solidFill>
                <a:effectLst/>
              </a:rPr>
              <a:t>]</a:t>
            </a:r>
            <a:r>
              <a:rPr kumimoji="0" lang="en-US" altLang="en-US" b="0" i="0" u="sng" strike="noStrike" cap="none" normalizeH="0" baseline="0" dirty="0">
                <a:ln>
                  <a:noFill/>
                </a:ln>
                <a:solidFill>
                  <a:srgbClr val="333333"/>
                </a:solidFill>
                <a:effectLst/>
              </a:rPr>
              <a:t>word</a:t>
            </a:r>
            <a:r>
              <a:rPr kumimoji="0" lang="en-US" altLang="en-US" b="0" i="0" u="none" strike="noStrike" cap="none" normalizeH="0" baseline="0" dirty="0">
                <a:ln>
                  <a:noFill/>
                </a:ln>
                <a:solidFill>
                  <a:srgbClr val="333333"/>
                </a:solidFill>
                <a:effectLst/>
              </a:rPr>
              <a:t> </a:t>
            </a:r>
          </a:p>
          <a:p>
            <a:pPr lvl="3" eaLnBrk="0" fontAlgn="base" hangingPunct="0">
              <a:spcBef>
                <a:spcPct val="0"/>
              </a:spcBef>
              <a:spcAft>
                <a:spcPct val="0"/>
              </a:spcAft>
            </a:pPr>
            <a:r>
              <a:rPr kumimoji="0" lang="en-US" altLang="en-US" b="0" i="0" u="sng" strike="noStrike" cap="none" normalizeH="0" baseline="0" dirty="0">
                <a:ln>
                  <a:noFill/>
                </a:ln>
                <a:solidFill>
                  <a:srgbClr val="333333"/>
                </a:solidFill>
                <a:effectLst/>
              </a:rPr>
              <a:t>here-document</a:t>
            </a:r>
            <a:r>
              <a:rPr kumimoji="0" lang="en-US" altLang="en-US" b="0" i="0" u="none" strike="noStrike" cap="none" normalizeH="0" baseline="0" dirty="0">
                <a:ln>
                  <a:noFill/>
                </a:ln>
                <a:solidFill>
                  <a:srgbClr val="333333"/>
                </a:solidFill>
                <a:effectLst/>
              </a:rPr>
              <a:t> </a:t>
            </a:r>
          </a:p>
          <a:p>
            <a:pPr lvl="2" eaLnBrk="0" fontAlgn="base" hangingPunct="0">
              <a:spcBef>
                <a:spcPct val="0"/>
              </a:spcBef>
              <a:spcAft>
                <a:spcPct val="0"/>
              </a:spcAft>
            </a:pPr>
            <a:r>
              <a:rPr kumimoji="0" lang="en-US" altLang="en-US" b="0" i="0" u="sng" strike="noStrike" cap="none" normalizeH="0" baseline="0" dirty="0">
                <a:ln>
                  <a:noFill/>
                </a:ln>
                <a:solidFill>
                  <a:srgbClr val="333333"/>
                </a:solidFill>
                <a:effectLst/>
              </a:rPr>
              <a:t>delimiter</a:t>
            </a:r>
            <a:r>
              <a:rPr kumimoji="0" lang="en-US" altLang="en-US" b="0"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864581BD-DF40-92DC-6A84-793AF2D69F08}"/>
              </a:ext>
            </a:extLst>
          </p:cNvPr>
          <p:cNvSpPr txBox="1"/>
          <p:nvPr/>
        </p:nvSpPr>
        <p:spPr>
          <a:xfrm>
            <a:off x="929769" y="4109014"/>
            <a:ext cx="4174666" cy="1631216"/>
          </a:xfrm>
          <a:prstGeom prst="rect">
            <a:avLst/>
          </a:prstGeom>
          <a:solidFill>
            <a:schemeClr val="accent6">
              <a:lumMod val="20000"/>
              <a:lumOff val="80000"/>
            </a:schemeClr>
          </a:solidFill>
        </p:spPr>
        <p:txBody>
          <a:bodyPr wrap="square" rtlCol="0">
            <a:spAutoFit/>
          </a:bodyPr>
          <a:lstStyle/>
          <a:p>
            <a:r>
              <a:rPr lang="en-IN" sz="2000" dirty="0"/>
              <a:t>$ bash hello_world_multiline.sh </a:t>
            </a:r>
          </a:p>
          <a:p>
            <a:r>
              <a:rPr lang="en-IN" sz="2000" dirty="0"/>
              <a:t>Hello World! </a:t>
            </a:r>
          </a:p>
          <a:p>
            <a:r>
              <a:rPr lang="en-IN" sz="2000" dirty="0"/>
              <a:t>Yet another line. </a:t>
            </a:r>
          </a:p>
          <a:p>
            <a:r>
              <a:rPr lang="en-IN" sz="2000" dirty="0"/>
              <a:t>This is getting boring. </a:t>
            </a:r>
          </a:p>
          <a:p>
            <a:r>
              <a:rPr lang="en-IN" sz="2000" dirty="0"/>
              <a:t>$ </a:t>
            </a:r>
          </a:p>
        </p:txBody>
      </p:sp>
    </p:spTree>
    <p:extLst>
      <p:ext uri="{BB962C8B-B14F-4D97-AF65-F5344CB8AC3E}">
        <p14:creationId xmlns:p14="http://schemas.microsoft.com/office/powerpoint/2010/main" val="319091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85FD-7132-DA68-F5C6-F78EFE776368}"/>
              </a:ext>
            </a:extLst>
          </p:cNvPr>
          <p:cNvSpPr>
            <a:spLocks noGrp="1"/>
          </p:cNvSpPr>
          <p:nvPr>
            <p:ph type="title"/>
          </p:nvPr>
        </p:nvSpPr>
        <p:spPr/>
        <p:txBody>
          <a:bodyPr/>
          <a:lstStyle/>
          <a:p>
            <a:r>
              <a:rPr lang="en-IN" dirty="0"/>
              <a:t>nano ….!</a:t>
            </a:r>
          </a:p>
        </p:txBody>
      </p:sp>
      <p:pic>
        <p:nvPicPr>
          <p:cNvPr id="4" name="Picture 3">
            <a:extLst>
              <a:ext uri="{FF2B5EF4-FFF2-40B4-BE49-F238E27FC236}">
                <a16:creationId xmlns:a16="http://schemas.microsoft.com/office/drawing/2014/main" id="{60147298-D6FC-5C32-7A35-924A9932E6A3}"/>
              </a:ext>
            </a:extLst>
          </p:cNvPr>
          <p:cNvPicPr>
            <a:picLocks noChangeAspect="1"/>
          </p:cNvPicPr>
          <p:nvPr/>
        </p:nvPicPr>
        <p:blipFill>
          <a:blip r:embed="rId2"/>
          <a:stretch>
            <a:fillRect/>
          </a:stretch>
        </p:blipFill>
        <p:spPr>
          <a:xfrm>
            <a:off x="544010" y="1494264"/>
            <a:ext cx="10926501" cy="5363736"/>
          </a:xfrm>
          <a:prstGeom prst="rect">
            <a:avLst/>
          </a:prstGeom>
        </p:spPr>
      </p:pic>
    </p:spTree>
    <p:extLst>
      <p:ext uri="{BB962C8B-B14F-4D97-AF65-F5344CB8AC3E}">
        <p14:creationId xmlns:p14="http://schemas.microsoft.com/office/powerpoint/2010/main" val="391287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C47F-E061-2415-C276-F5B2132E74FC}"/>
              </a:ext>
            </a:extLst>
          </p:cNvPr>
          <p:cNvSpPr>
            <a:spLocks noGrp="1"/>
          </p:cNvSpPr>
          <p:nvPr>
            <p:ph type="title"/>
          </p:nvPr>
        </p:nvSpPr>
        <p:spPr/>
        <p:txBody>
          <a:bodyPr/>
          <a:lstStyle/>
          <a:p>
            <a:r>
              <a:rPr lang="en-IN" dirty="0"/>
              <a:t>Script Execution with #! - shebang</a:t>
            </a:r>
          </a:p>
        </p:txBody>
      </p:sp>
      <p:sp>
        <p:nvSpPr>
          <p:cNvPr id="3" name="TextBox 2">
            <a:extLst>
              <a:ext uri="{FF2B5EF4-FFF2-40B4-BE49-F238E27FC236}">
                <a16:creationId xmlns:a16="http://schemas.microsoft.com/office/drawing/2014/main" id="{ECFFA698-20D8-A910-B31E-C092DB9CF3CC}"/>
              </a:ext>
            </a:extLst>
          </p:cNvPr>
          <p:cNvSpPr txBox="1"/>
          <p:nvPr/>
        </p:nvSpPr>
        <p:spPr>
          <a:xfrm>
            <a:off x="878305" y="2165684"/>
            <a:ext cx="2785827" cy="3139321"/>
          </a:xfrm>
          <a:prstGeom prst="rect">
            <a:avLst/>
          </a:prstGeom>
          <a:noFill/>
        </p:spPr>
        <p:txBody>
          <a:bodyPr wrap="none" rtlCol="0">
            <a:spAutoFit/>
          </a:bodyPr>
          <a:lstStyle/>
          <a:p>
            <a:pPr marL="285750" indent="-285750">
              <a:buFont typeface="Calibri" panose="020F0502020204030204" pitchFamily="34" charset="0"/>
              <a:buChar char="$"/>
            </a:pPr>
            <a:r>
              <a:rPr lang="en-IN" dirty="0"/>
              <a:t>cd  DTL</a:t>
            </a:r>
          </a:p>
          <a:p>
            <a:pPr marL="285750" indent="-285750">
              <a:buFont typeface="Calibri" panose="020F0502020204030204" pitchFamily="34" charset="0"/>
              <a:buChar char="$"/>
            </a:pPr>
            <a:endParaRPr lang="en-IN" dirty="0"/>
          </a:p>
          <a:p>
            <a:pPr marL="285750" indent="-285750">
              <a:buFont typeface="Calibri" panose="020F0502020204030204" pitchFamily="34" charset="0"/>
              <a:buChar char="$"/>
            </a:pPr>
            <a:r>
              <a:rPr lang="en-IN" dirty="0"/>
              <a:t>touch hello-world.sh</a:t>
            </a:r>
          </a:p>
          <a:p>
            <a:pPr marL="285750" indent="-285750">
              <a:buFont typeface="Calibri" panose="020F0502020204030204" pitchFamily="34" charset="0"/>
              <a:buChar char="$"/>
            </a:pPr>
            <a:endParaRPr lang="en-IN" dirty="0"/>
          </a:p>
          <a:p>
            <a:pPr marL="285750" indent="-285750">
              <a:buFont typeface="Calibri" panose="020F0502020204030204" pitchFamily="34" charset="0"/>
              <a:buChar char="$"/>
            </a:pPr>
            <a:r>
              <a:rPr lang="en-IN" dirty="0"/>
              <a:t>nano hello-world.sh</a:t>
            </a:r>
          </a:p>
          <a:p>
            <a:pPr marL="285750" indent="-285750">
              <a:buFont typeface="Calibri" panose="020F0502020204030204" pitchFamily="34" charset="0"/>
              <a:buChar char="$"/>
            </a:pPr>
            <a:endParaRPr lang="en-IN" dirty="0"/>
          </a:p>
          <a:p>
            <a:pPr marL="285750" indent="-285750">
              <a:buFont typeface="Calibri" panose="020F0502020204030204" pitchFamily="34" charset="0"/>
              <a:buChar char="$"/>
            </a:pPr>
            <a:endParaRPr lang="en-IN" dirty="0"/>
          </a:p>
          <a:p>
            <a:pPr marL="285750" indent="-285750">
              <a:buFont typeface="Calibri" panose="020F0502020204030204" pitchFamily="34" charset="0"/>
              <a:buChar char="$"/>
            </a:pPr>
            <a:r>
              <a:rPr lang="en-IN" dirty="0" err="1"/>
              <a:t>chmod</a:t>
            </a:r>
            <a:r>
              <a:rPr lang="en-IN" dirty="0"/>
              <a:t> +x hello-world.sh</a:t>
            </a:r>
          </a:p>
          <a:p>
            <a:pPr marL="285750" indent="-285750">
              <a:buFont typeface="Calibri" panose="020F0502020204030204" pitchFamily="34" charset="0"/>
              <a:buChar char="$"/>
            </a:pPr>
            <a:endParaRPr lang="en-IN" dirty="0"/>
          </a:p>
          <a:p>
            <a:pPr marL="285750" indent="-285750">
              <a:buFont typeface="Calibri" panose="020F0502020204030204" pitchFamily="34" charset="0"/>
              <a:buChar char="$"/>
            </a:pPr>
            <a:endParaRPr lang="en-IN" dirty="0"/>
          </a:p>
          <a:p>
            <a:pPr marL="285750" indent="-285750">
              <a:buFont typeface="Calibri" panose="020F0502020204030204" pitchFamily="34" charset="0"/>
              <a:buChar char="$"/>
            </a:pPr>
            <a:r>
              <a:rPr lang="en-IN" dirty="0"/>
              <a:t>./hello-world.sh</a:t>
            </a:r>
          </a:p>
        </p:txBody>
      </p:sp>
      <p:sp>
        <p:nvSpPr>
          <p:cNvPr id="4" name="TextBox 3">
            <a:extLst>
              <a:ext uri="{FF2B5EF4-FFF2-40B4-BE49-F238E27FC236}">
                <a16:creationId xmlns:a16="http://schemas.microsoft.com/office/drawing/2014/main" id="{3F5DCDE9-E876-6C61-51E9-693E9CB3401A}"/>
              </a:ext>
            </a:extLst>
          </p:cNvPr>
          <p:cNvSpPr txBox="1"/>
          <p:nvPr/>
        </p:nvSpPr>
        <p:spPr>
          <a:xfrm>
            <a:off x="4345477" y="3019509"/>
            <a:ext cx="3405676" cy="923330"/>
          </a:xfrm>
          <a:prstGeom prst="rect">
            <a:avLst/>
          </a:prstGeom>
          <a:solidFill>
            <a:schemeClr val="tx2">
              <a:lumMod val="20000"/>
              <a:lumOff val="80000"/>
            </a:schemeClr>
          </a:solidFill>
        </p:spPr>
        <p:txBody>
          <a:bodyPr wrap="none" rtlCol="0">
            <a:spAutoFit/>
          </a:bodyPr>
          <a:lstStyle/>
          <a:p>
            <a:r>
              <a:rPr lang="en-IN" dirty="0"/>
              <a:t>#!/bin/bash</a:t>
            </a:r>
          </a:p>
          <a:p>
            <a:r>
              <a:rPr lang="en-IN" dirty="0"/>
              <a:t>#This is my hello-world bash script</a:t>
            </a:r>
          </a:p>
          <a:p>
            <a:r>
              <a:rPr lang="en-IN" dirty="0"/>
              <a:t>echo “Hello World” </a:t>
            </a:r>
          </a:p>
        </p:txBody>
      </p:sp>
      <p:sp>
        <p:nvSpPr>
          <p:cNvPr id="5" name="Arrow: Left 4">
            <a:extLst>
              <a:ext uri="{FF2B5EF4-FFF2-40B4-BE49-F238E27FC236}">
                <a16:creationId xmlns:a16="http://schemas.microsoft.com/office/drawing/2014/main" id="{08B32A74-E75E-EE7C-7B24-34F09AE04219}"/>
              </a:ext>
            </a:extLst>
          </p:cNvPr>
          <p:cNvSpPr/>
          <p:nvPr/>
        </p:nvSpPr>
        <p:spPr>
          <a:xfrm>
            <a:off x="2396354" y="2104695"/>
            <a:ext cx="5376042"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Change to your working directory</a:t>
            </a:r>
          </a:p>
        </p:txBody>
      </p:sp>
      <p:sp>
        <p:nvSpPr>
          <p:cNvPr id="6" name="Arrow: Left 5">
            <a:extLst>
              <a:ext uri="{FF2B5EF4-FFF2-40B4-BE49-F238E27FC236}">
                <a16:creationId xmlns:a16="http://schemas.microsoft.com/office/drawing/2014/main" id="{258A11C0-207B-3489-BABF-0228F5E508C5}"/>
              </a:ext>
            </a:extLst>
          </p:cNvPr>
          <p:cNvSpPr/>
          <p:nvPr/>
        </p:nvSpPr>
        <p:spPr>
          <a:xfrm>
            <a:off x="3565631" y="2596056"/>
            <a:ext cx="5376042"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Create an empty file with current timestamp </a:t>
            </a:r>
          </a:p>
        </p:txBody>
      </p:sp>
      <p:sp>
        <p:nvSpPr>
          <p:cNvPr id="7" name="Arrow: Right 6">
            <a:extLst>
              <a:ext uri="{FF2B5EF4-FFF2-40B4-BE49-F238E27FC236}">
                <a16:creationId xmlns:a16="http://schemas.microsoft.com/office/drawing/2014/main" id="{761FE2A4-43FA-8A8D-A666-D924B3B49552}"/>
              </a:ext>
            </a:extLst>
          </p:cNvPr>
          <p:cNvSpPr/>
          <p:nvPr/>
        </p:nvSpPr>
        <p:spPr>
          <a:xfrm>
            <a:off x="3286785" y="32161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Left 7">
            <a:extLst>
              <a:ext uri="{FF2B5EF4-FFF2-40B4-BE49-F238E27FC236}">
                <a16:creationId xmlns:a16="http://schemas.microsoft.com/office/drawing/2014/main" id="{28F39196-DE1A-CBCA-692A-E7449484F2F9}"/>
              </a:ext>
            </a:extLst>
          </p:cNvPr>
          <p:cNvSpPr/>
          <p:nvPr/>
        </p:nvSpPr>
        <p:spPr>
          <a:xfrm>
            <a:off x="3654969" y="3986050"/>
            <a:ext cx="5376042"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execute permissions to u, g &amp; o.  Default is 644 </a:t>
            </a:r>
          </a:p>
        </p:txBody>
      </p:sp>
      <p:sp>
        <p:nvSpPr>
          <p:cNvPr id="9" name="Arrow: Left 8">
            <a:extLst>
              <a:ext uri="{FF2B5EF4-FFF2-40B4-BE49-F238E27FC236}">
                <a16:creationId xmlns:a16="http://schemas.microsoft.com/office/drawing/2014/main" id="{E77DB54D-C8AF-8034-8441-F26CD9351478}"/>
              </a:ext>
            </a:extLst>
          </p:cNvPr>
          <p:cNvSpPr/>
          <p:nvPr/>
        </p:nvSpPr>
        <p:spPr>
          <a:xfrm>
            <a:off x="3182003" y="4797982"/>
            <a:ext cx="5376042"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Execute the script file </a:t>
            </a:r>
          </a:p>
        </p:txBody>
      </p:sp>
      <p:sp>
        <p:nvSpPr>
          <p:cNvPr id="10" name="TextBox 9">
            <a:extLst>
              <a:ext uri="{FF2B5EF4-FFF2-40B4-BE49-F238E27FC236}">
                <a16:creationId xmlns:a16="http://schemas.microsoft.com/office/drawing/2014/main" id="{807F1F49-397F-3AB6-D280-3986B08B80A8}"/>
              </a:ext>
            </a:extLst>
          </p:cNvPr>
          <p:cNvSpPr txBox="1"/>
          <p:nvPr/>
        </p:nvSpPr>
        <p:spPr>
          <a:xfrm>
            <a:off x="7914287" y="3113685"/>
            <a:ext cx="3793474" cy="646331"/>
          </a:xfrm>
          <a:prstGeom prst="rect">
            <a:avLst/>
          </a:prstGeom>
          <a:noFill/>
        </p:spPr>
        <p:txBody>
          <a:bodyPr wrap="none" rtlCol="0">
            <a:spAutoFit/>
          </a:bodyPr>
          <a:lstStyle/>
          <a:p>
            <a:r>
              <a:rPr lang="en-IN" dirty="0"/>
              <a:t>#! = shebang =&gt; path to shell of choice</a:t>
            </a:r>
          </a:p>
          <a:p>
            <a:r>
              <a:rPr lang="en-IN" dirty="0"/>
              <a:t>$cat /etc/shells  </a:t>
            </a:r>
          </a:p>
        </p:txBody>
      </p:sp>
    </p:spTree>
    <p:extLst>
      <p:ext uri="{BB962C8B-B14F-4D97-AF65-F5344CB8AC3E}">
        <p14:creationId xmlns:p14="http://schemas.microsoft.com/office/powerpoint/2010/main" val="34446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 calcmode="lin" valueType="num">
                                      <p:cBhvr additive="base">
                                        <p:cTn id="4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 calcmode="lin" valueType="num">
                                      <p:cBhvr additive="base">
                                        <p:cTn id="5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9550-D2C3-E256-35DA-198F407FC277}"/>
              </a:ext>
            </a:extLst>
          </p:cNvPr>
          <p:cNvSpPr>
            <a:spLocks noGrp="1"/>
          </p:cNvSpPr>
          <p:nvPr>
            <p:ph type="title"/>
          </p:nvPr>
        </p:nvSpPr>
        <p:spPr>
          <a:xfrm>
            <a:off x="838200" y="175557"/>
            <a:ext cx="10515600" cy="1325563"/>
          </a:xfrm>
        </p:spPr>
        <p:txBody>
          <a:bodyPr/>
          <a:lstStyle/>
          <a:p>
            <a:r>
              <a:rPr lang="en-IN" dirty="0"/>
              <a:t>Debugging</a:t>
            </a:r>
          </a:p>
        </p:txBody>
      </p:sp>
      <p:grpSp>
        <p:nvGrpSpPr>
          <p:cNvPr id="6" name="Group 5">
            <a:extLst>
              <a:ext uri="{FF2B5EF4-FFF2-40B4-BE49-F238E27FC236}">
                <a16:creationId xmlns:a16="http://schemas.microsoft.com/office/drawing/2014/main" id="{3EB0DA82-992C-2AB4-72FE-416C4CDE4043}"/>
              </a:ext>
            </a:extLst>
          </p:cNvPr>
          <p:cNvGrpSpPr/>
          <p:nvPr/>
        </p:nvGrpSpPr>
        <p:grpSpPr>
          <a:xfrm>
            <a:off x="992459" y="1531810"/>
            <a:ext cx="3518704" cy="824422"/>
            <a:chOff x="992459" y="1531810"/>
            <a:chExt cx="3518704" cy="824422"/>
          </a:xfrm>
        </p:grpSpPr>
        <p:sp>
          <p:nvSpPr>
            <p:cNvPr id="3" name="TextBox 2">
              <a:extLst>
                <a:ext uri="{FF2B5EF4-FFF2-40B4-BE49-F238E27FC236}">
                  <a16:creationId xmlns:a16="http://schemas.microsoft.com/office/drawing/2014/main" id="{57E1C8C9-321E-290A-D972-73BD55BBB471}"/>
                </a:ext>
              </a:extLst>
            </p:cNvPr>
            <p:cNvSpPr txBox="1"/>
            <p:nvPr/>
          </p:nvSpPr>
          <p:spPr>
            <a:xfrm>
              <a:off x="992459" y="1531810"/>
              <a:ext cx="2579552" cy="400110"/>
            </a:xfrm>
            <a:prstGeom prst="rect">
              <a:avLst/>
            </a:prstGeom>
            <a:noFill/>
          </p:spPr>
          <p:txBody>
            <a:bodyPr wrap="none" rtlCol="0">
              <a:spAutoFit/>
            </a:bodyPr>
            <a:lstStyle/>
            <a:p>
              <a:pPr marL="285750" indent="-285750">
                <a:buFont typeface="Arial" panose="020B0604020202020204" pitchFamily="34" charset="0"/>
                <a:buChar char="•"/>
              </a:pPr>
              <a:r>
                <a:rPr lang="en-IN" sz="2000" dirty="0"/>
                <a:t>Call bash with –x –v </a:t>
              </a:r>
            </a:p>
          </p:txBody>
        </p:sp>
        <p:sp>
          <p:nvSpPr>
            <p:cNvPr id="4" name="TextBox 3">
              <a:extLst>
                <a:ext uri="{FF2B5EF4-FFF2-40B4-BE49-F238E27FC236}">
                  <a16:creationId xmlns:a16="http://schemas.microsoft.com/office/drawing/2014/main" id="{308FFCDE-D966-5018-B701-7CB3E2CBFBC6}"/>
                </a:ext>
              </a:extLst>
            </p:cNvPr>
            <p:cNvSpPr txBox="1"/>
            <p:nvPr/>
          </p:nvSpPr>
          <p:spPr>
            <a:xfrm>
              <a:off x="1388962" y="1956122"/>
              <a:ext cx="3122201" cy="400110"/>
            </a:xfrm>
            <a:prstGeom prst="rect">
              <a:avLst/>
            </a:prstGeom>
            <a:solidFill>
              <a:schemeClr val="bg1">
                <a:lumMod val="95000"/>
              </a:schemeClr>
            </a:solidFill>
            <a:ln>
              <a:solidFill>
                <a:schemeClr val="tx1"/>
              </a:solidFill>
            </a:ln>
          </p:spPr>
          <p:txBody>
            <a:bodyPr wrap="none" rtlCol="0">
              <a:spAutoFit/>
            </a:bodyPr>
            <a:lstStyle/>
            <a:p>
              <a:r>
                <a:rPr lang="en-IN" sz="2000" dirty="0"/>
                <a:t>$ bash –x –v hello_world.sh </a:t>
              </a:r>
            </a:p>
          </p:txBody>
        </p:sp>
      </p:grpSp>
      <p:sp>
        <p:nvSpPr>
          <p:cNvPr id="5" name="TextBox 4">
            <a:extLst>
              <a:ext uri="{FF2B5EF4-FFF2-40B4-BE49-F238E27FC236}">
                <a16:creationId xmlns:a16="http://schemas.microsoft.com/office/drawing/2014/main" id="{A964D379-71C0-DA95-5C95-C4BB73D28126}"/>
              </a:ext>
            </a:extLst>
          </p:cNvPr>
          <p:cNvSpPr txBox="1"/>
          <p:nvPr/>
        </p:nvSpPr>
        <p:spPr>
          <a:xfrm>
            <a:off x="1111170" y="2696900"/>
            <a:ext cx="2067041" cy="707886"/>
          </a:xfrm>
          <a:prstGeom prst="rect">
            <a:avLst/>
          </a:prstGeom>
          <a:solidFill>
            <a:schemeClr val="accent1">
              <a:lumMod val="20000"/>
              <a:lumOff val="80000"/>
            </a:schemeClr>
          </a:solidFill>
        </p:spPr>
        <p:txBody>
          <a:bodyPr wrap="none" rtlCol="0">
            <a:spAutoFit/>
          </a:bodyPr>
          <a:lstStyle/>
          <a:p>
            <a:r>
              <a:rPr lang="en-IN" sz="2000" dirty="0"/>
              <a:t>#!/bin/bash –xv</a:t>
            </a:r>
          </a:p>
          <a:p>
            <a:r>
              <a:rPr lang="en-IN" sz="2000" dirty="0"/>
              <a:t>echo Hello World!</a:t>
            </a:r>
          </a:p>
        </p:txBody>
      </p:sp>
      <p:sp>
        <p:nvSpPr>
          <p:cNvPr id="7" name="TextBox 6">
            <a:extLst>
              <a:ext uri="{FF2B5EF4-FFF2-40B4-BE49-F238E27FC236}">
                <a16:creationId xmlns:a16="http://schemas.microsoft.com/office/drawing/2014/main" id="{6768902B-94D9-5437-3522-FEC8C4254883}"/>
              </a:ext>
            </a:extLst>
          </p:cNvPr>
          <p:cNvSpPr txBox="1"/>
          <p:nvPr/>
        </p:nvSpPr>
        <p:spPr>
          <a:xfrm>
            <a:off x="1215481" y="4014439"/>
            <a:ext cx="7421391" cy="1631216"/>
          </a:xfrm>
          <a:prstGeom prst="rect">
            <a:avLst/>
          </a:prstGeom>
          <a:noFill/>
        </p:spPr>
        <p:txBody>
          <a:bodyPr wrap="none" rtlCol="0">
            <a:spAutoFit/>
          </a:bodyPr>
          <a:lstStyle/>
          <a:p>
            <a:pPr marL="285750" indent="-285750">
              <a:buFont typeface="Arial" panose="020B0604020202020204" pitchFamily="34" charset="0"/>
              <a:buChar char="•"/>
            </a:pPr>
            <a:r>
              <a:rPr lang="en-IN" sz="2000" dirty="0"/>
              <a:t>-x displays commands and their results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-v displays everything, even comments and spaces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-xv can be combined. In fact, for shebang they MUST be combined</a:t>
            </a:r>
          </a:p>
        </p:txBody>
      </p:sp>
    </p:spTree>
    <p:extLst>
      <p:ext uri="{BB962C8B-B14F-4D97-AF65-F5344CB8AC3E}">
        <p14:creationId xmlns:p14="http://schemas.microsoft.com/office/powerpoint/2010/main" val="80799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4A9E-872F-A713-45DE-57F5107FD373}"/>
              </a:ext>
            </a:extLst>
          </p:cNvPr>
          <p:cNvSpPr>
            <a:spLocks noGrp="1"/>
          </p:cNvSpPr>
          <p:nvPr>
            <p:ph type="title"/>
          </p:nvPr>
        </p:nvSpPr>
        <p:spPr>
          <a:xfrm>
            <a:off x="390297" y="30021"/>
            <a:ext cx="11307332" cy="923329"/>
          </a:xfrm>
        </p:spPr>
        <p:txBody>
          <a:bodyPr>
            <a:normAutofit/>
          </a:bodyPr>
          <a:lstStyle/>
          <a:p>
            <a:r>
              <a:rPr lang="en-IN" dirty="0"/>
              <a:t>Special Parameters</a:t>
            </a:r>
          </a:p>
        </p:txBody>
      </p:sp>
      <p:sp>
        <p:nvSpPr>
          <p:cNvPr id="3" name="TextBox 2">
            <a:extLst>
              <a:ext uri="{FF2B5EF4-FFF2-40B4-BE49-F238E27FC236}">
                <a16:creationId xmlns:a16="http://schemas.microsoft.com/office/drawing/2014/main" id="{5F03DD91-B4E7-51F2-15F4-FDDCE5FBCD15}"/>
              </a:ext>
            </a:extLst>
          </p:cNvPr>
          <p:cNvSpPr txBox="1"/>
          <p:nvPr/>
        </p:nvSpPr>
        <p:spPr>
          <a:xfrm>
            <a:off x="390297" y="804189"/>
            <a:ext cx="5504721" cy="1631216"/>
          </a:xfrm>
          <a:prstGeom prst="rect">
            <a:avLst/>
          </a:prstGeom>
          <a:solidFill>
            <a:schemeClr val="accent1">
              <a:lumMod val="20000"/>
              <a:lumOff val="80000"/>
            </a:schemeClr>
          </a:solidFill>
        </p:spPr>
        <p:txBody>
          <a:bodyPr wrap="square" rtlCol="0">
            <a:spAutoFit/>
          </a:bodyPr>
          <a:lstStyle/>
          <a:p>
            <a:r>
              <a:rPr lang="en-IN" sz="2000" dirty="0"/>
              <a:t>Positional Parameters</a:t>
            </a:r>
          </a:p>
          <a:p>
            <a:pPr marL="285750" indent="-285750">
              <a:buFont typeface="Arial" panose="020B0604020202020204" pitchFamily="34" charset="0"/>
              <a:buChar char="•"/>
            </a:pPr>
            <a:r>
              <a:rPr lang="en-IN" sz="2000" dirty="0"/>
              <a:t>Positional parameters are arguments passed to the shell when invoked</a:t>
            </a:r>
          </a:p>
          <a:p>
            <a:pPr marL="285750" indent="-285750">
              <a:buFont typeface="Arial" panose="020B0604020202020204" pitchFamily="34" charset="0"/>
              <a:buChar char="•"/>
            </a:pPr>
            <a:r>
              <a:rPr lang="en-IN" sz="2000" dirty="0"/>
              <a:t>Denoted by ${digit}, where digit &gt; 0. $0 is the name of the script – e.g. x.sh</a:t>
            </a:r>
          </a:p>
        </p:txBody>
      </p:sp>
      <p:sp>
        <p:nvSpPr>
          <p:cNvPr id="4" name="TextBox 3">
            <a:extLst>
              <a:ext uri="{FF2B5EF4-FFF2-40B4-BE49-F238E27FC236}">
                <a16:creationId xmlns:a16="http://schemas.microsoft.com/office/drawing/2014/main" id="{14465B03-B7D1-44C6-D2CE-52FBDEB74D29}"/>
              </a:ext>
            </a:extLst>
          </p:cNvPr>
          <p:cNvSpPr txBox="1"/>
          <p:nvPr/>
        </p:nvSpPr>
        <p:spPr>
          <a:xfrm>
            <a:off x="390297" y="2509027"/>
            <a:ext cx="5504721" cy="1015663"/>
          </a:xfrm>
          <a:prstGeom prst="rect">
            <a:avLst/>
          </a:prstGeom>
          <a:solidFill>
            <a:schemeClr val="accent1">
              <a:lumMod val="40000"/>
              <a:lumOff val="60000"/>
            </a:schemeClr>
          </a:solidFill>
        </p:spPr>
        <p:txBody>
          <a:bodyPr wrap="square" rtlCol="0">
            <a:spAutoFit/>
          </a:bodyPr>
          <a:lstStyle/>
          <a:p>
            <a:r>
              <a:rPr lang="en-IN" sz="2000" dirty="0"/>
              <a:t>$ cat x.sh</a:t>
            </a:r>
          </a:p>
          <a:p>
            <a:r>
              <a:rPr lang="en-IN" sz="2000" dirty="0"/>
              <a:t> #!/bin/bash </a:t>
            </a:r>
          </a:p>
          <a:p>
            <a:r>
              <a:rPr lang="en-IN" sz="2000" dirty="0"/>
              <a:t>echo ${4} ${15} ${7} ${3} ${1} ${20} </a:t>
            </a:r>
          </a:p>
        </p:txBody>
      </p:sp>
      <p:sp>
        <p:nvSpPr>
          <p:cNvPr id="5" name="TextBox 4">
            <a:extLst>
              <a:ext uri="{FF2B5EF4-FFF2-40B4-BE49-F238E27FC236}">
                <a16:creationId xmlns:a16="http://schemas.microsoft.com/office/drawing/2014/main" id="{D7DCEB4D-2692-B578-AD92-E1AE79AF7D0D}"/>
              </a:ext>
            </a:extLst>
          </p:cNvPr>
          <p:cNvSpPr txBox="1"/>
          <p:nvPr/>
        </p:nvSpPr>
        <p:spPr>
          <a:xfrm>
            <a:off x="390297" y="3624156"/>
            <a:ext cx="5504721" cy="707886"/>
          </a:xfrm>
          <a:prstGeom prst="rect">
            <a:avLst/>
          </a:prstGeom>
          <a:solidFill>
            <a:schemeClr val="accent1">
              <a:lumMod val="40000"/>
              <a:lumOff val="60000"/>
            </a:schemeClr>
          </a:solidFill>
        </p:spPr>
        <p:txBody>
          <a:bodyPr wrap="square" rtlCol="0">
            <a:spAutoFit/>
          </a:bodyPr>
          <a:lstStyle/>
          <a:p>
            <a:r>
              <a:rPr lang="en-IN" sz="2000" dirty="0"/>
              <a:t>$ bash x.sh {A..Z}</a:t>
            </a:r>
          </a:p>
          <a:p>
            <a:r>
              <a:rPr lang="en-IN" sz="2000" dirty="0"/>
              <a:t> D O G C A T </a:t>
            </a:r>
          </a:p>
        </p:txBody>
      </p:sp>
      <p:sp>
        <p:nvSpPr>
          <p:cNvPr id="6" name="TextBox 5">
            <a:extLst>
              <a:ext uri="{FF2B5EF4-FFF2-40B4-BE49-F238E27FC236}">
                <a16:creationId xmlns:a16="http://schemas.microsoft.com/office/drawing/2014/main" id="{4803D3C3-8341-85B1-2246-6160B896421E}"/>
              </a:ext>
            </a:extLst>
          </p:cNvPr>
          <p:cNvSpPr txBox="1"/>
          <p:nvPr/>
        </p:nvSpPr>
        <p:spPr>
          <a:xfrm>
            <a:off x="412601" y="4415888"/>
            <a:ext cx="5479410" cy="1938992"/>
          </a:xfrm>
          <a:prstGeom prst="rect">
            <a:avLst/>
          </a:prstGeom>
          <a:solidFill>
            <a:schemeClr val="accent1">
              <a:lumMod val="75000"/>
            </a:schemeClr>
          </a:solidFill>
        </p:spPr>
        <p:txBody>
          <a:bodyPr wrap="square" rtlCol="0">
            <a:spAutoFit/>
          </a:bodyPr>
          <a:lstStyle/>
          <a:p>
            <a:r>
              <a:rPr lang="en-IN" sz="2000" dirty="0">
                <a:solidFill>
                  <a:schemeClr val="bg1"/>
                </a:solidFill>
              </a:rPr>
              <a:t>EXPLANATION:</a:t>
            </a:r>
          </a:p>
          <a:p>
            <a:pPr marL="285750" indent="-285750">
              <a:buFont typeface="Arial" panose="020B0604020202020204" pitchFamily="34" charset="0"/>
              <a:buChar char="•"/>
            </a:pPr>
            <a:r>
              <a:rPr lang="en-IN" sz="2000" dirty="0">
                <a:solidFill>
                  <a:schemeClr val="bg1"/>
                </a:solidFill>
              </a:rPr>
              <a:t>{A..Z} is a case of Brace Expansion. Sequence Expansion</a:t>
            </a:r>
          </a:p>
          <a:p>
            <a:pPr marL="285750" indent="-285750">
              <a:buFont typeface="Arial" panose="020B0604020202020204" pitchFamily="34" charset="0"/>
              <a:buChar char="•"/>
            </a:pPr>
            <a:r>
              <a:rPr lang="en-IN" sz="2000" dirty="0">
                <a:solidFill>
                  <a:schemeClr val="bg1"/>
                </a:solidFill>
              </a:rPr>
              <a:t>The expanded </a:t>
            </a:r>
            <a:r>
              <a:rPr lang="en-IN" sz="2000" dirty="0" err="1">
                <a:solidFill>
                  <a:schemeClr val="bg1"/>
                </a:solidFill>
              </a:rPr>
              <a:t>seq</a:t>
            </a:r>
            <a:r>
              <a:rPr lang="en-IN" sz="2000" dirty="0">
                <a:solidFill>
                  <a:schemeClr val="bg1"/>
                </a:solidFill>
              </a:rPr>
              <a:t> is passed as an </a:t>
            </a:r>
            <a:r>
              <a:rPr lang="en-IN" sz="2000" dirty="0" err="1">
                <a:solidFill>
                  <a:schemeClr val="bg1"/>
                </a:solidFill>
              </a:rPr>
              <a:t>arg</a:t>
            </a:r>
            <a:r>
              <a:rPr lang="en-IN" sz="2000" dirty="0">
                <a:solidFill>
                  <a:schemeClr val="bg1"/>
                </a:solidFill>
              </a:rPr>
              <a:t> to x.sh</a:t>
            </a:r>
          </a:p>
          <a:p>
            <a:pPr marL="285750" indent="-285750">
              <a:buFont typeface="Arial" panose="020B0604020202020204" pitchFamily="34" charset="0"/>
              <a:buChar char="•"/>
            </a:pPr>
            <a:r>
              <a:rPr lang="en-IN" sz="2000" dirty="0">
                <a:solidFill>
                  <a:schemeClr val="bg1"/>
                </a:solidFill>
              </a:rPr>
              <a:t>${digit} is selected “positionally” in the command, echo in this case. </a:t>
            </a:r>
          </a:p>
        </p:txBody>
      </p:sp>
      <p:sp>
        <p:nvSpPr>
          <p:cNvPr id="9" name="TextBox 8">
            <a:extLst>
              <a:ext uri="{FF2B5EF4-FFF2-40B4-BE49-F238E27FC236}">
                <a16:creationId xmlns:a16="http://schemas.microsoft.com/office/drawing/2014/main" id="{715949E5-06CD-AD81-CD31-8994D801F03F}"/>
              </a:ext>
            </a:extLst>
          </p:cNvPr>
          <p:cNvSpPr txBox="1"/>
          <p:nvPr/>
        </p:nvSpPr>
        <p:spPr>
          <a:xfrm>
            <a:off x="6339914" y="1083123"/>
            <a:ext cx="5357715" cy="4708981"/>
          </a:xfrm>
          <a:prstGeom prst="rect">
            <a:avLst/>
          </a:prstGeom>
          <a:solidFill>
            <a:schemeClr val="accent1">
              <a:lumMod val="50000"/>
            </a:schemeClr>
          </a:solidFill>
        </p:spPr>
        <p:txBody>
          <a:bodyPr wrap="square" rtlCol="0">
            <a:spAutoFit/>
          </a:bodyPr>
          <a:lstStyle/>
          <a:p>
            <a:r>
              <a:rPr lang="en-IN" sz="2000" dirty="0">
                <a:solidFill>
                  <a:schemeClr val="bg1"/>
                </a:solidFill>
              </a:rPr>
              <a:t>Special Shell Parameters</a:t>
            </a:r>
          </a:p>
          <a:p>
            <a:pPr lvl="1"/>
            <a:r>
              <a:rPr lang="en-IN" sz="2000" dirty="0">
                <a:solidFill>
                  <a:schemeClr val="bg1"/>
                </a:solidFill>
              </a:rPr>
              <a:t>Single character represents the parameter</a:t>
            </a:r>
          </a:p>
          <a:p>
            <a:pPr marL="285750" indent="-285750">
              <a:buFont typeface="Arial" panose="020B0604020202020204" pitchFamily="34" charset="0"/>
              <a:buChar char="•"/>
            </a:pPr>
            <a:r>
              <a:rPr lang="en-IN" sz="2000" dirty="0">
                <a:solidFill>
                  <a:schemeClr val="bg1"/>
                </a:solidFill>
              </a:rPr>
              <a:t>$* -  expands to all the positional parameters </a:t>
            </a:r>
          </a:p>
          <a:p>
            <a:pPr marL="285750" indent="-285750">
              <a:buFont typeface="Arial" panose="020B0604020202020204" pitchFamily="34" charset="0"/>
              <a:buChar char="•"/>
            </a:pPr>
            <a:r>
              <a:rPr lang="en-IN" sz="2000" dirty="0">
                <a:solidFill>
                  <a:schemeClr val="bg1"/>
                </a:solidFill>
              </a:rPr>
              <a:t>$@  - the same as $*, but as array rather than string </a:t>
            </a:r>
          </a:p>
          <a:p>
            <a:pPr marL="285750" indent="-285750">
              <a:buFont typeface="Arial" panose="020B0604020202020204" pitchFamily="34" charset="0"/>
              <a:buChar char="•"/>
            </a:pPr>
            <a:r>
              <a:rPr lang="en-IN" sz="2000" dirty="0">
                <a:solidFill>
                  <a:schemeClr val="bg1"/>
                </a:solidFill>
              </a:rPr>
              <a:t>$# - number of positional parameters </a:t>
            </a:r>
          </a:p>
          <a:p>
            <a:pPr marL="285750" indent="-285750">
              <a:buFont typeface="Arial" panose="020B0604020202020204" pitchFamily="34" charset="0"/>
              <a:buChar char="•"/>
            </a:pPr>
            <a:r>
              <a:rPr lang="en-IN" sz="2000" dirty="0">
                <a:solidFill>
                  <a:schemeClr val="bg1"/>
                </a:solidFill>
              </a:rPr>
              <a:t>$-  - current option flags when shell invoked </a:t>
            </a:r>
          </a:p>
          <a:p>
            <a:pPr marL="285750" indent="-285750">
              <a:buFont typeface="Arial" panose="020B0604020202020204" pitchFamily="34" charset="0"/>
              <a:buChar char="•"/>
            </a:pPr>
            <a:r>
              <a:rPr lang="en-IN" sz="2000" dirty="0">
                <a:solidFill>
                  <a:schemeClr val="bg1"/>
                </a:solidFill>
              </a:rPr>
              <a:t>$$ - process id of the shell </a:t>
            </a:r>
          </a:p>
          <a:p>
            <a:pPr marL="285750" indent="-285750">
              <a:buFont typeface="Arial" panose="020B0604020202020204" pitchFamily="34" charset="0"/>
              <a:buChar char="•"/>
            </a:pPr>
            <a:r>
              <a:rPr lang="en-IN" sz="2000" dirty="0">
                <a:solidFill>
                  <a:schemeClr val="bg1"/>
                </a:solidFill>
              </a:rPr>
              <a:t>$! - process id of last executed background command </a:t>
            </a:r>
          </a:p>
          <a:p>
            <a:pPr marL="285750" indent="-285750">
              <a:buFont typeface="Arial" panose="020B0604020202020204" pitchFamily="34" charset="0"/>
              <a:buChar char="•"/>
            </a:pPr>
            <a:r>
              <a:rPr lang="en-IN" sz="2000" dirty="0">
                <a:solidFill>
                  <a:schemeClr val="bg1"/>
                </a:solidFill>
              </a:rPr>
              <a:t>$0 - name of the shell or shell script </a:t>
            </a:r>
          </a:p>
          <a:p>
            <a:pPr marL="285750" indent="-285750">
              <a:buFont typeface="Arial" panose="020B0604020202020204" pitchFamily="34" charset="0"/>
              <a:buChar char="•"/>
            </a:pPr>
            <a:r>
              <a:rPr lang="en-IN" sz="2000" dirty="0">
                <a:solidFill>
                  <a:schemeClr val="bg1"/>
                </a:solidFill>
              </a:rPr>
              <a:t>$_  - final argument of last executed foreground command </a:t>
            </a:r>
          </a:p>
          <a:p>
            <a:pPr marL="285750" indent="-285750">
              <a:buFont typeface="Arial" panose="020B0604020202020204" pitchFamily="34" charset="0"/>
              <a:buChar char="•"/>
            </a:pPr>
            <a:r>
              <a:rPr lang="en-IN" sz="2000" dirty="0">
                <a:solidFill>
                  <a:schemeClr val="bg1"/>
                </a:solidFill>
              </a:rPr>
              <a:t>$? -  exit status of last executed foreground command</a:t>
            </a:r>
          </a:p>
        </p:txBody>
      </p:sp>
    </p:spTree>
    <p:extLst>
      <p:ext uri="{BB962C8B-B14F-4D97-AF65-F5344CB8AC3E}">
        <p14:creationId xmlns:p14="http://schemas.microsoft.com/office/powerpoint/2010/main" val="66694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 calcmode="lin" valueType="num">
                                      <p:cBhvr additive="base">
                                        <p:cTn id="3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 calcmode="lin" valueType="num">
                                      <p:cBhvr additive="base">
                                        <p:cTn id="4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anim calcmode="lin" valueType="num">
                                      <p:cBhvr additive="base">
                                        <p:cTn id="4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 calcmode="lin" valueType="num">
                                      <p:cBhvr additive="base">
                                        <p:cTn id="5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anim calcmode="lin" valueType="num">
                                      <p:cBhvr additive="base">
                                        <p:cTn id="5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6" end="6"/>
                                            </p:txEl>
                                          </p:spTgt>
                                        </p:tgtEl>
                                        <p:attrNameLst>
                                          <p:attrName>style.visibility</p:attrName>
                                        </p:attrNameLst>
                                      </p:cBhvr>
                                      <p:to>
                                        <p:strVal val="visible"/>
                                      </p:to>
                                    </p:set>
                                    <p:anim calcmode="lin" valueType="num">
                                      <p:cBhvr additive="base">
                                        <p:cTn id="6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7" end="7"/>
                                            </p:txEl>
                                          </p:spTgt>
                                        </p:tgtEl>
                                        <p:attrNameLst>
                                          <p:attrName>style.visibility</p:attrName>
                                        </p:attrNameLst>
                                      </p:cBhvr>
                                      <p:to>
                                        <p:strVal val="visible"/>
                                      </p:to>
                                    </p:set>
                                    <p:anim calcmode="lin" valueType="num">
                                      <p:cBhvr additive="base">
                                        <p:cTn id="7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
                                            <p:txEl>
                                              <p:pRg st="8" end="8"/>
                                            </p:txEl>
                                          </p:spTgt>
                                        </p:tgtEl>
                                        <p:attrNameLst>
                                          <p:attrName>style.visibility</p:attrName>
                                        </p:attrNameLst>
                                      </p:cBhvr>
                                      <p:to>
                                        <p:strVal val="visible"/>
                                      </p:to>
                                    </p:set>
                                    <p:anim calcmode="lin" valueType="num">
                                      <p:cBhvr additive="base">
                                        <p:cTn id="7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
                                            <p:txEl>
                                              <p:pRg st="9" end="9"/>
                                            </p:txEl>
                                          </p:spTgt>
                                        </p:tgtEl>
                                        <p:attrNameLst>
                                          <p:attrName>style.visibility</p:attrName>
                                        </p:attrNameLst>
                                      </p:cBhvr>
                                      <p:to>
                                        <p:strVal val="visible"/>
                                      </p:to>
                                    </p:set>
                                    <p:anim calcmode="lin" valueType="num">
                                      <p:cBhvr additive="base">
                                        <p:cTn id="8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
                                            <p:txEl>
                                              <p:pRg st="10" end="10"/>
                                            </p:txEl>
                                          </p:spTgt>
                                        </p:tgtEl>
                                        <p:attrNameLst>
                                          <p:attrName>style.visibility</p:attrName>
                                        </p:attrNameLst>
                                      </p:cBhvr>
                                      <p:to>
                                        <p:strVal val="visible"/>
                                      </p:to>
                                    </p:set>
                                    <p:anim calcmode="lin" valueType="num">
                                      <p:cBhvr additive="base">
                                        <p:cTn id="8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8006-B0E1-4DB9-FBED-D848E31F6AEF}"/>
              </a:ext>
            </a:extLst>
          </p:cNvPr>
          <p:cNvSpPr>
            <a:spLocks noGrp="1"/>
          </p:cNvSpPr>
          <p:nvPr>
            <p:ph type="title"/>
          </p:nvPr>
        </p:nvSpPr>
        <p:spPr>
          <a:xfrm>
            <a:off x="838200" y="108652"/>
            <a:ext cx="10515600" cy="616177"/>
          </a:xfrm>
        </p:spPr>
        <p:txBody>
          <a:bodyPr>
            <a:normAutofit/>
          </a:bodyPr>
          <a:lstStyle/>
          <a:p>
            <a:r>
              <a:rPr lang="en-IN" sz="3200" dirty="0"/>
              <a:t>xp.sh – script to explore all special shell parameters  </a:t>
            </a:r>
          </a:p>
        </p:txBody>
      </p:sp>
      <p:pic>
        <p:nvPicPr>
          <p:cNvPr id="3" name="Picture 2">
            <a:extLst>
              <a:ext uri="{FF2B5EF4-FFF2-40B4-BE49-F238E27FC236}">
                <a16:creationId xmlns:a16="http://schemas.microsoft.com/office/drawing/2014/main" id="{82FFB376-E667-F1AC-F05F-CF978FC80A0E}"/>
              </a:ext>
            </a:extLst>
          </p:cNvPr>
          <p:cNvPicPr>
            <a:picLocks noChangeAspect="1"/>
          </p:cNvPicPr>
          <p:nvPr/>
        </p:nvPicPr>
        <p:blipFill>
          <a:blip r:embed="rId2"/>
          <a:stretch>
            <a:fillRect/>
          </a:stretch>
        </p:blipFill>
        <p:spPr>
          <a:xfrm>
            <a:off x="338254" y="724830"/>
            <a:ext cx="11252384" cy="6133170"/>
          </a:xfrm>
          <a:prstGeom prst="rect">
            <a:avLst/>
          </a:prstGeom>
        </p:spPr>
      </p:pic>
    </p:spTree>
    <p:extLst>
      <p:ext uri="{BB962C8B-B14F-4D97-AF65-F5344CB8AC3E}">
        <p14:creationId xmlns:p14="http://schemas.microsoft.com/office/powerpoint/2010/main" val="133504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D029-FDFA-F252-6541-C2B21A8CC3AD}"/>
              </a:ext>
            </a:extLst>
          </p:cNvPr>
          <p:cNvSpPr>
            <a:spLocks noGrp="1"/>
          </p:cNvSpPr>
          <p:nvPr>
            <p:ph type="title"/>
          </p:nvPr>
        </p:nvSpPr>
        <p:spPr>
          <a:xfrm>
            <a:off x="838200" y="153092"/>
            <a:ext cx="10515600" cy="443258"/>
          </a:xfrm>
        </p:spPr>
        <p:txBody>
          <a:bodyPr>
            <a:normAutofit fontScale="90000"/>
          </a:bodyPr>
          <a:lstStyle/>
          <a:p>
            <a:r>
              <a:rPr lang="en-IN" sz="4400" dirty="0"/>
              <a:t>xp.sh – results </a:t>
            </a:r>
            <a:endParaRPr lang="en-IN" dirty="0"/>
          </a:p>
        </p:txBody>
      </p:sp>
      <p:pic>
        <p:nvPicPr>
          <p:cNvPr id="3" name="Picture 2">
            <a:extLst>
              <a:ext uri="{FF2B5EF4-FFF2-40B4-BE49-F238E27FC236}">
                <a16:creationId xmlns:a16="http://schemas.microsoft.com/office/drawing/2014/main" id="{565C3456-6310-1FB1-D48D-83C2920B67A9}"/>
              </a:ext>
            </a:extLst>
          </p:cNvPr>
          <p:cNvPicPr>
            <a:picLocks noChangeAspect="1"/>
          </p:cNvPicPr>
          <p:nvPr/>
        </p:nvPicPr>
        <p:blipFill>
          <a:blip r:embed="rId2"/>
          <a:stretch>
            <a:fillRect/>
          </a:stretch>
        </p:blipFill>
        <p:spPr>
          <a:xfrm>
            <a:off x="691978" y="596350"/>
            <a:ext cx="11161768" cy="6261650"/>
          </a:xfrm>
          <a:prstGeom prst="rect">
            <a:avLst/>
          </a:prstGeom>
        </p:spPr>
      </p:pic>
    </p:spTree>
    <p:extLst>
      <p:ext uri="{BB962C8B-B14F-4D97-AF65-F5344CB8AC3E}">
        <p14:creationId xmlns:p14="http://schemas.microsoft.com/office/powerpoint/2010/main" val="412169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0747-74E9-8A66-EFD6-9BAE5B23F8BE}"/>
              </a:ext>
            </a:extLst>
          </p:cNvPr>
          <p:cNvSpPr>
            <a:spLocks noGrp="1"/>
          </p:cNvSpPr>
          <p:nvPr>
            <p:ph type="title"/>
          </p:nvPr>
        </p:nvSpPr>
        <p:spPr>
          <a:xfrm>
            <a:off x="838200" y="72517"/>
            <a:ext cx="10515600" cy="1325563"/>
          </a:xfrm>
        </p:spPr>
        <p:txBody>
          <a:bodyPr>
            <a:normAutofit/>
          </a:bodyPr>
          <a:lstStyle/>
          <a:p>
            <a:r>
              <a:rPr lang="en-IN" dirty="0"/>
              <a:t>Shell Expansion</a:t>
            </a:r>
            <a:br>
              <a:rPr lang="en-IN" dirty="0"/>
            </a:br>
            <a:r>
              <a:rPr lang="en-IN" sz="1300" dirty="0"/>
              <a:t>1 https://www.gnu.org/software/bash/manual/html_node/Shell-Expansions.html</a:t>
            </a:r>
            <a:endParaRPr lang="en-IN" sz="1600" dirty="0"/>
          </a:p>
        </p:txBody>
      </p:sp>
      <p:sp>
        <p:nvSpPr>
          <p:cNvPr id="3" name="TextBox 2">
            <a:extLst>
              <a:ext uri="{FF2B5EF4-FFF2-40B4-BE49-F238E27FC236}">
                <a16:creationId xmlns:a16="http://schemas.microsoft.com/office/drawing/2014/main" id="{EF554558-9E9C-08DE-C99A-96648A0D00D2}"/>
              </a:ext>
            </a:extLst>
          </p:cNvPr>
          <p:cNvSpPr txBox="1"/>
          <p:nvPr/>
        </p:nvSpPr>
        <p:spPr>
          <a:xfrm>
            <a:off x="310100" y="1230651"/>
            <a:ext cx="7680961" cy="5324535"/>
          </a:xfrm>
          <a:prstGeom prst="rect">
            <a:avLst/>
          </a:prstGeom>
          <a:solidFill>
            <a:schemeClr val="bg1">
              <a:lumMod val="95000"/>
            </a:schemeClr>
          </a:solidFill>
        </p:spPr>
        <p:txBody>
          <a:bodyPr wrap="square" rtlCol="0">
            <a:spAutoFit/>
          </a:bodyPr>
          <a:lstStyle/>
          <a:p>
            <a:r>
              <a:rPr lang="en-IN" sz="2000" b="1" dirty="0"/>
              <a:t>Brace Expansion:</a:t>
            </a:r>
          </a:p>
          <a:p>
            <a:r>
              <a:rPr lang="en-IN" sz="2000" b="0" i="0" dirty="0">
                <a:solidFill>
                  <a:srgbClr val="000000"/>
                </a:solidFill>
                <a:effectLst/>
              </a:rPr>
              <a:t>Patterns to be brace expanded take the form of an optional </a:t>
            </a:r>
            <a:r>
              <a:rPr lang="en-IN" sz="2000" b="0" i="1" dirty="0">
                <a:solidFill>
                  <a:srgbClr val="000000"/>
                </a:solidFill>
                <a:effectLst/>
              </a:rPr>
              <a:t>preamble</a:t>
            </a:r>
            <a:r>
              <a:rPr lang="en-IN" sz="2000" b="0" i="0" dirty="0">
                <a:solidFill>
                  <a:srgbClr val="000000"/>
                </a:solidFill>
                <a:effectLst/>
              </a:rPr>
              <a:t>, followed by either a series of comma-separated strings or a sequence expression between a pair of braces, followed by an optional </a:t>
            </a:r>
            <a:r>
              <a:rPr lang="en-IN" sz="2000" b="0" i="1" dirty="0">
                <a:solidFill>
                  <a:srgbClr val="000000"/>
                </a:solidFill>
                <a:effectLst/>
              </a:rPr>
              <a:t>postscript</a:t>
            </a:r>
            <a:r>
              <a:rPr lang="en-IN" sz="2000" b="0" i="0" dirty="0">
                <a:solidFill>
                  <a:srgbClr val="000000"/>
                </a:solidFill>
                <a:effectLst/>
              </a:rPr>
              <a:t>. </a:t>
            </a:r>
          </a:p>
          <a:p>
            <a:r>
              <a:rPr lang="en-IN" sz="2000" b="0" i="0" dirty="0">
                <a:solidFill>
                  <a:srgbClr val="000000"/>
                </a:solidFill>
                <a:effectLst/>
              </a:rPr>
              <a:t>The preamble is prefixed to each string contained within the braces, and the postscript is then appended to each resulting string, expanding left to right</a:t>
            </a:r>
          </a:p>
          <a:p>
            <a:endParaRPr lang="en-IN" sz="2000" dirty="0">
              <a:solidFill>
                <a:srgbClr val="000000"/>
              </a:solidFill>
            </a:endParaRPr>
          </a:p>
          <a:p>
            <a:r>
              <a:rPr lang="en-IN" sz="2000" dirty="0">
                <a:solidFill>
                  <a:srgbClr val="000000"/>
                </a:solidFill>
              </a:rPr>
              <a:t>EXAMPLES :</a:t>
            </a:r>
          </a:p>
          <a:p>
            <a:r>
              <a:rPr lang="en-IN" sz="2000" dirty="0">
                <a:solidFill>
                  <a:srgbClr val="000000"/>
                </a:solidFill>
              </a:rPr>
              <a:t>$echo a{</a:t>
            </a:r>
            <a:r>
              <a:rPr lang="en-IN" sz="2000" dirty="0" err="1">
                <a:solidFill>
                  <a:srgbClr val="000000"/>
                </a:solidFill>
              </a:rPr>
              <a:t>b,d,c</a:t>
            </a:r>
            <a:r>
              <a:rPr lang="en-IN" sz="2000" dirty="0">
                <a:solidFill>
                  <a:srgbClr val="000000"/>
                </a:solidFill>
              </a:rPr>
              <a:t>}e</a:t>
            </a:r>
          </a:p>
          <a:p>
            <a:r>
              <a:rPr lang="en-IN" sz="2000" dirty="0" err="1">
                <a:solidFill>
                  <a:srgbClr val="000000"/>
                </a:solidFill>
              </a:rPr>
              <a:t>abe</a:t>
            </a:r>
            <a:r>
              <a:rPr lang="en-IN" sz="2000" dirty="0">
                <a:solidFill>
                  <a:srgbClr val="000000"/>
                </a:solidFill>
              </a:rPr>
              <a:t> </a:t>
            </a:r>
            <a:r>
              <a:rPr lang="en-IN" sz="2000" dirty="0" err="1">
                <a:solidFill>
                  <a:srgbClr val="000000"/>
                </a:solidFill>
              </a:rPr>
              <a:t>ade</a:t>
            </a:r>
            <a:r>
              <a:rPr lang="en-IN" sz="2000" dirty="0">
                <a:solidFill>
                  <a:srgbClr val="000000"/>
                </a:solidFill>
              </a:rPr>
              <a:t> ace </a:t>
            </a:r>
          </a:p>
          <a:p>
            <a:endParaRPr lang="en-IN" sz="2000" dirty="0">
              <a:solidFill>
                <a:srgbClr val="000000"/>
              </a:solidFill>
            </a:endParaRPr>
          </a:p>
          <a:p>
            <a:r>
              <a:rPr lang="en-IN" sz="2000" dirty="0">
                <a:solidFill>
                  <a:srgbClr val="000000"/>
                </a:solidFill>
              </a:rPr>
              <a:t>$echo {A..Z}</a:t>
            </a:r>
          </a:p>
          <a:p>
            <a:r>
              <a:rPr lang="en-IN" sz="2000" dirty="0">
                <a:solidFill>
                  <a:srgbClr val="000000"/>
                </a:solidFill>
              </a:rPr>
              <a:t>A B C ……….Z</a:t>
            </a:r>
          </a:p>
          <a:p>
            <a:endParaRPr lang="en-IN" sz="2000" dirty="0">
              <a:solidFill>
                <a:srgbClr val="000000"/>
              </a:solidFill>
            </a:endParaRPr>
          </a:p>
          <a:p>
            <a:r>
              <a:rPr lang="en-IN" sz="2000" dirty="0" err="1">
                <a:solidFill>
                  <a:srgbClr val="000000"/>
                </a:solidFill>
              </a:rPr>
              <a:t>mkdir</a:t>
            </a:r>
            <a:r>
              <a:rPr lang="en-IN" sz="2000" dirty="0">
                <a:solidFill>
                  <a:srgbClr val="000000"/>
                </a:solidFill>
              </a:rPr>
              <a:t> z{1..10}</a:t>
            </a:r>
          </a:p>
          <a:p>
            <a:r>
              <a:rPr lang="en-IN" sz="2000" dirty="0">
                <a:solidFill>
                  <a:srgbClr val="000000"/>
                </a:solidFill>
              </a:rPr>
              <a:t>ls </a:t>
            </a:r>
            <a:endParaRPr lang="en-IN" sz="2000" dirty="0"/>
          </a:p>
        </p:txBody>
      </p:sp>
      <p:sp>
        <p:nvSpPr>
          <p:cNvPr id="5" name="TextBox 4">
            <a:extLst>
              <a:ext uri="{FF2B5EF4-FFF2-40B4-BE49-F238E27FC236}">
                <a16:creationId xmlns:a16="http://schemas.microsoft.com/office/drawing/2014/main" id="{C0A07AF1-3366-B2F5-3B77-F7B2587FBBD4}"/>
              </a:ext>
            </a:extLst>
          </p:cNvPr>
          <p:cNvSpPr txBox="1"/>
          <p:nvPr/>
        </p:nvSpPr>
        <p:spPr>
          <a:xfrm>
            <a:off x="8138159" y="1378758"/>
            <a:ext cx="3743739" cy="5324535"/>
          </a:xfrm>
          <a:prstGeom prst="rect">
            <a:avLst/>
          </a:prstGeom>
          <a:solidFill>
            <a:schemeClr val="accent1">
              <a:lumMod val="20000"/>
              <a:lumOff val="80000"/>
            </a:schemeClr>
          </a:solidFill>
        </p:spPr>
        <p:txBody>
          <a:bodyPr wrap="square" rtlCol="0">
            <a:spAutoFit/>
          </a:bodyPr>
          <a:lstStyle/>
          <a:p>
            <a:r>
              <a:rPr lang="en-IN" sz="2000" b="1" dirty="0"/>
              <a:t>Parameter Expansion</a:t>
            </a:r>
          </a:p>
          <a:p>
            <a:r>
              <a:rPr lang="en-IN" sz="2000" dirty="0"/>
              <a:t>A parameter is an argument supplied to a command / function / script.</a:t>
            </a:r>
          </a:p>
          <a:p>
            <a:pPr marL="182563" indent="-182563">
              <a:buFont typeface="Arial" panose="020B0604020202020204" pitchFamily="34" charset="0"/>
              <a:buChar char="•"/>
            </a:pPr>
            <a:r>
              <a:rPr lang="en-IN" sz="2000" dirty="0"/>
              <a:t>$ is placed outside for parameter expansion</a:t>
            </a:r>
          </a:p>
          <a:p>
            <a:pPr lvl="1"/>
            <a:r>
              <a:rPr lang="en-IN" sz="2000" dirty="0"/>
              <a:t>EXAMPLE</a:t>
            </a:r>
          </a:p>
          <a:p>
            <a:pPr lvl="1"/>
            <a:r>
              <a:rPr lang="en-IN" sz="2000" dirty="0"/>
              <a:t>name=monster </a:t>
            </a:r>
          </a:p>
          <a:p>
            <a:pPr lvl="1"/>
            <a:r>
              <a:rPr lang="en-IN" sz="2000" dirty="0"/>
              <a:t>echo $name</a:t>
            </a:r>
          </a:p>
          <a:p>
            <a:pPr marL="182563" indent="-182563">
              <a:buFont typeface="Arial" panose="020B0604020202020204" pitchFamily="34" charset="0"/>
              <a:buChar char="•"/>
            </a:pPr>
            <a:r>
              <a:rPr lang="en-IN" sz="2000" dirty="0"/>
              <a:t>Braces can be used to preserve variable</a:t>
            </a:r>
          </a:p>
          <a:p>
            <a:pPr lvl="1"/>
            <a:r>
              <a:rPr lang="en-IN" sz="2000" dirty="0"/>
              <a:t>echo ${name}_silly </a:t>
            </a:r>
          </a:p>
          <a:p>
            <a:pPr marL="182563" indent="-182563">
              <a:buFont typeface="Arial" panose="020B0604020202020204" pitchFamily="34" charset="0"/>
              <a:buChar char="•"/>
            </a:pPr>
            <a:r>
              <a:rPr lang="en-IN" sz="2000" dirty="0"/>
              <a:t>More than one row</a:t>
            </a:r>
          </a:p>
          <a:p>
            <a:pPr lvl="1"/>
            <a:r>
              <a:rPr lang="en-IN" sz="2000" dirty="0"/>
              <a:t>$ var1=cookie </a:t>
            </a:r>
          </a:p>
          <a:p>
            <a:pPr lvl="1"/>
            <a:r>
              <a:rPr lang="en-IN" sz="2000" dirty="0"/>
              <a:t>$ var3=_</a:t>
            </a:r>
            <a:r>
              <a:rPr lang="en-IN" sz="2000" dirty="0" err="1"/>
              <a:t>is_silly</a:t>
            </a:r>
            <a:r>
              <a:rPr lang="en-IN" sz="2000" dirty="0"/>
              <a:t> </a:t>
            </a:r>
          </a:p>
          <a:p>
            <a:pPr lvl="1"/>
            <a:r>
              <a:rPr lang="en-IN" sz="2000" dirty="0"/>
              <a:t>$ echo ${var1}_${name}${var3}</a:t>
            </a:r>
          </a:p>
        </p:txBody>
      </p:sp>
    </p:spTree>
    <p:extLst>
      <p:ext uri="{BB962C8B-B14F-4D97-AF65-F5344CB8AC3E}">
        <p14:creationId xmlns:p14="http://schemas.microsoft.com/office/powerpoint/2010/main" val="244340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3" end="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AF26-3ACE-F6DE-F448-0C837BC5788D}"/>
              </a:ext>
            </a:extLst>
          </p:cNvPr>
          <p:cNvSpPr>
            <a:spLocks noGrp="1"/>
          </p:cNvSpPr>
          <p:nvPr>
            <p:ph type="title"/>
          </p:nvPr>
        </p:nvSpPr>
        <p:spPr>
          <a:xfrm>
            <a:off x="838200" y="365125"/>
            <a:ext cx="10515600" cy="687061"/>
          </a:xfrm>
        </p:spPr>
        <p:txBody>
          <a:bodyPr>
            <a:normAutofit fontScale="90000"/>
          </a:bodyPr>
          <a:lstStyle/>
          <a:p>
            <a:r>
              <a:rPr lang="en-IN" dirty="0"/>
              <a:t>Shell Expansion – Arithmetic Expansion</a:t>
            </a:r>
          </a:p>
        </p:txBody>
      </p:sp>
      <p:sp>
        <p:nvSpPr>
          <p:cNvPr id="3" name="TextBox 2">
            <a:extLst>
              <a:ext uri="{FF2B5EF4-FFF2-40B4-BE49-F238E27FC236}">
                <a16:creationId xmlns:a16="http://schemas.microsoft.com/office/drawing/2014/main" id="{D8C18642-5174-A203-C788-1F0D87439DEC}"/>
              </a:ext>
            </a:extLst>
          </p:cNvPr>
          <p:cNvSpPr txBox="1"/>
          <p:nvPr/>
        </p:nvSpPr>
        <p:spPr>
          <a:xfrm>
            <a:off x="1325754" y="1137832"/>
            <a:ext cx="4348563" cy="1938992"/>
          </a:xfrm>
          <a:prstGeom prst="rect">
            <a:avLst/>
          </a:prstGeom>
          <a:solidFill>
            <a:schemeClr val="accent1">
              <a:lumMod val="20000"/>
              <a:lumOff val="80000"/>
            </a:schemeClr>
          </a:solidFill>
        </p:spPr>
        <p:txBody>
          <a:bodyPr wrap="none" rtlCol="0">
            <a:spAutoFit/>
          </a:bodyPr>
          <a:lstStyle/>
          <a:p>
            <a:r>
              <a:rPr lang="en-IN" sz="2000" dirty="0"/>
              <a:t>Arithmetic Expansion</a:t>
            </a:r>
          </a:p>
          <a:p>
            <a:pPr marL="285750" indent="-285750">
              <a:buFont typeface="Arial" panose="020B0604020202020204" pitchFamily="34" charset="0"/>
              <a:buChar char="•"/>
            </a:pPr>
            <a:r>
              <a:rPr lang="en-IN" sz="2000" b="1" dirty="0">
                <a:solidFill>
                  <a:srgbClr val="C00000"/>
                </a:solidFill>
              </a:rPr>
              <a:t>INTEGERS ONLY</a:t>
            </a:r>
          </a:p>
          <a:p>
            <a:pPr marL="285750" indent="-285750">
              <a:buFont typeface="Arial" panose="020B0604020202020204" pitchFamily="34" charset="0"/>
              <a:buChar char="•"/>
            </a:pPr>
            <a:r>
              <a:rPr lang="en-IN" sz="2000" dirty="0"/>
              <a:t>((…)) =&gt; is used to evaluate math</a:t>
            </a:r>
          </a:p>
          <a:p>
            <a:pPr marL="285750" indent="-285750">
              <a:buFont typeface="Arial" panose="020B0604020202020204" pitchFamily="34" charset="0"/>
              <a:buChar char="•"/>
            </a:pPr>
            <a:r>
              <a:rPr lang="en-IN" sz="2000" b="1" dirty="0">
                <a:solidFill>
                  <a:srgbClr val="C00000"/>
                </a:solidFill>
              </a:rPr>
              <a:t>$</a:t>
            </a:r>
            <a:r>
              <a:rPr lang="en-IN" sz="2000" dirty="0"/>
              <a:t> </a:t>
            </a:r>
            <a:r>
              <a:rPr lang="en-IN" sz="2000" b="1" dirty="0">
                <a:solidFill>
                  <a:srgbClr val="C00000"/>
                </a:solidFill>
              </a:rPr>
              <a:t>is a must</a:t>
            </a:r>
            <a:r>
              <a:rPr lang="en-IN" sz="2000" dirty="0"/>
              <a:t>- for parameter expansion</a:t>
            </a:r>
          </a:p>
          <a:p>
            <a:pPr lvl="1"/>
            <a:r>
              <a:rPr lang="en-IN" sz="2000" dirty="0"/>
              <a:t>$ echo ((12 – 7 )) is wrong</a:t>
            </a:r>
          </a:p>
          <a:p>
            <a:pPr lvl="1"/>
            <a:r>
              <a:rPr lang="en-IN" sz="2000" dirty="0"/>
              <a:t>$ echo $((12 – 7 )) is correct</a:t>
            </a:r>
          </a:p>
        </p:txBody>
      </p:sp>
      <p:sp>
        <p:nvSpPr>
          <p:cNvPr id="4" name="TextBox 3">
            <a:extLst>
              <a:ext uri="{FF2B5EF4-FFF2-40B4-BE49-F238E27FC236}">
                <a16:creationId xmlns:a16="http://schemas.microsoft.com/office/drawing/2014/main" id="{C0A123B6-50F2-1D4E-16A9-4D586D147E83}"/>
              </a:ext>
            </a:extLst>
          </p:cNvPr>
          <p:cNvSpPr txBox="1"/>
          <p:nvPr/>
        </p:nvSpPr>
        <p:spPr>
          <a:xfrm>
            <a:off x="1341379" y="3605185"/>
            <a:ext cx="4195957" cy="1938992"/>
          </a:xfrm>
          <a:prstGeom prst="rect">
            <a:avLst/>
          </a:prstGeom>
          <a:solidFill>
            <a:schemeClr val="bg1">
              <a:lumMod val="95000"/>
            </a:schemeClr>
          </a:solidFill>
        </p:spPr>
        <p:txBody>
          <a:bodyPr wrap="square" rtlCol="0">
            <a:spAutoFit/>
          </a:bodyPr>
          <a:lstStyle/>
          <a:p>
            <a:r>
              <a:rPr lang="en-IN" sz="2000" dirty="0"/>
              <a:t>Variables can be updated, not just evaluated</a:t>
            </a:r>
          </a:p>
          <a:p>
            <a:pPr marL="266700" indent="-266700"/>
            <a:r>
              <a:rPr lang="en-IN" sz="2000" dirty="0"/>
              <a:t>	a=4</a:t>
            </a:r>
          </a:p>
          <a:p>
            <a:pPr marL="266700" indent="-266700"/>
            <a:r>
              <a:rPr lang="en-IN" sz="2000" dirty="0"/>
              <a:t>	b=8</a:t>
            </a:r>
          </a:p>
          <a:p>
            <a:pPr marL="266700" indent="-266700"/>
            <a:r>
              <a:rPr lang="en-IN" sz="2000" dirty="0"/>
              <a:t>	echo $((a=</a:t>
            </a:r>
            <a:r>
              <a:rPr lang="en-IN" sz="2000" dirty="0" err="1"/>
              <a:t>a+b</a:t>
            </a:r>
            <a:r>
              <a:rPr lang="en-IN" sz="2000" dirty="0"/>
              <a:t>)</a:t>
            </a:r>
          </a:p>
          <a:p>
            <a:pPr marL="266700" indent="-266700"/>
            <a:r>
              <a:rPr lang="en-IN" sz="2000" dirty="0"/>
              <a:t>	echo $a    	</a:t>
            </a:r>
          </a:p>
        </p:txBody>
      </p:sp>
      <p:sp>
        <p:nvSpPr>
          <p:cNvPr id="5" name="TextBox 4">
            <a:extLst>
              <a:ext uri="{FF2B5EF4-FFF2-40B4-BE49-F238E27FC236}">
                <a16:creationId xmlns:a16="http://schemas.microsoft.com/office/drawing/2014/main" id="{BE701DB8-3DFF-6B88-44F2-EED4CE7C2CAA}"/>
              </a:ext>
            </a:extLst>
          </p:cNvPr>
          <p:cNvSpPr txBox="1"/>
          <p:nvPr/>
        </p:nvSpPr>
        <p:spPr>
          <a:xfrm>
            <a:off x="6457206" y="1066380"/>
            <a:ext cx="4754621" cy="3170099"/>
          </a:xfrm>
          <a:prstGeom prst="rect">
            <a:avLst/>
          </a:prstGeom>
          <a:solidFill>
            <a:schemeClr val="bg1">
              <a:lumMod val="95000"/>
            </a:schemeClr>
          </a:solidFill>
        </p:spPr>
        <p:txBody>
          <a:bodyPr wrap="square" rtlCol="0">
            <a:spAutoFit/>
          </a:bodyPr>
          <a:lstStyle/>
          <a:p>
            <a:r>
              <a:rPr lang="en-IN" sz="2000" dirty="0"/>
              <a:t>The ++ and -- operators only work on variables, and update the value</a:t>
            </a:r>
          </a:p>
          <a:p>
            <a:pPr marL="263525" indent="-263525"/>
            <a:r>
              <a:rPr lang="en-IN" sz="2000" dirty="0"/>
              <a:t>	a=4</a:t>
            </a:r>
          </a:p>
          <a:p>
            <a:pPr marL="263525" indent="-263525"/>
            <a:r>
              <a:rPr lang="en-IN" sz="2000" dirty="0"/>
              <a:t>	((a++))</a:t>
            </a:r>
          </a:p>
          <a:p>
            <a:pPr marL="263525" indent="-263525"/>
            <a:r>
              <a:rPr lang="en-IN" sz="2000" dirty="0"/>
              <a:t>	echo $a</a:t>
            </a:r>
          </a:p>
          <a:p>
            <a:pPr marL="263525" indent="-263525"/>
            <a:endParaRPr lang="en-IN" sz="2000" dirty="0"/>
          </a:p>
          <a:p>
            <a:pPr marL="266700" indent="-266700"/>
            <a:r>
              <a:rPr lang="en-IN" sz="2000" dirty="0"/>
              <a:t>	b=8</a:t>
            </a:r>
          </a:p>
          <a:p>
            <a:pPr marL="266700" indent="-266700"/>
            <a:r>
              <a:rPr lang="en-IN" sz="2000" dirty="0"/>
              <a:t>	unset b</a:t>
            </a:r>
          </a:p>
          <a:p>
            <a:pPr marL="266700" indent="-266700"/>
            <a:r>
              <a:rPr lang="en-IN" sz="2000" dirty="0"/>
              <a:t>	((b--))</a:t>
            </a:r>
          </a:p>
          <a:p>
            <a:pPr marL="266700" indent="-266700"/>
            <a:r>
              <a:rPr lang="en-IN" sz="2000" dirty="0"/>
              <a:t>	echo $b  	</a:t>
            </a:r>
          </a:p>
        </p:txBody>
      </p:sp>
      <p:sp>
        <p:nvSpPr>
          <p:cNvPr id="6" name="TextBox 5">
            <a:extLst>
              <a:ext uri="{FF2B5EF4-FFF2-40B4-BE49-F238E27FC236}">
                <a16:creationId xmlns:a16="http://schemas.microsoft.com/office/drawing/2014/main" id="{B5B6348B-FB90-EBCF-309F-DA277130DAE6}"/>
              </a:ext>
            </a:extLst>
          </p:cNvPr>
          <p:cNvSpPr txBox="1"/>
          <p:nvPr/>
        </p:nvSpPr>
        <p:spPr>
          <a:xfrm>
            <a:off x="6514617" y="4409163"/>
            <a:ext cx="4697210" cy="1323439"/>
          </a:xfrm>
          <a:prstGeom prst="rect">
            <a:avLst/>
          </a:prstGeom>
          <a:solidFill>
            <a:schemeClr val="accent1">
              <a:lumMod val="20000"/>
              <a:lumOff val="80000"/>
            </a:schemeClr>
          </a:solidFill>
        </p:spPr>
        <p:txBody>
          <a:bodyPr wrap="square" rtlCol="0">
            <a:spAutoFit/>
          </a:bodyPr>
          <a:lstStyle/>
          <a:p>
            <a:r>
              <a:rPr lang="en-IN" sz="2000" dirty="0"/>
              <a:t>Let and ((…)) are equivalent</a:t>
            </a:r>
          </a:p>
          <a:p>
            <a:pPr marL="363538"/>
            <a:r>
              <a:rPr lang="en-IN" sz="2000" dirty="0"/>
              <a:t>a=1</a:t>
            </a:r>
          </a:p>
          <a:p>
            <a:pPr marL="363538"/>
            <a:r>
              <a:rPr lang="en-IN" sz="2000" dirty="0"/>
              <a:t>let a++</a:t>
            </a:r>
          </a:p>
          <a:p>
            <a:pPr marL="363538"/>
            <a:r>
              <a:rPr lang="en-IN" sz="2000" dirty="0"/>
              <a:t>echo $a	</a:t>
            </a:r>
          </a:p>
        </p:txBody>
      </p:sp>
    </p:spTree>
    <p:extLst>
      <p:ext uri="{BB962C8B-B14F-4D97-AF65-F5344CB8AC3E}">
        <p14:creationId xmlns:p14="http://schemas.microsoft.com/office/powerpoint/2010/main" val="30869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CF2E-73FC-98F5-5322-F655D1CF8B6D}"/>
              </a:ext>
            </a:extLst>
          </p:cNvPr>
          <p:cNvSpPr>
            <a:spLocks noGrp="1"/>
          </p:cNvSpPr>
          <p:nvPr>
            <p:ph type="title"/>
          </p:nvPr>
        </p:nvSpPr>
        <p:spPr>
          <a:xfrm>
            <a:off x="838200" y="152400"/>
            <a:ext cx="10515600" cy="1045030"/>
          </a:xfrm>
        </p:spPr>
        <p:txBody>
          <a:bodyPr/>
          <a:lstStyle/>
          <a:p>
            <a:r>
              <a:rPr lang="en-IN" dirty="0"/>
              <a:t>Shell Expansion – Command Substitution</a:t>
            </a:r>
          </a:p>
        </p:txBody>
      </p:sp>
      <p:sp>
        <p:nvSpPr>
          <p:cNvPr id="3" name="TextBox 2">
            <a:extLst>
              <a:ext uri="{FF2B5EF4-FFF2-40B4-BE49-F238E27FC236}">
                <a16:creationId xmlns:a16="http://schemas.microsoft.com/office/drawing/2014/main" id="{8477BFB6-1922-1C29-6A3A-2E9FC9A6EE77}"/>
              </a:ext>
            </a:extLst>
          </p:cNvPr>
          <p:cNvSpPr txBox="1"/>
          <p:nvPr/>
        </p:nvSpPr>
        <p:spPr>
          <a:xfrm>
            <a:off x="1002082" y="1047415"/>
            <a:ext cx="9990748" cy="707886"/>
          </a:xfrm>
          <a:prstGeom prst="rect">
            <a:avLst/>
          </a:prstGeom>
          <a:solidFill>
            <a:schemeClr val="bg1">
              <a:lumMod val="95000"/>
            </a:schemeClr>
          </a:solidFill>
        </p:spPr>
        <p:txBody>
          <a:bodyPr wrap="none" rtlCol="0">
            <a:spAutoFit/>
          </a:bodyPr>
          <a:lstStyle/>
          <a:p>
            <a:pPr marL="285750" indent="-285750">
              <a:buFont typeface="Arial" panose="020B0604020202020204" pitchFamily="34" charset="0"/>
              <a:buChar char="•"/>
            </a:pPr>
            <a:r>
              <a:rPr lang="en-IN" sz="2000" dirty="0"/>
              <a:t>Command Substitution =&gt; substitute the value returned by `command …` or $(command …)</a:t>
            </a:r>
          </a:p>
          <a:p>
            <a:pPr marL="285750" indent="-285750">
              <a:buFont typeface="Arial" panose="020B0604020202020204" pitchFamily="34" charset="0"/>
              <a:buChar char="•"/>
            </a:pPr>
            <a:r>
              <a:rPr lang="en-IN" sz="2000" dirty="0"/>
              <a:t>Better to use $(…) than `…` </a:t>
            </a:r>
          </a:p>
        </p:txBody>
      </p:sp>
      <p:sp>
        <p:nvSpPr>
          <p:cNvPr id="4" name="TextBox 3">
            <a:extLst>
              <a:ext uri="{FF2B5EF4-FFF2-40B4-BE49-F238E27FC236}">
                <a16:creationId xmlns:a16="http://schemas.microsoft.com/office/drawing/2014/main" id="{4623CD7A-25A8-C2CC-BEDA-DB2810C81428}"/>
              </a:ext>
            </a:extLst>
          </p:cNvPr>
          <p:cNvSpPr txBox="1"/>
          <p:nvPr/>
        </p:nvSpPr>
        <p:spPr>
          <a:xfrm>
            <a:off x="1145254" y="2220686"/>
            <a:ext cx="2386551" cy="2862322"/>
          </a:xfrm>
          <a:prstGeom prst="rect">
            <a:avLst/>
          </a:prstGeom>
          <a:solidFill>
            <a:schemeClr val="accent1">
              <a:lumMod val="20000"/>
              <a:lumOff val="80000"/>
            </a:schemeClr>
          </a:solidFill>
        </p:spPr>
        <p:txBody>
          <a:bodyPr wrap="none" rtlCol="0">
            <a:spAutoFit/>
          </a:bodyPr>
          <a:lstStyle/>
          <a:p>
            <a:r>
              <a:rPr lang="en-IN" dirty="0"/>
              <a:t>Try out 3 different echo</a:t>
            </a:r>
          </a:p>
          <a:p>
            <a:pPr marL="358775" indent="-358775"/>
            <a:r>
              <a:rPr lang="en-IN" dirty="0"/>
              <a:t>	</a:t>
            </a:r>
          </a:p>
          <a:p>
            <a:pPr marL="815975" lvl="1" indent="-358775"/>
            <a:r>
              <a:rPr lang="en-IN" dirty="0"/>
              <a:t>echo </a:t>
            </a:r>
            <a:r>
              <a:rPr lang="en-IN" dirty="0" err="1"/>
              <a:t>uname</a:t>
            </a:r>
            <a:r>
              <a:rPr lang="en-IN" dirty="0"/>
              <a:t> –n</a:t>
            </a:r>
          </a:p>
          <a:p>
            <a:pPr marL="815975" lvl="1" indent="-358775"/>
            <a:endParaRPr lang="en-IN" dirty="0"/>
          </a:p>
          <a:p>
            <a:pPr marL="815975" lvl="1" indent="-358775"/>
            <a:r>
              <a:rPr lang="en-IN" dirty="0"/>
              <a:t>echo `</a:t>
            </a:r>
            <a:r>
              <a:rPr lang="en-IN" dirty="0" err="1"/>
              <a:t>uname</a:t>
            </a:r>
            <a:r>
              <a:rPr lang="en-IN" dirty="0"/>
              <a:t> –n`</a:t>
            </a:r>
          </a:p>
          <a:p>
            <a:pPr marL="815975" lvl="1" indent="-358775"/>
            <a:endParaRPr lang="en-IN" dirty="0"/>
          </a:p>
          <a:p>
            <a:pPr marL="815975" lvl="1" indent="-358775"/>
            <a:r>
              <a:rPr lang="en-IN" dirty="0"/>
              <a:t>echo $(</a:t>
            </a:r>
            <a:r>
              <a:rPr lang="en-IN" dirty="0" err="1"/>
              <a:t>uname</a:t>
            </a:r>
            <a:r>
              <a:rPr lang="en-IN" dirty="0"/>
              <a:t> –n)</a:t>
            </a:r>
          </a:p>
          <a:p>
            <a:pPr marL="815975" lvl="1" indent="-358775"/>
            <a:endParaRPr lang="en-IN" dirty="0"/>
          </a:p>
          <a:p>
            <a:pPr marL="815975" lvl="1" indent="-358775"/>
            <a:endParaRPr lang="en-IN" dirty="0"/>
          </a:p>
          <a:p>
            <a:pPr marL="815975" lvl="1" indent="-358775"/>
            <a:endParaRPr lang="en-IN" dirty="0"/>
          </a:p>
        </p:txBody>
      </p:sp>
    </p:spTree>
    <p:extLst>
      <p:ext uri="{BB962C8B-B14F-4D97-AF65-F5344CB8AC3E}">
        <p14:creationId xmlns:p14="http://schemas.microsoft.com/office/powerpoint/2010/main" val="317502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523BCF-1F58-BA52-7EAB-F5147392B2A7}"/>
              </a:ext>
            </a:extLst>
          </p:cNvPr>
          <p:cNvSpPr>
            <a:spLocks noGrp="1"/>
          </p:cNvSpPr>
          <p:nvPr>
            <p:ph type="title"/>
          </p:nvPr>
        </p:nvSpPr>
        <p:spPr/>
        <p:txBody>
          <a:bodyPr/>
          <a:lstStyle/>
          <a:p>
            <a:r>
              <a:rPr lang="en-IN" dirty="0"/>
              <a:t>Useful Links</a:t>
            </a:r>
          </a:p>
        </p:txBody>
      </p:sp>
      <p:sp>
        <p:nvSpPr>
          <p:cNvPr id="5" name="TextBox 4">
            <a:extLst>
              <a:ext uri="{FF2B5EF4-FFF2-40B4-BE49-F238E27FC236}">
                <a16:creationId xmlns:a16="http://schemas.microsoft.com/office/drawing/2014/main" id="{A6E2BF18-25B6-6696-92A2-C05F1F5ECDE7}"/>
              </a:ext>
            </a:extLst>
          </p:cNvPr>
          <p:cNvSpPr txBox="1"/>
          <p:nvPr/>
        </p:nvSpPr>
        <p:spPr>
          <a:xfrm>
            <a:off x="838200" y="3010830"/>
            <a:ext cx="10158761" cy="707886"/>
          </a:xfrm>
          <a:prstGeom prst="rect">
            <a:avLst/>
          </a:prstGeom>
          <a:noFill/>
        </p:spPr>
        <p:txBody>
          <a:bodyPr wrap="square" rtlCol="0">
            <a:spAutoFit/>
          </a:bodyPr>
          <a:lstStyle/>
          <a:p>
            <a:r>
              <a:rPr lang="en-IN" sz="2000" b="1" i="0" dirty="0">
                <a:effectLst/>
              </a:rPr>
              <a:t>40 Essential Linux Commands That Every User Should Know</a:t>
            </a:r>
            <a:endParaRPr lang="en-IN" sz="2000" dirty="0"/>
          </a:p>
          <a:p>
            <a:r>
              <a:rPr lang="en-IN" sz="2000" dirty="0"/>
              <a:t> 	https://www.hostinger.in/tutorials/linux-commands</a:t>
            </a:r>
          </a:p>
        </p:txBody>
      </p:sp>
      <p:sp>
        <p:nvSpPr>
          <p:cNvPr id="6" name="TextBox 5">
            <a:extLst>
              <a:ext uri="{FF2B5EF4-FFF2-40B4-BE49-F238E27FC236}">
                <a16:creationId xmlns:a16="http://schemas.microsoft.com/office/drawing/2014/main" id="{2FBAD168-D467-7180-9B07-95A7D1D6B209}"/>
              </a:ext>
            </a:extLst>
          </p:cNvPr>
          <p:cNvSpPr txBox="1"/>
          <p:nvPr/>
        </p:nvSpPr>
        <p:spPr>
          <a:xfrm>
            <a:off x="838200" y="2039243"/>
            <a:ext cx="7348102" cy="707886"/>
          </a:xfrm>
          <a:prstGeom prst="rect">
            <a:avLst/>
          </a:prstGeom>
          <a:noFill/>
        </p:spPr>
        <p:txBody>
          <a:bodyPr wrap="none" rtlCol="0">
            <a:spAutoFit/>
          </a:bodyPr>
          <a:lstStyle/>
          <a:p>
            <a:r>
              <a:rPr lang="en-IN" sz="2000" b="1" i="0" dirty="0">
                <a:effectLst/>
              </a:rPr>
              <a:t>Bash Scripting Tutorial for Beginners</a:t>
            </a:r>
          </a:p>
          <a:p>
            <a:r>
              <a:rPr lang="en-IN" sz="2000" dirty="0"/>
              <a:t>	https://linuxconfig.org/bash-scripting-tutorial-for-beginners</a:t>
            </a:r>
          </a:p>
        </p:txBody>
      </p:sp>
      <p:sp>
        <p:nvSpPr>
          <p:cNvPr id="2" name="TextBox 1">
            <a:extLst>
              <a:ext uri="{FF2B5EF4-FFF2-40B4-BE49-F238E27FC236}">
                <a16:creationId xmlns:a16="http://schemas.microsoft.com/office/drawing/2014/main" id="{A7B10211-A5FF-0FCA-BDD6-23E174C57253}"/>
              </a:ext>
            </a:extLst>
          </p:cNvPr>
          <p:cNvSpPr txBox="1"/>
          <p:nvPr/>
        </p:nvSpPr>
        <p:spPr>
          <a:xfrm>
            <a:off x="970721" y="4068417"/>
            <a:ext cx="7203062" cy="707886"/>
          </a:xfrm>
          <a:prstGeom prst="rect">
            <a:avLst/>
          </a:prstGeom>
          <a:noFill/>
        </p:spPr>
        <p:txBody>
          <a:bodyPr wrap="none" rtlCol="0">
            <a:spAutoFit/>
          </a:bodyPr>
          <a:lstStyle/>
          <a:p>
            <a:r>
              <a:rPr lang="en-IN" sz="2000" b="1" dirty="0"/>
              <a:t>Bash Reference Manual</a:t>
            </a:r>
          </a:p>
          <a:p>
            <a:r>
              <a:rPr lang="en-IN" sz="2000" dirty="0"/>
              <a:t>	 https://www.gnu.org/software/bash/manual/html_node/</a:t>
            </a:r>
          </a:p>
        </p:txBody>
      </p:sp>
    </p:spTree>
    <p:extLst>
      <p:ext uri="{BB962C8B-B14F-4D97-AF65-F5344CB8AC3E}">
        <p14:creationId xmlns:p14="http://schemas.microsoft.com/office/powerpoint/2010/main" val="223801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7FB5-1CCF-4091-3571-6C0CD00F9B7E}"/>
              </a:ext>
            </a:extLst>
          </p:cNvPr>
          <p:cNvSpPr>
            <a:spLocks noGrp="1"/>
          </p:cNvSpPr>
          <p:nvPr>
            <p:ph type="title"/>
          </p:nvPr>
        </p:nvSpPr>
        <p:spPr>
          <a:xfrm>
            <a:off x="838200" y="69850"/>
            <a:ext cx="10515600" cy="815975"/>
          </a:xfrm>
        </p:spPr>
        <p:txBody>
          <a:bodyPr/>
          <a:lstStyle/>
          <a:p>
            <a:r>
              <a:rPr lang="en-IN" dirty="0"/>
              <a:t>File names and permissions</a:t>
            </a:r>
          </a:p>
        </p:txBody>
      </p:sp>
      <p:sp>
        <p:nvSpPr>
          <p:cNvPr id="3" name="TextBox 2">
            <a:extLst>
              <a:ext uri="{FF2B5EF4-FFF2-40B4-BE49-F238E27FC236}">
                <a16:creationId xmlns:a16="http://schemas.microsoft.com/office/drawing/2014/main" id="{E1A82FDD-F7B9-66A8-A123-7C00B8764302}"/>
              </a:ext>
            </a:extLst>
          </p:cNvPr>
          <p:cNvSpPr txBox="1"/>
          <p:nvPr/>
        </p:nvSpPr>
        <p:spPr>
          <a:xfrm>
            <a:off x="657922" y="921920"/>
            <a:ext cx="10953053" cy="1569660"/>
          </a:xfrm>
          <a:prstGeom prst="rect">
            <a:avLst/>
          </a:prstGeom>
          <a:solidFill>
            <a:schemeClr val="bg1">
              <a:lumMod val="95000"/>
            </a:schemeClr>
          </a:solidFill>
        </p:spPr>
        <p:txBody>
          <a:bodyPr wrap="square" rtlCol="0">
            <a:spAutoFit/>
          </a:bodyPr>
          <a:lstStyle/>
          <a:p>
            <a:r>
              <a:rPr lang="en-IN" sz="2400" dirty="0"/>
              <a:t>Permissions.</a:t>
            </a:r>
          </a:p>
          <a:p>
            <a:pPr marL="285750" indent="-285750">
              <a:buFont typeface="Arial" panose="020B0604020202020204" pitchFamily="34" charset="0"/>
              <a:buChar char="•"/>
            </a:pPr>
            <a:r>
              <a:rPr lang="en-IN" sz="2400" dirty="0"/>
              <a:t>System default permissions are 777 for directories and 666 for files. Usually, </a:t>
            </a:r>
            <a:r>
              <a:rPr lang="en-IN" sz="2400" dirty="0" err="1"/>
              <a:t>umask</a:t>
            </a:r>
            <a:r>
              <a:rPr lang="en-IN" sz="2400" dirty="0"/>
              <a:t> is 0022. So, usually files have 644 permissions, when they are created, i.e. –</a:t>
            </a:r>
            <a:r>
              <a:rPr lang="en-IN" sz="2400" dirty="0" err="1"/>
              <a:t>rw</a:t>
            </a:r>
            <a:r>
              <a:rPr lang="en-IN" sz="2400" dirty="0"/>
              <a:t>-r- - r - - . </a:t>
            </a:r>
          </a:p>
          <a:p>
            <a:pPr marL="285750" indent="-285750">
              <a:buFont typeface="Arial" panose="020B0604020202020204" pitchFamily="34" charset="0"/>
              <a:buChar char="•"/>
            </a:pPr>
            <a:r>
              <a:rPr lang="en-IN" sz="2400" dirty="0"/>
              <a:t>To make shell scripts executable =&gt; </a:t>
            </a:r>
            <a:r>
              <a:rPr lang="en-IN" sz="2400" dirty="0" err="1"/>
              <a:t>chmod</a:t>
            </a:r>
            <a:r>
              <a:rPr lang="en-IN" sz="2400" dirty="0"/>
              <a:t> +x &lt;</a:t>
            </a:r>
            <a:r>
              <a:rPr lang="en-IN" sz="2400" dirty="0" err="1"/>
              <a:t>script_file</a:t>
            </a:r>
            <a:r>
              <a:rPr lang="en-IN" sz="2400" dirty="0"/>
              <a:t>&gt;</a:t>
            </a:r>
          </a:p>
        </p:txBody>
      </p:sp>
      <p:sp>
        <p:nvSpPr>
          <p:cNvPr id="4" name="TextBox 3">
            <a:extLst>
              <a:ext uri="{FF2B5EF4-FFF2-40B4-BE49-F238E27FC236}">
                <a16:creationId xmlns:a16="http://schemas.microsoft.com/office/drawing/2014/main" id="{65A49D6C-D7EB-8785-6D85-FCBAA99CA320}"/>
              </a:ext>
            </a:extLst>
          </p:cNvPr>
          <p:cNvSpPr txBox="1"/>
          <p:nvPr/>
        </p:nvSpPr>
        <p:spPr>
          <a:xfrm>
            <a:off x="657922" y="3438525"/>
            <a:ext cx="10953053" cy="1569660"/>
          </a:xfrm>
          <a:prstGeom prst="rect">
            <a:avLst/>
          </a:prstGeom>
          <a:solidFill>
            <a:schemeClr val="accent1">
              <a:lumMod val="20000"/>
              <a:lumOff val="80000"/>
            </a:schemeClr>
          </a:solidFill>
        </p:spPr>
        <p:txBody>
          <a:bodyPr wrap="square" rtlCol="0">
            <a:spAutoFit/>
          </a:bodyPr>
          <a:lstStyle/>
          <a:p>
            <a:r>
              <a:rPr lang="en-IN" sz="2400" dirty="0"/>
              <a:t>File extensions have no meaning to the system. They are mainly for your own reasons.</a:t>
            </a:r>
          </a:p>
          <a:p>
            <a:endParaRPr lang="en-IN" sz="2400" dirty="0"/>
          </a:p>
          <a:p>
            <a:r>
              <a:rPr lang="en-IN" sz="2400" b="1" dirty="0"/>
              <a:t>To see what is your file type</a:t>
            </a:r>
            <a:r>
              <a:rPr lang="en-IN" sz="2400" dirty="0"/>
              <a:t>:</a:t>
            </a:r>
          </a:p>
          <a:p>
            <a:pPr lvl="1"/>
            <a:r>
              <a:rPr lang="en-IN" sz="2400" dirty="0"/>
              <a:t>$</a:t>
            </a:r>
            <a:r>
              <a:rPr lang="en-IN" sz="2400" b="1" dirty="0">
                <a:solidFill>
                  <a:srgbClr val="C00000"/>
                </a:solidFill>
              </a:rPr>
              <a:t>file</a:t>
            </a:r>
            <a:r>
              <a:rPr lang="en-IN" sz="2400" dirty="0"/>
              <a:t> &lt;</a:t>
            </a:r>
            <a:r>
              <a:rPr lang="en-IN" sz="2400" dirty="0" err="1"/>
              <a:t>file_name</a:t>
            </a:r>
            <a:r>
              <a:rPr lang="en-IN" sz="2400" dirty="0"/>
              <a:t>&gt;</a:t>
            </a:r>
          </a:p>
        </p:txBody>
      </p:sp>
    </p:spTree>
    <p:extLst>
      <p:ext uri="{BB962C8B-B14F-4D97-AF65-F5344CB8AC3E}">
        <p14:creationId xmlns:p14="http://schemas.microsoft.com/office/powerpoint/2010/main" val="321182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255FF-8EED-D2FD-0D4D-FB2EDF7D11AF}"/>
              </a:ext>
            </a:extLst>
          </p:cNvPr>
          <p:cNvSpPr>
            <a:spLocks noGrp="1"/>
          </p:cNvSpPr>
          <p:nvPr>
            <p:ph type="title"/>
          </p:nvPr>
        </p:nvSpPr>
        <p:spPr/>
        <p:txBody>
          <a:bodyPr/>
          <a:lstStyle/>
          <a:p>
            <a:r>
              <a:rPr lang="en-IN" dirty="0"/>
              <a:t>VARIABLES</a:t>
            </a:r>
          </a:p>
        </p:txBody>
      </p:sp>
      <p:sp>
        <p:nvSpPr>
          <p:cNvPr id="4" name="Text Placeholder 3">
            <a:extLst>
              <a:ext uri="{FF2B5EF4-FFF2-40B4-BE49-F238E27FC236}">
                <a16:creationId xmlns:a16="http://schemas.microsoft.com/office/drawing/2014/main" id="{E64D4A96-64BC-2022-939B-A4DD23C65DF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30836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68CB-8218-A7AC-1A41-59ECAE21A394}"/>
              </a:ext>
            </a:extLst>
          </p:cNvPr>
          <p:cNvSpPr>
            <a:spLocks noGrp="1"/>
          </p:cNvSpPr>
          <p:nvPr>
            <p:ph type="title"/>
          </p:nvPr>
        </p:nvSpPr>
        <p:spPr>
          <a:xfrm>
            <a:off x="838200" y="-15875"/>
            <a:ext cx="10515600" cy="1325563"/>
          </a:xfrm>
        </p:spPr>
        <p:txBody>
          <a:bodyPr/>
          <a:lstStyle/>
          <a:p>
            <a:r>
              <a:rPr lang="en-IN" dirty="0"/>
              <a:t>Variables</a:t>
            </a:r>
          </a:p>
        </p:txBody>
      </p:sp>
      <p:sp>
        <p:nvSpPr>
          <p:cNvPr id="3" name="TextBox 2">
            <a:extLst>
              <a:ext uri="{FF2B5EF4-FFF2-40B4-BE49-F238E27FC236}">
                <a16:creationId xmlns:a16="http://schemas.microsoft.com/office/drawing/2014/main" id="{D112CB87-4597-F093-8819-108824469EE3}"/>
              </a:ext>
            </a:extLst>
          </p:cNvPr>
          <p:cNvSpPr txBox="1"/>
          <p:nvPr/>
        </p:nvSpPr>
        <p:spPr>
          <a:xfrm>
            <a:off x="981075" y="971550"/>
            <a:ext cx="10820400" cy="646331"/>
          </a:xfrm>
          <a:prstGeom prst="rect">
            <a:avLst/>
          </a:prstGeom>
          <a:solidFill>
            <a:schemeClr val="bg1">
              <a:lumMod val="95000"/>
            </a:schemeClr>
          </a:solidFill>
        </p:spPr>
        <p:txBody>
          <a:bodyPr wrap="square" rtlCol="0">
            <a:spAutoFit/>
          </a:bodyPr>
          <a:lstStyle/>
          <a:p>
            <a:r>
              <a:rPr lang="en-IN" dirty="0"/>
              <a:t>Variables =&gt; names for ‘values’ stored at specific memory locations. The programmer can store data in those locations, alter them and reuse them throughout the script</a:t>
            </a:r>
          </a:p>
        </p:txBody>
      </p:sp>
      <p:sp>
        <p:nvSpPr>
          <p:cNvPr id="6" name="Rectangle 2">
            <a:extLst>
              <a:ext uri="{FF2B5EF4-FFF2-40B4-BE49-F238E27FC236}">
                <a16:creationId xmlns:a16="http://schemas.microsoft.com/office/drawing/2014/main" id="{98A8FD9F-6BAC-FC4F-E6AB-6B59AF050D9D}"/>
              </a:ext>
            </a:extLst>
          </p:cNvPr>
          <p:cNvSpPr>
            <a:spLocks noChangeArrowheads="1"/>
          </p:cNvSpPr>
          <p:nvPr/>
        </p:nvSpPr>
        <p:spPr bwMode="auto">
          <a:xfrm>
            <a:off x="981075" y="1717007"/>
            <a:ext cx="10820400" cy="2376241"/>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99CD"/>
                </a:solidFill>
                <a:effectLst/>
                <a:latin typeface="Consolas" panose="020B0609020204030204" pitchFamily="49" charset="0"/>
              </a:rPr>
              <a:t>#!/bin/bash</a:t>
            </a:r>
            <a:r>
              <a:rPr kumimoji="0" lang="en-US" altLang="en-US"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EC699"/>
                </a:solidFill>
                <a:effectLst/>
                <a:latin typeface="Consolas" panose="020B0609020204030204" pitchFamily="49" charset="0"/>
              </a:rPr>
              <a:t>greeting</a:t>
            </a:r>
            <a:r>
              <a:rPr kumimoji="0" lang="en-US" altLang="en-US" b="1" i="0" u="none" strike="noStrike" cap="none" normalizeH="0" baseline="0" dirty="0">
                <a:ln>
                  <a:noFill/>
                </a:ln>
                <a:solidFill>
                  <a:srgbClr val="67CDCC"/>
                </a:solidFill>
                <a:effectLst/>
                <a:latin typeface="Consolas" panose="020B0609020204030204" pitchFamily="49" charset="0"/>
              </a:rPr>
              <a:t>=</a:t>
            </a:r>
            <a:r>
              <a:rPr kumimoji="0" lang="en-US" altLang="en-US" b="1" i="0" u="none" strike="noStrike" cap="none" normalizeH="0" baseline="0" dirty="0">
                <a:ln>
                  <a:noFill/>
                </a:ln>
                <a:solidFill>
                  <a:srgbClr val="7EC699"/>
                </a:solidFill>
                <a:effectLst/>
                <a:latin typeface="Consolas" panose="020B0609020204030204" pitchFamily="49" charset="0"/>
              </a:rPr>
              <a:t>"Welcome"</a:t>
            </a:r>
            <a:r>
              <a:rPr kumimoji="0" lang="en-US" altLang="en-US"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EC699"/>
                </a:solidFill>
                <a:effectLst/>
                <a:latin typeface="Consolas" panose="020B0609020204030204" pitchFamily="49" charset="0"/>
              </a:rPr>
              <a:t>user</a:t>
            </a:r>
            <a:r>
              <a:rPr kumimoji="0" lang="en-US" altLang="en-US" b="1" i="0" u="none" strike="noStrike" cap="none" normalizeH="0" baseline="0" dirty="0">
                <a:ln>
                  <a:noFill/>
                </a:ln>
                <a:solidFill>
                  <a:srgbClr val="67CDCC"/>
                </a:solidFill>
                <a:effectLst/>
                <a:latin typeface="Consolas" panose="020B0609020204030204" pitchFamily="49" charset="0"/>
              </a:rPr>
              <a:t>=</a:t>
            </a:r>
            <a:r>
              <a:rPr kumimoji="0" lang="en-US" altLang="en-US" b="1" i="0" u="none" strike="noStrike" cap="none" normalizeH="0" baseline="0" dirty="0">
                <a:ln>
                  <a:noFill/>
                </a:ln>
                <a:solidFill>
                  <a:srgbClr val="7EC699"/>
                </a:solidFill>
                <a:effectLst/>
                <a:latin typeface="Consolas" panose="020B0609020204030204" pitchFamily="49" charset="0"/>
              </a:rPr>
              <a:t>$(</a:t>
            </a:r>
            <a:r>
              <a:rPr kumimoji="0" lang="en-US" altLang="en-US" b="1" i="0" u="none" strike="noStrike" cap="none" normalizeH="0" baseline="0" dirty="0" err="1">
                <a:ln>
                  <a:noFill/>
                </a:ln>
                <a:solidFill>
                  <a:srgbClr val="F08D49"/>
                </a:solidFill>
                <a:effectLst/>
                <a:latin typeface="Consolas" panose="020B0609020204030204" pitchFamily="49" charset="0"/>
              </a:rPr>
              <a:t>whoami</a:t>
            </a:r>
            <a:r>
              <a:rPr kumimoji="0" lang="en-US" altLang="en-US" b="1" i="0" u="none" strike="noStrike" cap="none" normalizeH="0" baseline="0" dirty="0">
                <a:ln>
                  <a:noFill/>
                </a:ln>
                <a:solidFill>
                  <a:srgbClr val="7EC699"/>
                </a:solidFill>
                <a:effectLst/>
                <a:latin typeface="Consolas" panose="020B0609020204030204" pitchFamily="49" charset="0"/>
              </a:rPr>
              <a:t>)</a:t>
            </a:r>
            <a:r>
              <a:rPr kumimoji="0" lang="en-US" altLang="en-US"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EC699"/>
                </a:solidFill>
                <a:effectLst/>
                <a:latin typeface="Consolas" panose="020B0609020204030204" pitchFamily="49" charset="0"/>
              </a:rPr>
              <a:t>day</a:t>
            </a:r>
            <a:r>
              <a:rPr kumimoji="0" lang="en-US" altLang="en-US" b="1" i="0" u="none" strike="noStrike" cap="none" normalizeH="0" baseline="0" dirty="0">
                <a:ln>
                  <a:noFill/>
                </a:ln>
                <a:solidFill>
                  <a:srgbClr val="67CDCC"/>
                </a:solidFill>
                <a:effectLst/>
                <a:latin typeface="Consolas" panose="020B0609020204030204" pitchFamily="49" charset="0"/>
              </a:rPr>
              <a:t>=</a:t>
            </a:r>
            <a:r>
              <a:rPr kumimoji="0" lang="en-US" altLang="en-US" b="1" i="0" u="none" strike="noStrike" cap="none" normalizeH="0" baseline="0" dirty="0">
                <a:ln>
                  <a:noFill/>
                </a:ln>
                <a:solidFill>
                  <a:srgbClr val="7EC699"/>
                </a:solidFill>
                <a:effectLst/>
                <a:latin typeface="Consolas" panose="020B0609020204030204" pitchFamily="49" charset="0"/>
              </a:rPr>
              <a:t>$(</a:t>
            </a:r>
            <a:r>
              <a:rPr kumimoji="0" lang="en-US" altLang="en-US" b="1" i="0" u="none" strike="noStrike" cap="none" normalizeH="0" baseline="0" dirty="0">
                <a:ln>
                  <a:noFill/>
                </a:ln>
                <a:solidFill>
                  <a:srgbClr val="F08D49"/>
                </a:solidFill>
                <a:effectLst/>
                <a:latin typeface="Consolas" panose="020B0609020204030204" pitchFamily="49" charset="0"/>
              </a:rPr>
              <a:t>date</a:t>
            </a:r>
            <a:r>
              <a:rPr kumimoji="0" lang="en-US" altLang="en-US" b="1" i="0" u="none" strike="noStrike" cap="none" normalizeH="0" baseline="0" dirty="0">
                <a:ln>
                  <a:noFill/>
                </a:ln>
                <a:solidFill>
                  <a:srgbClr val="7EC699"/>
                </a:solidFill>
                <a:effectLst/>
                <a:latin typeface="Consolas" panose="020B0609020204030204" pitchFamily="49" charset="0"/>
              </a:rPr>
              <a:t> +%A)</a:t>
            </a:r>
            <a:r>
              <a:rPr kumimoji="0" lang="en-US" altLang="en-US"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99CD"/>
                </a:solidFill>
                <a:effectLst/>
                <a:latin typeface="Consolas" panose="020B0609020204030204" pitchFamily="49" charset="0"/>
              </a:rPr>
              <a:t>echo</a:t>
            </a:r>
            <a:r>
              <a:rPr kumimoji="0" lang="en-US" altLang="en-US" b="1" i="0" u="none" strike="noStrike" cap="none" normalizeH="0" baseline="0" dirty="0">
                <a:ln>
                  <a:noFill/>
                </a:ln>
                <a:solidFill>
                  <a:srgbClr val="CCCCCC"/>
                </a:solidFill>
                <a:effectLst/>
                <a:latin typeface="Consolas" panose="020B0609020204030204" pitchFamily="49" charset="0"/>
              </a:rPr>
              <a:t> </a:t>
            </a:r>
            <a:r>
              <a:rPr kumimoji="0" lang="en-US" altLang="en-US" b="1" i="0" u="none" strike="noStrike" cap="none" normalizeH="0" baseline="0" dirty="0">
                <a:ln>
                  <a:noFill/>
                </a:ln>
                <a:solidFill>
                  <a:srgbClr val="7EC699"/>
                </a:solidFill>
                <a:effectLst/>
                <a:latin typeface="Consolas" panose="020B0609020204030204" pitchFamily="49" charset="0"/>
              </a:rPr>
              <a:t>"$greeting back $user! Today is $day, which is the best day of the week!"</a:t>
            </a:r>
            <a:r>
              <a:rPr kumimoji="0" lang="en-US" altLang="en-US" b="1" i="0" u="none" strike="noStrike" cap="none" normalizeH="0" baseline="0" dirty="0">
                <a:ln>
                  <a:noFill/>
                </a:ln>
                <a:solidFill>
                  <a:srgbClr val="CCCCCC"/>
                </a:solidFill>
                <a:effectLst/>
                <a:latin typeface="Consolas" panose="020B0609020204030204" pitchFamily="49" charset="0"/>
              </a:rPr>
              <a:t> </a:t>
            </a:r>
            <a:endParaRPr lang="en-US" altLang="en-US" b="1"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99CD"/>
                </a:solidFill>
                <a:effectLst/>
                <a:latin typeface="Consolas" panose="020B0609020204030204" pitchFamily="49" charset="0"/>
              </a:rPr>
              <a:t>echo</a:t>
            </a:r>
            <a:r>
              <a:rPr kumimoji="0" lang="en-US" altLang="en-US" b="1" i="0" u="none" strike="noStrike" cap="none" normalizeH="0" baseline="0" dirty="0">
                <a:ln>
                  <a:noFill/>
                </a:ln>
                <a:solidFill>
                  <a:srgbClr val="CCCCCC"/>
                </a:solidFill>
                <a:effectLst/>
                <a:latin typeface="Consolas" panose="020B0609020204030204" pitchFamily="49" charset="0"/>
              </a:rPr>
              <a:t> </a:t>
            </a:r>
            <a:r>
              <a:rPr kumimoji="0" lang="en-US" altLang="en-US" b="1" i="0" u="none" strike="noStrike" cap="none" normalizeH="0" baseline="0" dirty="0">
                <a:ln>
                  <a:noFill/>
                </a:ln>
                <a:solidFill>
                  <a:srgbClr val="7EC699"/>
                </a:solidFill>
                <a:effectLst/>
                <a:latin typeface="Consolas" panose="020B0609020204030204" pitchFamily="49" charset="0"/>
              </a:rPr>
              <a:t>"Your Bash shell version is: </a:t>
            </a:r>
            <a:r>
              <a:rPr kumimoji="0" lang="en-US" altLang="en-US" b="1" i="0" u="none" strike="noStrike" cap="none" normalizeH="0" baseline="0" dirty="0">
                <a:ln>
                  <a:noFill/>
                </a:ln>
                <a:solidFill>
                  <a:srgbClr val="F8C555"/>
                </a:solidFill>
                <a:effectLst/>
                <a:latin typeface="Consolas" panose="020B0609020204030204" pitchFamily="49" charset="0"/>
              </a:rPr>
              <a:t>$BASH_VERSION</a:t>
            </a:r>
            <a:r>
              <a:rPr kumimoji="0" lang="en-US" altLang="en-US" b="1" i="0" u="none" strike="noStrike" cap="none" normalizeH="0" baseline="0" dirty="0">
                <a:ln>
                  <a:noFill/>
                </a:ln>
                <a:solidFill>
                  <a:srgbClr val="7EC699"/>
                </a:solidFill>
                <a:effectLst/>
                <a:latin typeface="Consolas" panose="020B0609020204030204" pitchFamily="49" charset="0"/>
              </a:rPr>
              <a:t>. Enjoy!"</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9C3D5A1-DD17-E806-2971-BAA536CB5AA1}"/>
              </a:ext>
            </a:extLst>
          </p:cNvPr>
          <p:cNvSpPr txBox="1"/>
          <p:nvPr/>
        </p:nvSpPr>
        <p:spPr>
          <a:xfrm>
            <a:off x="981075" y="4210050"/>
            <a:ext cx="10820400" cy="2031325"/>
          </a:xfrm>
          <a:prstGeom prst="rect">
            <a:avLst/>
          </a:prstGeom>
          <a:solidFill>
            <a:schemeClr val="bg2">
              <a:lumMod val="90000"/>
            </a:schemeClr>
          </a:solidFill>
        </p:spPr>
        <p:txBody>
          <a:bodyPr wrap="square" rtlCol="0">
            <a:spAutoFit/>
          </a:bodyPr>
          <a:lstStyle/>
          <a:p>
            <a:r>
              <a:rPr lang="en-IN" dirty="0"/>
              <a:t>NOTES:</a:t>
            </a:r>
          </a:p>
          <a:p>
            <a:pPr marL="285750" indent="-285750">
              <a:buFont typeface="Arial" panose="020B0604020202020204" pitchFamily="34" charset="0"/>
              <a:buChar char="•"/>
            </a:pPr>
            <a:r>
              <a:rPr lang="en-IN" dirty="0"/>
              <a:t>$</a:t>
            </a:r>
            <a:r>
              <a:rPr lang="en-IN" dirty="0" err="1"/>
              <a:t>variable_name</a:t>
            </a:r>
            <a:r>
              <a:rPr lang="en-IN" dirty="0"/>
              <a:t> =&gt; access the value currently assigned to </a:t>
            </a:r>
            <a:r>
              <a:rPr lang="en-IN" dirty="0" err="1"/>
              <a:t>variable_name</a:t>
            </a:r>
            <a:endParaRPr lang="en-IN" dirty="0"/>
          </a:p>
          <a:p>
            <a:pPr marL="285750" indent="-285750">
              <a:buFont typeface="Arial" panose="020B0604020202020204" pitchFamily="34" charset="0"/>
              <a:buChar char="•"/>
            </a:pPr>
            <a:r>
              <a:rPr lang="en-IN" dirty="0"/>
              <a:t>greeting is a variable with (constant) string assigned to it</a:t>
            </a:r>
          </a:p>
          <a:p>
            <a:pPr marL="285750" indent="-285750">
              <a:buFont typeface="Arial" panose="020B0604020202020204" pitchFamily="34" charset="0"/>
              <a:buChar char="•"/>
            </a:pPr>
            <a:r>
              <a:rPr lang="en-IN" dirty="0"/>
              <a:t>user and day are “COMMAND SUBSTITUTION” variables. The value assigned to them is generated by a the command in brackets.   </a:t>
            </a:r>
          </a:p>
          <a:p>
            <a:pPr marL="285750" indent="-285750">
              <a:buFont typeface="Arial" panose="020B0604020202020204" pitchFamily="34" charset="0"/>
              <a:buChar char="•"/>
            </a:pPr>
            <a:r>
              <a:rPr lang="en-IN" dirty="0"/>
              <a:t>$BASH_VERSION is an internal / </a:t>
            </a:r>
            <a:r>
              <a:rPr lang="en-IN" b="1" dirty="0"/>
              <a:t>shell</a:t>
            </a:r>
            <a:r>
              <a:rPr lang="en-IN" dirty="0"/>
              <a:t> variable. Such variables are in CAPITALS, to distinguish from user defined variables  </a:t>
            </a:r>
          </a:p>
        </p:txBody>
      </p:sp>
    </p:spTree>
    <p:extLst>
      <p:ext uri="{BB962C8B-B14F-4D97-AF65-F5344CB8AC3E}">
        <p14:creationId xmlns:p14="http://schemas.microsoft.com/office/powerpoint/2010/main" val="5044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4554-2922-DB6C-92AC-B8851FD285BC}"/>
              </a:ext>
            </a:extLst>
          </p:cNvPr>
          <p:cNvSpPr>
            <a:spLocks noGrp="1"/>
          </p:cNvSpPr>
          <p:nvPr>
            <p:ph type="title"/>
          </p:nvPr>
        </p:nvSpPr>
        <p:spPr>
          <a:xfrm>
            <a:off x="838200" y="365126"/>
            <a:ext cx="10515600" cy="558800"/>
          </a:xfrm>
        </p:spPr>
        <p:txBody>
          <a:bodyPr>
            <a:normAutofit fontScale="90000"/>
          </a:bodyPr>
          <a:lstStyle/>
          <a:p>
            <a:r>
              <a:rPr lang="en-IN" dirty="0"/>
              <a:t>Variables can be defined in the command line</a:t>
            </a:r>
          </a:p>
        </p:txBody>
      </p:sp>
      <p:sp>
        <p:nvSpPr>
          <p:cNvPr id="3" name="Rectangle 1">
            <a:extLst>
              <a:ext uri="{FF2B5EF4-FFF2-40B4-BE49-F238E27FC236}">
                <a16:creationId xmlns:a16="http://schemas.microsoft.com/office/drawing/2014/main" id="{B68BCD8C-3AA9-3E68-4701-49C46AA7CFF3}"/>
              </a:ext>
            </a:extLst>
          </p:cNvPr>
          <p:cNvSpPr>
            <a:spLocks noChangeArrowheads="1"/>
          </p:cNvSpPr>
          <p:nvPr/>
        </p:nvSpPr>
        <p:spPr bwMode="auto">
          <a:xfrm>
            <a:off x="1047749" y="1123689"/>
            <a:ext cx="6229351" cy="3600986"/>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Source Serif Pro" panose="02040603050405020204" pitchFamily="18"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a=4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54E1B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b=8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54E1B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54E1B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8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54E1B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$[$a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12 </a:t>
            </a:r>
          </a:p>
        </p:txBody>
      </p:sp>
      <p:sp>
        <p:nvSpPr>
          <p:cNvPr id="5" name="Rectangle 1">
            <a:extLst>
              <a:ext uri="{FF2B5EF4-FFF2-40B4-BE49-F238E27FC236}">
                <a16:creationId xmlns:a16="http://schemas.microsoft.com/office/drawing/2014/main" id="{0804D4BC-A6CC-788C-0E73-FAA5AF600507}"/>
              </a:ext>
            </a:extLst>
          </p:cNvPr>
          <p:cNvSpPr>
            <a:spLocks noChangeArrowheads="1"/>
          </p:cNvSpPr>
          <p:nvPr/>
        </p:nvSpPr>
        <p:spPr bwMode="auto">
          <a:xfrm>
            <a:off x="7727794" y="1214534"/>
            <a:ext cx="3626005" cy="353943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mn-lt"/>
              </a:rPr>
              <a:t>Variables can also be used directly on the terminal’s command line.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rgbClr val="444444"/>
                </a:solidFill>
                <a:latin typeface="+mn-lt"/>
              </a:rPr>
              <a:t>First </a:t>
            </a:r>
            <a:r>
              <a:rPr kumimoji="0" lang="en-US" altLang="en-US" sz="1600" b="0" i="0" u="none" strike="noStrike" cap="none" normalizeH="0" baseline="0" dirty="0">
                <a:ln>
                  <a:noFill/>
                </a:ln>
                <a:solidFill>
                  <a:srgbClr val="444444"/>
                </a:solidFill>
                <a:effectLst/>
                <a:latin typeface="+mn-lt"/>
              </a:rPr>
              <a:t>variables </a:t>
            </a:r>
            <a:r>
              <a:rPr kumimoji="0" lang="en-US" altLang="en-US" sz="1600" b="1" i="0" u="none" strike="noStrike" cap="none" normalizeH="0" baseline="0" dirty="0">
                <a:ln>
                  <a:noFill/>
                </a:ln>
                <a:solidFill>
                  <a:srgbClr val="FF8C00"/>
                </a:solidFill>
                <a:effectLst/>
                <a:latin typeface="+mn-lt"/>
                <a:cs typeface="Courier New" panose="02070309020205020404" pitchFamily="49" charset="0"/>
              </a:rPr>
              <a:t>a</a:t>
            </a:r>
            <a:r>
              <a:rPr kumimoji="0" lang="en-US" altLang="en-US" sz="1600" b="0" i="0" u="none" strike="noStrike" cap="none" normalizeH="0" baseline="0" dirty="0">
                <a:ln>
                  <a:noFill/>
                </a:ln>
                <a:solidFill>
                  <a:srgbClr val="444444"/>
                </a:solidFill>
                <a:effectLst/>
                <a:latin typeface="+mn-lt"/>
              </a:rPr>
              <a:t> and </a:t>
            </a:r>
            <a:r>
              <a:rPr kumimoji="0" lang="en-US" altLang="en-US" sz="1600" b="1" i="0" u="none" strike="noStrike" cap="none" normalizeH="0" baseline="0" dirty="0">
                <a:ln>
                  <a:noFill/>
                </a:ln>
                <a:solidFill>
                  <a:srgbClr val="FF8C00"/>
                </a:solidFill>
                <a:effectLst/>
                <a:latin typeface="+mn-lt"/>
                <a:cs typeface="Courier New" panose="02070309020205020404" pitchFamily="49" charset="0"/>
              </a:rPr>
              <a:t>b</a:t>
            </a:r>
            <a:r>
              <a:rPr kumimoji="0" lang="en-US" altLang="en-US" sz="1600" b="0" i="0" u="none" strike="noStrike" cap="none" normalizeH="0" baseline="0" dirty="0">
                <a:ln>
                  <a:noFill/>
                </a:ln>
                <a:solidFill>
                  <a:srgbClr val="444444"/>
                </a:solidFill>
                <a:effectLst/>
                <a:latin typeface="+mn-lt"/>
              </a:rPr>
              <a:t> are declared with integer data.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444444"/>
                </a:solidFill>
                <a:effectLst/>
                <a:latin typeface="+mn-lt"/>
              </a:rPr>
              <a:t>Using </a:t>
            </a:r>
            <a:r>
              <a:rPr kumimoji="0" lang="en-US" altLang="en-US" sz="1600" b="1" i="0" u="none" strike="noStrike" cap="none" normalizeH="0" baseline="0" dirty="0">
                <a:ln>
                  <a:noFill/>
                </a:ln>
                <a:solidFill>
                  <a:srgbClr val="FF8C00"/>
                </a:solidFill>
                <a:effectLst/>
                <a:latin typeface="+mn-lt"/>
                <a:cs typeface="Courier New" panose="02070309020205020404" pitchFamily="49" charset="0"/>
              </a:rPr>
              <a:t>echo</a:t>
            </a:r>
            <a:r>
              <a:rPr kumimoji="0" lang="en-US" altLang="en-US" sz="1600" b="0" i="0" u="none" strike="noStrike" cap="none" normalizeH="0" baseline="0" dirty="0">
                <a:ln>
                  <a:noFill/>
                </a:ln>
                <a:solidFill>
                  <a:srgbClr val="444444"/>
                </a:solidFill>
                <a:effectLst/>
                <a:latin typeface="+mn-lt"/>
              </a:rPr>
              <a:t> command, we can print their values or even perform an arithmetic operation, Note </a:t>
            </a:r>
            <a:r>
              <a:rPr kumimoji="0" lang="en-US" altLang="en-US" sz="1600" b="1" i="0" u="none" strike="noStrike" cap="none" normalizeH="0" baseline="0" dirty="0">
                <a:ln>
                  <a:noFill/>
                </a:ln>
                <a:solidFill>
                  <a:srgbClr val="444444"/>
                </a:solidFill>
                <a:effectLst/>
                <a:latin typeface="+mn-lt"/>
              </a:rPr>
              <a:t>echo is required to see the values</a:t>
            </a:r>
            <a:r>
              <a:rPr kumimoji="0" lang="en-US" altLang="en-US" sz="1600" b="0" i="0" u="none" strike="noStrike" cap="none" normalizeH="0" baseline="0" dirty="0">
                <a:ln>
                  <a:noFill/>
                </a:ln>
                <a:solidFill>
                  <a:srgbClr val="444444"/>
                </a:solidFill>
                <a:effectLst/>
                <a:latin typeface="+mn-lt"/>
              </a:rPr>
              <a:t>. A command is necessary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C00000"/>
                </a:solidFill>
                <a:effectLst/>
                <a:latin typeface="+mn-lt"/>
              </a:rPr>
              <a:t>The $ is a must to interpret as a variable.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mn-lt"/>
              </a:rPr>
              <a:t>[EXPRESSION] is = test EXPRESSION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rPr>
              <a:t>$[EXPRESSION] = value returned by EXPRESSION?    </a:t>
            </a:r>
          </a:p>
        </p:txBody>
      </p:sp>
      <p:sp>
        <p:nvSpPr>
          <p:cNvPr id="6" name="TextBox 5">
            <a:extLst>
              <a:ext uri="{FF2B5EF4-FFF2-40B4-BE49-F238E27FC236}">
                <a16:creationId xmlns:a16="http://schemas.microsoft.com/office/drawing/2014/main" id="{1C6ADE7E-9CBB-CE8C-D757-7551CAFEAB9D}"/>
              </a:ext>
            </a:extLst>
          </p:cNvPr>
          <p:cNvSpPr txBox="1"/>
          <p:nvPr/>
        </p:nvSpPr>
        <p:spPr>
          <a:xfrm>
            <a:off x="838199" y="5220586"/>
            <a:ext cx="1602233" cy="369332"/>
          </a:xfrm>
          <a:prstGeom prst="rect">
            <a:avLst/>
          </a:prstGeom>
          <a:noFill/>
        </p:spPr>
        <p:txBody>
          <a:bodyPr wrap="none" rtlCol="0">
            <a:spAutoFit/>
          </a:bodyPr>
          <a:lstStyle/>
          <a:p>
            <a:r>
              <a:rPr lang="en-IN" dirty="0"/>
              <a:t>EXIT CODES $? </a:t>
            </a:r>
          </a:p>
        </p:txBody>
      </p:sp>
    </p:spTree>
    <p:extLst>
      <p:ext uri="{BB962C8B-B14F-4D97-AF65-F5344CB8AC3E}">
        <p14:creationId xmlns:p14="http://schemas.microsoft.com/office/powerpoint/2010/main" val="21956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B13F-56B9-1D30-41C9-95B176C76963}"/>
              </a:ext>
            </a:extLst>
          </p:cNvPr>
          <p:cNvSpPr>
            <a:spLocks noGrp="1"/>
          </p:cNvSpPr>
          <p:nvPr>
            <p:ph type="title"/>
          </p:nvPr>
        </p:nvSpPr>
        <p:spPr>
          <a:xfrm>
            <a:off x="352425" y="152400"/>
            <a:ext cx="11639550" cy="733426"/>
          </a:xfrm>
        </p:spPr>
        <p:txBody>
          <a:bodyPr>
            <a:noAutofit/>
          </a:bodyPr>
          <a:lstStyle/>
          <a:p>
            <a:r>
              <a:rPr lang="en-IN" sz="3600" dirty="0"/>
              <a:t>backup.sh - A script to backup any user’s home directory</a:t>
            </a:r>
          </a:p>
        </p:txBody>
      </p:sp>
      <p:sp>
        <p:nvSpPr>
          <p:cNvPr id="4" name="TextBox 3">
            <a:extLst>
              <a:ext uri="{FF2B5EF4-FFF2-40B4-BE49-F238E27FC236}">
                <a16:creationId xmlns:a16="http://schemas.microsoft.com/office/drawing/2014/main" id="{C2B9D3A2-3F54-F2AC-DAFE-3E809E706F11}"/>
              </a:ext>
            </a:extLst>
          </p:cNvPr>
          <p:cNvSpPr txBox="1"/>
          <p:nvPr/>
        </p:nvSpPr>
        <p:spPr>
          <a:xfrm>
            <a:off x="352424" y="921359"/>
            <a:ext cx="6667501" cy="3693319"/>
          </a:xfrm>
          <a:prstGeom prst="rect">
            <a:avLst/>
          </a:prstGeom>
          <a:solidFill>
            <a:schemeClr val="bg1">
              <a:lumMod val="95000"/>
            </a:schemeClr>
          </a:solidFill>
        </p:spPr>
        <p:txBody>
          <a:bodyPr wrap="square">
            <a:spAutoFit/>
          </a:bodyPr>
          <a:lstStyle/>
          <a:p>
            <a:r>
              <a:rPr lang="en-IN" dirty="0"/>
              <a:t>#!/bin/bash</a:t>
            </a:r>
          </a:p>
          <a:p>
            <a:endParaRPr lang="en-IN" dirty="0"/>
          </a:p>
          <a:p>
            <a:r>
              <a:rPr lang="en-IN" dirty="0"/>
              <a:t># This bash script is used to backup a user's home directory to /</a:t>
            </a:r>
            <a:r>
              <a:rPr lang="en-IN" dirty="0" err="1"/>
              <a:t>tmp</a:t>
            </a:r>
            <a:r>
              <a:rPr lang="en-IN" dirty="0"/>
              <a:t>/.</a:t>
            </a:r>
          </a:p>
          <a:p>
            <a:endParaRPr lang="en-IN" dirty="0"/>
          </a:p>
          <a:p>
            <a:r>
              <a:rPr lang="en-IN" dirty="0"/>
              <a:t>user=$(</a:t>
            </a:r>
            <a:r>
              <a:rPr lang="en-IN" dirty="0" err="1"/>
              <a:t>whoami</a:t>
            </a:r>
            <a:r>
              <a:rPr lang="en-IN" dirty="0"/>
              <a:t>)</a:t>
            </a:r>
          </a:p>
          <a:p>
            <a:r>
              <a:rPr lang="en-IN" dirty="0"/>
              <a:t>input=/home/$user</a:t>
            </a:r>
          </a:p>
          <a:p>
            <a:r>
              <a:rPr lang="en-IN" dirty="0"/>
              <a:t>output=/</a:t>
            </a:r>
            <a:r>
              <a:rPr lang="en-IN" dirty="0" err="1"/>
              <a:t>tmp</a:t>
            </a:r>
            <a:r>
              <a:rPr lang="en-IN" dirty="0"/>
              <a:t>/${user}_home_$(date +%Y-%m-%d_%H%M%S).tar.gz</a:t>
            </a:r>
          </a:p>
          <a:p>
            <a:endParaRPr lang="en-IN" dirty="0"/>
          </a:p>
          <a:p>
            <a:r>
              <a:rPr lang="en-IN" dirty="0"/>
              <a:t>tar -</a:t>
            </a:r>
            <a:r>
              <a:rPr lang="en-IN" dirty="0" err="1"/>
              <a:t>czf</a:t>
            </a:r>
            <a:r>
              <a:rPr lang="en-IN" dirty="0"/>
              <a:t> $output $input</a:t>
            </a:r>
          </a:p>
          <a:p>
            <a:endParaRPr lang="en-IN" dirty="0"/>
          </a:p>
          <a:p>
            <a:r>
              <a:rPr lang="en-IN" dirty="0"/>
              <a:t>echo "Backup of $input completed! Details about the output backup file:“</a:t>
            </a:r>
          </a:p>
          <a:p>
            <a:r>
              <a:rPr lang="en-IN" dirty="0"/>
              <a:t>ls -l $output</a:t>
            </a:r>
          </a:p>
        </p:txBody>
      </p:sp>
      <p:sp>
        <p:nvSpPr>
          <p:cNvPr id="7" name="Rectangle 1">
            <a:extLst>
              <a:ext uri="{FF2B5EF4-FFF2-40B4-BE49-F238E27FC236}">
                <a16:creationId xmlns:a16="http://schemas.microsoft.com/office/drawing/2014/main" id="{6CBD8DF6-A2B7-EBF8-F1B0-900D6F010854}"/>
              </a:ext>
            </a:extLst>
          </p:cNvPr>
          <p:cNvSpPr>
            <a:spLocks noChangeArrowheads="1"/>
          </p:cNvSpPr>
          <p:nvPr/>
        </p:nvSpPr>
        <p:spPr bwMode="auto">
          <a:xfrm>
            <a:off x="7181851" y="956480"/>
            <a:ext cx="4810124" cy="3693319"/>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Two new bash scripting concepts are introduced: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44444"/>
                </a:solidFill>
                <a:effectLst/>
                <a:latin typeface="+mn-lt"/>
              </a:rPr>
              <a:t>Firstly, our new </a:t>
            </a:r>
            <a:r>
              <a:rPr kumimoji="0" lang="en-US" altLang="en-US" b="1" i="0" u="none" strike="noStrike" cap="none" normalizeH="0" baseline="0" dirty="0">
                <a:ln>
                  <a:noFill/>
                </a:ln>
                <a:solidFill>
                  <a:srgbClr val="FF8C00"/>
                </a:solidFill>
                <a:effectLst/>
                <a:latin typeface="+mn-lt"/>
                <a:cs typeface="Courier New" panose="02070309020205020404" pitchFamily="49" charset="0"/>
              </a:rPr>
              <a:t>backup.sh</a:t>
            </a:r>
            <a:r>
              <a:rPr kumimoji="0" lang="en-US" altLang="en-US" b="0" i="0" u="none" strike="noStrike" cap="none" normalizeH="0" baseline="0" dirty="0">
                <a:ln>
                  <a:noFill/>
                </a:ln>
                <a:solidFill>
                  <a:srgbClr val="444444"/>
                </a:solidFill>
                <a:effectLst/>
                <a:latin typeface="+mn-lt"/>
              </a:rPr>
              <a:t> </a:t>
            </a:r>
            <a:r>
              <a:rPr kumimoji="0" lang="en-US" altLang="en-US" b="0" i="0" strike="noStrike" cap="none" normalizeH="0" baseline="0" dirty="0">
                <a:ln>
                  <a:noFill/>
                </a:ln>
                <a:solidFill>
                  <a:srgbClr val="3498DB"/>
                </a:solidFill>
                <a:effectLst/>
                <a:latin typeface="+mn-lt"/>
                <a:hlinkClick r:id="rId2"/>
              </a:rPr>
              <a:t>script contains comment</a:t>
            </a:r>
            <a:r>
              <a:rPr kumimoji="0" lang="en-US" altLang="en-US" b="0" i="0" strike="noStrike" cap="none" normalizeH="0" baseline="0" dirty="0">
                <a:ln>
                  <a:noFill/>
                </a:ln>
                <a:solidFill>
                  <a:srgbClr val="444444"/>
                </a:solidFill>
                <a:effectLst/>
                <a:latin typeface="+mn-lt"/>
              </a:rPr>
              <a:t> </a:t>
            </a:r>
            <a:r>
              <a:rPr kumimoji="0" lang="en-US" altLang="en-US" b="0" i="0" u="none" strike="noStrike" cap="none" normalizeH="0" baseline="0" dirty="0">
                <a:ln>
                  <a:noFill/>
                </a:ln>
                <a:solidFill>
                  <a:srgbClr val="444444"/>
                </a:solidFill>
                <a:effectLst/>
                <a:latin typeface="+mn-lt"/>
              </a:rPr>
              <a:t>line. Every line starting with </a:t>
            </a:r>
            <a:r>
              <a:rPr kumimoji="0" lang="en-US" altLang="en-US" b="1" i="0" u="none" strike="noStrike" cap="none" normalizeH="0" baseline="0" dirty="0">
                <a:ln>
                  <a:noFill/>
                </a:ln>
                <a:solidFill>
                  <a:srgbClr val="FF8C00"/>
                </a:solidFill>
                <a:effectLst/>
                <a:latin typeface="+mn-lt"/>
                <a:cs typeface="Courier New" panose="02070309020205020404" pitchFamily="49" charset="0"/>
              </a:rPr>
              <a:t>#</a:t>
            </a:r>
            <a:r>
              <a:rPr kumimoji="0" lang="en-US" altLang="en-US" b="0" i="0" u="none" strike="noStrike" cap="none" normalizeH="0" baseline="0" dirty="0">
                <a:ln>
                  <a:noFill/>
                </a:ln>
                <a:solidFill>
                  <a:srgbClr val="444444"/>
                </a:solidFill>
                <a:effectLst/>
                <a:latin typeface="+mn-lt"/>
              </a:rPr>
              <a:t> sign except shebang will not be interpreted by bash and will only serve as a programmer’s internal note.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44444"/>
                </a:solidFill>
                <a:effectLst/>
                <a:latin typeface="+mn-lt"/>
              </a:rPr>
              <a:t>Secondly, the script uses a new shell scripting trick </a:t>
            </a:r>
            <a:r>
              <a:rPr kumimoji="0" lang="en-US" altLang="en-US" b="1" i="0" u="none" strike="noStrike" cap="none" normalizeH="0" baseline="0" dirty="0">
                <a:ln>
                  <a:noFill/>
                </a:ln>
                <a:solidFill>
                  <a:srgbClr val="C00000"/>
                </a:solidFill>
                <a:effectLst/>
                <a:latin typeface="+mn-lt"/>
                <a:cs typeface="Courier New" panose="02070309020205020404" pitchFamily="49" charset="0"/>
              </a:rPr>
              <a:t>${parameter}</a:t>
            </a:r>
            <a:r>
              <a:rPr kumimoji="0" lang="en-US" altLang="en-US" b="0" i="0" u="none" strike="noStrike" cap="none" normalizeH="0" baseline="0" dirty="0">
                <a:ln>
                  <a:noFill/>
                </a:ln>
                <a:solidFill>
                  <a:srgbClr val="444444"/>
                </a:solidFill>
                <a:effectLst/>
                <a:latin typeface="+mn-lt"/>
              </a:rPr>
              <a:t> called </a:t>
            </a:r>
            <a:r>
              <a:rPr kumimoji="0" lang="en-US" altLang="en-US" b="0" i="0" u="none" strike="noStrike" cap="none" normalizeH="0" baseline="0" dirty="0">
                <a:ln>
                  <a:noFill/>
                </a:ln>
                <a:solidFill>
                  <a:srgbClr val="3498DB"/>
                </a:solidFill>
                <a:effectLst/>
                <a:latin typeface="+mn-lt"/>
                <a:hlinkClick r:id="rId3"/>
              </a:rPr>
              <a:t>parameter expansion</a:t>
            </a:r>
            <a:r>
              <a:rPr kumimoji="0" lang="en-US" altLang="en-US" b="0" i="0" u="none" strike="noStrike" cap="none" normalizeH="0" baseline="0" dirty="0">
                <a:ln>
                  <a:noFill/>
                </a:ln>
                <a:solidFill>
                  <a:srgbClr val="444444"/>
                </a:solidFill>
                <a:effectLst/>
                <a:latin typeface="+mn-lt"/>
              </a:rPr>
              <a:t>. In our case, curly braces </a:t>
            </a:r>
            <a:r>
              <a:rPr kumimoji="0" lang="en-US" altLang="en-US" b="1" i="0" u="none" strike="noStrike" cap="none" normalizeH="0" baseline="0" dirty="0">
                <a:ln>
                  <a:noFill/>
                </a:ln>
                <a:solidFill>
                  <a:srgbClr val="FF8C00"/>
                </a:solidFill>
                <a:effectLst/>
                <a:latin typeface="+mn-lt"/>
                <a:cs typeface="Courier New" panose="02070309020205020404" pitchFamily="49" charset="0"/>
              </a:rPr>
              <a:t>{}</a:t>
            </a:r>
            <a:r>
              <a:rPr kumimoji="0" lang="en-US" altLang="en-US" b="0" i="0" u="none" strike="noStrike" cap="none" normalizeH="0" baseline="0" dirty="0">
                <a:ln>
                  <a:noFill/>
                </a:ln>
                <a:solidFill>
                  <a:srgbClr val="444444"/>
                </a:solidFill>
                <a:effectLst/>
                <a:latin typeface="+mn-lt"/>
              </a:rPr>
              <a:t> are required because our variable </a:t>
            </a:r>
            <a:r>
              <a:rPr kumimoji="0" lang="en-US" altLang="en-US" b="1" i="0" u="none" strike="noStrike" cap="none" normalizeH="0" baseline="0" dirty="0">
                <a:ln>
                  <a:noFill/>
                </a:ln>
                <a:solidFill>
                  <a:srgbClr val="C00000"/>
                </a:solidFill>
                <a:effectLst/>
                <a:latin typeface="+mn-lt"/>
                <a:cs typeface="Courier New" panose="02070309020205020404" pitchFamily="49" charset="0"/>
              </a:rPr>
              <a:t>$user</a:t>
            </a:r>
            <a:r>
              <a:rPr kumimoji="0" lang="en-US" altLang="en-US" b="0" i="0" u="none" strike="noStrike" cap="none" normalizeH="0" baseline="0" dirty="0">
                <a:ln>
                  <a:noFill/>
                </a:ln>
                <a:solidFill>
                  <a:srgbClr val="444444"/>
                </a:solidFill>
                <a:effectLst/>
                <a:latin typeface="+mn-lt"/>
              </a:rPr>
              <a:t> </a:t>
            </a:r>
            <a:r>
              <a:rPr kumimoji="0" lang="en-US" altLang="en-US" b="0" i="1" u="none" strike="noStrike" cap="none" normalizeH="0" baseline="0" dirty="0">
                <a:ln>
                  <a:noFill/>
                </a:ln>
                <a:solidFill>
                  <a:srgbClr val="444444"/>
                </a:solidFill>
                <a:effectLst/>
                <a:latin typeface="+mn-lt"/>
              </a:rPr>
              <a:t>is preceded by </a:t>
            </a:r>
            <a:r>
              <a:rPr kumimoji="0" lang="en-US" altLang="en-US" b="0" i="1" u="none" strike="noStrike" cap="none" normalizeH="0" baseline="0" dirty="0">
                <a:ln>
                  <a:noFill/>
                </a:ln>
                <a:solidFill>
                  <a:srgbClr val="C00000"/>
                </a:solidFill>
                <a:effectLst/>
                <a:latin typeface="+mn-lt"/>
              </a:rPr>
              <a:t>prefix</a:t>
            </a:r>
            <a:r>
              <a:rPr kumimoji="0" lang="en-US" altLang="en-US" b="0" i="1" u="none" strike="noStrike" cap="none" normalizeH="0" baseline="0" dirty="0">
                <a:ln>
                  <a:noFill/>
                </a:ln>
                <a:solidFill>
                  <a:srgbClr val="444444"/>
                </a:solidFill>
                <a:effectLst/>
                <a:latin typeface="+mn-lt"/>
              </a:rPr>
              <a:t>  </a:t>
            </a:r>
            <a:r>
              <a:rPr kumimoji="0" lang="en-US" altLang="en-US" i="1" u="none" strike="noStrike" cap="none" normalizeH="0" baseline="0" dirty="0">
                <a:ln>
                  <a:noFill/>
                </a:ln>
                <a:effectLst/>
                <a:latin typeface="+mn-lt"/>
              </a:rPr>
              <a:t>followed by a</a:t>
            </a:r>
            <a:r>
              <a:rPr kumimoji="0" lang="en-US" altLang="en-US" i="1" u="none" strike="noStrike" cap="none" normalizeH="0" baseline="0" dirty="0">
                <a:ln>
                  <a:noFill/>
                </a:ln>
                <a:solidFill>
                  <a:srgbClr val="C00000"/>
                </a:solidFill>
                <a:effectLst/>
                <a:latin typeface="+mn-lt"/>
              </a:rPr>
              <a:t> suffix</a:t>
            </a:r>
            <a:r>
              <a:rPr kumimoji="0" lang="en-US" altLang="en-US" b="0" i="0" u="none" strike="noStrike" cap="none" normalizeH="0" baseline="0" dirty="0">
                <a:ln>
                  <a:noFill/>
                </a:ln>
                <a:solidFill>
                  <a:srgbClr val="444444"/>
                </a:solidFill>
                <a:effectLst/>
                <a:latin typeface="+mn-lt"/>
              </a:rPr>
              <a:t>.  The suffix includes $(date) – a command substitution. </a:t>
            </a:r>
            <a:endParaRPr kumimoji="0" lang="en-US" altLang="en-US" b="0" i="0" u="none" strike="noStrike" cap="none" normalizeH="0" baseline="0" dirty="0">
              <a:ln>
                <a:noFill/>
              </a:ln>
              <a:solidFill>
                <a:schemeClr val="tx1"/>
              </a:solidFill>
              <a:effectLst/>
              <a:latin typeface="+mn-lt"/>
            </a:endParaRPr>
          </a:p>
        </p:txBody>
      </p:sp>
      <p:sp>
        <p:nvSpPr>
          <p:cNvPr id="5" name="Rectangle 1">
            <a:extLst>
              <a:ext uri="{FF2B5EF4-FFF2-40B4-BE49-F238E27FC236}">
                <a16:creationId xmlns:a16="http://schemas.microsoft.com/office/drawing/2014/main" id="{ECB33FF3-8E34-D6A8-DFAB-5852AAA5FC89}"/>
              </a:ext>
            </a:extLst>
          </p:cNvPr>
          <p:cNvSpPr>
            <a:spLocks noChangeArrowheads="1"/>
          </p:cNvSpPr>
          <p:nvPr/>
        </p:nvSpPr>
        <p:spPr bwMode="auto">
          <a:xfrm>
            <a:off x="352424" y="4877634"/>
            <a:ext cx="11639551" cy="646331"/>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The script will no longer be bind to a specific user. From now on our </a:t>
            </a:r>
            <a:r>
              <a:rPr kumimoji="0" lang="en-US" altLang="en-US" b="1" i="0" u="none" strike="noStrike" cap="none" normalizeH="0" baseline="0" dirty="0">
                <a:ln>
                  <a:noFill/>
                </a:ln>
                <a:solidFill>
                  <a:srgbClr val="FF8C00"/>
                </a:solidFill>
                <a:effectLst/>
                <a:latin typeface="+mn-lt"/>
                <a:cs typeface="Courier New" panose="02070309020205020404" pitchFamily="49" charset="0"/>
              </a:rPr>
              <a:t>backup.sh</a:t>
            </a:r>
            <a:r>
              <a:rPr kumimoji="0" lang="en-US" altLang="en-US" b="0" i="0" u="none" strike="noStrike" cap="none" normalizeH="0" baseline="0" dirty="0">
                <a:ln>
                  <a:noFill/>
                </a:ln>
                <a:solidFill>
                  <a:srgbClr val="444444"/>
                </a:solidFill>
                <a:effectLst/>
                <a:latin typeface="+mn-lt"/>
              </a:rPr>
              <a:t> bash script can be run by any user (others have r-x  permission).   while still backing up a correct user home directory</a:t>
            </a:r>
            <a:r>
              <a:rPr kumimoji="0" lang="en-US" altLang="en-US"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159866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6499-92C7-685B-63C9-9854ED041F4F}"/>
              </a:ext>
            </a:extLst>
          </p:cNvPr>
          <p:cNvSpPr>
            <a:spLocks noGrp="1"/>
          </p:cNvSpPr>
          <p:nvPr>
            <p:ph type="title"/>
          </p:nvPr>
        </p:nvSpPr>
        <p:spPr/>
        <p:txBody>
          <a:bodyPr/>
          <a:lstStyle/>
          <a:p>
            <a:r>
              <a:rPr lang="en-IN" dirty="0"/>
              <a:t>Three types of variables, based on scope</a:t>
            </a:r>
          </a:p>
        </p:txBody>
      </p:sp>
      <p:sp>
        <p:nvSpPr>
          <p:cNvPr id="3" name="TextBox 2">
            <a:extLst>
              <a:ext uri="{FF2B5EF4-FFF2-40B4-BE49-F238E27FC236}">
                <a16:creationId xmlns:a16="http://schemas.microsoft.com/office/drawing/2014/main" id="{4C2C6345-B7EA-1585-B2D1-84A282D79F9D}"/>
              </a:ext>
            </a:extLst>
          </p:cNvPr>
          <p:cNvSpPr txBox="1"/>
          <p:nvPr/>
        </p:nvSpPr>
        <p:spPr>
          <a:xfrm>
            <a:off x="838200" y="1676399"/>
            <a:ext cx="10833975" cy="369332"/>
          </a:xfrm>
          <a:prstGeom prst="rect">
            <a:avLst/>
          </a:prstGeom>
          <a:solidFill>
            <a:schemeClr val="accent6">
              <a:lumMod val="20000"/>
              <a:lumOff val="80000"/>
            </a:schemeClr>
          </a:solidFill>
        </p:spPr>
        <p:txBody>
          <a:bodyPr wrap="square" rtlCol="0">
            <a:spAutoFit/>
          </a:bodyPr>
          <a:lstStyle/>
          <a:p>
            <a:r>
              <a:rPr lang="en-IN" b="1" dirty="0"/>
              <a:t>Local variables </a:t>
            </a:r>
            <a:r>
              <a:rPr lang="en-IN" dirty="0"/>
              <a:t>: Scope only within the instance of the script</a:t>
            </a:r>
          </a:p>
        </p:txBody>
      </p:sp>
      <p:sp>
        <p:nvSpPr>
          <p:cNvPr id="4" name="TextBox 3">
            <a:extLst>
              <a:ext uri="{FF2B5EF4-FFF2-40B4-BE49-F238E27FC236}">
                <a16:creationId xmlns:a16="http://schemas.microsoft.com/office/drawing/2014/main" id="{57FF0990-32B4-4DF0-64DC-40246B90CD7A}"/>
              </a:ext>
            </a:extLst>
          </p:cNvPr>
          <p:cNvSpPr txBox="1"/>
          <p:nvPr/>
        </p:nvSpPr>
        <p:spPr>
          <a:xfrm>
            <a:off x="736169" y="2171700"/>
            <a:ext cx="10970056" cy="3416320"/>
          </a:xfrm>
          <a:prstGeom prst="rect">
            <a:avLst/>
          </a:prstGeom>
          <a:solidFill>
            <a:schemeClr val="accent1">
              <a:lumMod val="20000"/>
              <a:lumOff val="80000"/>
            </a:schemeClr>
          </a:solidFill>
        </p:spPr>
        <p:txBody>
          <a:bodyPr wrap="square" rtlCol="0">
            <a:spAutoFit/>
          </a:bodyPr>
          <a:lstStyle/>
          <a:p>
            <a:r>
              <a:rPr lang="en-IN" b="1" dirty="0"/>
              <a:t>Environment variables (ENVs) </a:t>
            </a:r>
            <a:r>
              <a:rPr lang="en-IN" dirty="0"/>
              <a:t>: Can have global / local scope.</a:t>
            </a:r>
          </a:p>
          <a:p>
            <a:endParaRPr lang="en-IN" dirty="0"/>
          </a:p>
          <a:p>
            <a:pPr lvl="1"/>
            <a:r>
              <a:rPr lang="en-IN" dirty="0"/>
              <a:t>To see ENV variables $env</a:t>
            </a:r>
          </a:p>
          <a:p>
            <a:pPr lvl="1"/>
            <a:r>
              <a:rPr lang="en-IN" dirty="0"/>
              <a:t>e.g. PATH =&gt; all executables located </a:t>
            </a:r>
          </a:p>
          <a:p>
            <a:pPr lvl="1"/>
            <a:endParaRPr lang="en-IN" dirty="0"/>
          </a:p>
          <a:p>
            <a:pPr lvl="1"/>
            <a:r>
              <a:rPr lang="en-IN" b="1" dirty="0"/>
              <a:t>Global ENVs </a:t>
            </a:r>
            <a:r>
              <a:rPr lang="en-IN" dirty="0"/>
              <a:t>=&gt; accessible by all any process in the environment of the terminal. </a:t>
            </a:r>
          </a:p>
          <a:p>
            <a:pPr lvl="1"/>
            <a:r>
              <a:rPr lang="en-IN" dirty="0"/>
              <a:t>$cat /etc/environment</a:t>
            </a:r>
          </a:p>
          <a:p>
            <a:pPr lvl="1"/>
            <a:r>
              <a:rPr lang="en-IN" dirty="0"/>
              <a:t>$cat /etc/profile</a:t>
            </a:r>
          </a:p>
          <a:p>
            <a:pPr lvl="1"/>
            <a:r>
              <a:rPr lang="en-IN" dirty="0"/>
              <a:t>$cat /etc/</a:t>
            </a:r>
            <a:r>
              <a:rPr lang="en-IN" dirty="0" err="1"/>
              <a:t>bash.bashrc</a:t>
            </a:r>
            <a:endParaRPr lang="en-IN" dirty="0"/>
          </a:p>
          <a:p>
            <a:pPr lvl="1"/>
            <a:endParaRPr lang="en-IN" dirty="0"/>
          </a:p>
          <a:p>
            <a:pPr lvl="1"/>
            <a:r>
              <a:rPr lang="en-IN" b="1" dirty="0"/>
              <a:t>Local ENVs </a:t>
            </a:r>
            <a:r>
              <a:rPr lang="en-IN" dirty="0"/>
              <a:t>=&gt; specific scripts of the user</a:t>
            </a:r>
          </a:p>
          <a:p>
            <a:pPr lvl="1"/>
            <a:r>
              <a:rPr lang="en-IN" dirty="0"/>
              <a:t>e.g. ~/.</a:t>
            </a:r>
            <a:r>
              <a:rPr lang="en-IN" dirty="0" err="1"/>
              <a:t>bashrc</a:t>
            </a:r>
            <a:r>
              <a:rPr lang="en-IN" dirty="0"/>
              <a:t> , ~/.</a:t>
            </a:r>
            <a:r>
              <a:rPr lang="en-IN" dirty="0" err="1"/>
              <a:t>bash_profile</a:t>
            </a:r>
            <a:r>
              <a:rPr lang="en-IN" dirty="0"/>
              <a:t>, ~/.</a:t>
            </a:r>
            <a:r>
              <a:rPr lang="en-IN" dirty="0" err="1"/>
              <a:t>bash_login</a:t>
            </a:r>
            <a:r>
              <a:rPr lang="en-IN" dirty="0"/>
              <a:t>, ~/.profile</a:t>
            </a:r>
          </a:p>
        </p:txBody>
      </p:sp>
      <p:sp>
        <p:nvSpPr>
          <p:cNvPr id="5" name="TextBox 4">
            <a:extLst>
              <a:ext uri="{FF2B5EF4-FFF2-40B4-BE49-F238E27FC236}">
                <a16:creationId xmlns:a16="http://schemas.microsoft.com/office/drawing/2014/main" id="{4E61E704-8804-571B-5110-0A2A945F4FC0}"/>
              </a:ext>
            </a:extLst>
          </p:cNvPr>
          <p:cNvSpPr txBox="1"/>
          <p:nvPr/>
        </p:nvSpPr>
        <p:spPr>
          <a:xfrm>
            <a:off x="736169" y="5820276"/>
            <a:ext cx="11049307" cy="369332"/>
          </a:xfrm>
          <a:prstGeom prst="rect">
            <a:avLst/>
          </a:prstGeom>
          <a:solidFill>
            <a:schemeClr val="bg1">
              <a:lumMod val="85000"/>
            </a:schemeClr>
          </a:solidFill>
        </p:spPr>
        <p:txBody>
          <a:bodyPr wrap="none" rtlCol="0">
            <a:spAutoFit/>
          </a:bodyPr>
          <a:lstStyle/>
          <a:p>
            <a:r>
              <a:rPr lang="en-IN" b="1" dirty="0"/>
              <a:t>Shell variables </a:t>
            </a:r>
            <a:r>
              <a:rPr lang="en-IN" dirty="0"/>
              <a:t>: variables required for proper functioning of all shell scripts. They are a mix of Global and Local ENVs</a:t>
            </a:r>
          </a:p>
        </p:txBody>
      </p:sp>
    </p:spTree>
    <p:extLst>
      <p:ext uri="{BB962C8B-B14F-4D97-AF65-F5344CB8AC3E}">
        <p14:creationId xmlns:p14="http://schemas.microsoft.com/office/powerpoint/2010/main" val="27170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7FAE-834B-4967-3342-F8EA50C1E5BC}"/>
              </a:ext>
            </a:extLst>
          </p:cNvPr>
          <p:cNvSpPr>
            <a:spLocks noGrp="1"/>
          </p:cNvSpPr>
          <p:nvPr>
            <p:ph type="title"/>
          </p:nvPr>
        </p:nvSpPr>
        <p:spPr>
          <a:xfrm>
            <a:off x="838200" y="220162"/>
            <a:ext cx="10515600" cy="1325563"/>
          </a:xfrm>
        </p:spPr>
        <p:txBody>
          <a:bodyPr/>
          <a:lstStyle/>
          <a:p>
            <a:r>
              <a:rPr lang="en-IN" dirty="0"/>
              <a:t>Setting the environment</a:t>
            </a:r>
          </a:p>
        </p:txBody>
      </p:sp>
      <p:sp>
        <p:nvSpPr>
          <p:cNvPr id="3" name="TextBox 2">
            <a:extLst>
              <a:ext uri="{FF2B5EF4-FFF2-40B4-BE49-F238E27FC236}">
                <a16:creationId xmlns:a16="http://schemas.microsoft.com/office/drawing/2014/main" id="{4B161E3F-B009-578D-BDEA-2DC28910AC1F}"/>
              </a:ext>
            </a:extLst>
          </p:cNvPr>
          <p:cNvSpPr txBox="1"/>
          <p:nvPr/>
        </p:nvSpPr>
        <p:spPr>
          <a:xfrm>
            <a:off x="1014762" y="1393905"/>
            <a:ext cx="10515600"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environment is a set of variables and functions recognized by the kernel and used by most programs </a:t>
            </a:r>
          </a:p>
          <a:p>
            <a:pPr marL="285750" indent="-285750">
              <a:buFont typeface="Arial" panose="020B0604020202020204" pitchFamily="34" charset="0"/>
              <a:buChar char="•"/>
            </a:pPr>
            <a:r>
              <a:rPr lang="en-IN" sz="2000" dirty="0"/>
              <a:t>Not all variables are environment variables, must be exported </a:t>
            </a:r>
          </a:p>
          <a:p>
            <a:pPr marL="285750" indent="-285750">
              <a:buFont typeface="Arial" panose="020B0604020202020204" pitchFamily="34" charset="0"/>
              <a:buChar char="•"/>
            </a:pPr>
            <a:r>
              <a:rPr lang="en-IN" sz="2000" dirty="0"/>
              <a:t>Initially set by </a:t>
            </a:r>
            <a:r>
              <a:rPr lang="en-IN" sz="2000" dirty="0" err="1"/>
              <a:t>startup</a:t>
            </a:r>
            <a:r>
              <a:rPr lang="en-IN" sz="2000" dirty="0"/>
              <a:t> files</a:t>
            </a:r>
          </a:p>
          <a:p>
            <a:pPr marL="285750" indent="-285750">
              <a:buFont typeface="Arial" panose="020B0604020202020204" pitchFamily="34" charset="0"/>
              <a:buChar char="•"/>
            </a:pPr>
            <a:r>
              <a:rPr lang="en-IN" sz="2000" b="1" dirty="0" err="1"/>
              <a:t>printenv</a:t>
            </a:r>
            <a:r>
              <a:rPr lang="en-IN" sz="2000" dirty="0"/>
              <a:t> displays variables and values in the environment</a:t>
            </a:r>
          </a:p>
          <a:p>
            <a:pPr marL="285750" indent="-285750">
              <a:buFont typeface="Arial" panose="020B0604020202020204" pitchFamily="34" charset="0"/>
              <a:buChar char="•"/>
            </a:pPr>
            <a:r>
              <a:rPr lang="en-IN" sz="2000" b="1" dirty="0"/>
              <a:t>set</a:t>
            </a:r>
            <a:r>
              <a:rPr lang="en-IN" sz="2000" dirty="0"/>
              <a:t>  - Set or unset values of shell options and positional parameters.</a:t>
            </a:r>
          </a:p>
        </p:txBody>
      </p:sp>
    </p:spTree>
    <p:extLst>
      <p:ext uri="{BB962C8B-B14F-4D97-AF65-F5344CB8AC3E}">
        <p14:creationId xmlns:p14="http://schemas.microsoft.com/office/powerpoint/2010/main" val="1291969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25F3-7974-EEAD-EC50-9CA125745703}"/>
              </a:ext>
            </a:extLst>
          </p:cNvPr>
          <p:cNvSpPr>
            <a:spLocks noGrp="1"/>
          </p:cNvSpPr>
          <p:nvPr>
            <p:ph type="title"/>
          </p:nvPr>
        </p:nvSpPr>
        <p:spPr>
          <a:xfrm>
            <a:off x="838200" y="102079"/>
            <a:ext cx="10515600" cy="938701"/>
          </a:xfrm>
        </p:spPr>
        <p:txBody>
          <a:bodyPr/>
          <a:lstStyle/>
          <a:p>
            <a:r>
              <a:rPr lang="en-IN" dirty="0"/>
              <a:t>Arrays – special type of variables</a:t>
            </a:r>
          </a:p>
        </p:txBody>
      </p:sp>
      <p:sp>
        <p:nvSpPr>
          <p:cNvPr id="3" name="TextBox 2">
            <a:extLst>
              <a:ext uri="{FF2B5EF4-FFF2-40B4-BE49-F238E27FC236}">
                <a16:creationId xmlns:a16="http://schemas.microsoft.com/office/drawing/2014/main" id="{B6376CB0-9782-1CDE-00E3-F79A1CFABC2F}"/>
              </a:ext>
            </a:extLst>
          </p:cNvPr>
          <p:cNvSpPr txBox="1"/>
          <p:nvPr/>
        </p:nvSpPr>
        <p:spPr>
          <a:xfrm>
            <a:off x="838200" y="1300331"/>
            <a:ext cx="10742903" cy="1015663"/>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IN" sz="2000" dirty="0"/>
              <a:t>An array is a linear, ordered set of values.  </a:t>
            </a:r>
          </a:p>
          <a:p>
            <a:pPr marL="285750" indent="-285750">
              <a:buFont typeface="Arial" panose="020B0604020202020204" pitchFamily="34" charset="0"/>
              <a:buChar char="•"/>
            </a:pPr>
            <a:r>
              <a:rPr lang="en-IN" sz="2000" dirty="0"/>
              <a:t>The values are indexed by integers</a:t>
            </a:r>
          </a:p>
          <a:p>
            <a:pPr marL="285750" indent="-285750">
              <a:buFont typeface="Arial" panose="020B0604020202020204" pitchFamily="34" charset="0"/>
              <a:buChar char="•"/>
            </a:pPr>
            <a:r>
              <a:rPr lang="en-IN" sz="2000" dirty="0"/>
              <a:t>Arrays are referenced by {} </a:t>
            </a:r>
            <a:r>
              <a:rPr lang="en-IN" sz="2000" b="1" dirty="0">
                <a:solidFill>
                  <a:srgbClr val="C00000"/>
                </a:solidFill>
              </a:rPr>
              <a:t>and</a:t>
            </a:r>
            <a:r>
              <a:rPr lang="en-IN" sz="2000" dirty="0"/>
              <a:t> []</a:t>
            </a:r>
          </a:p>
        </p:txBody>
      </p:sp>
      <p:sp>
        <p:nvSpPr>
          <p:cNvPr id="4" name="TextBox 3">
            <a:extLst>
              <a:ext uri="{FF2B5EF4-FFF2-40B4-BE49-F238E27FC236}">
                <a16:creationId xmlns:a16="http://schemas.microsoft.com/office/drawing/2014/main" id="{8BEC950E-9EC5-868F-F4D8-FB8A2CF7DF15}"/>
              </a:ext>
            </a:extLst>
          </p:cNvPr>
          <p:cNvSpPr txBox="1"/>
          <p:nvPr/>
        </p:nvSpPr>
        <p:spPr>
          <a:xfrm>
            <a:off x="838200" y="2466520"/>
            <a:ext cx="10742903" cy="2031325"/>
          </a:xfrm>
          <a:prstGeom prst="rect">
            <a:avLst/>
          </a:prstGeom>
          <a:solidFill>
            <a:schemeClr val="bg1">
              <a:lumMod val="95000"/>
            </a:schemeClr>
          </a:solidFill>
          <a:ln>
            <a:solidFill>
              <a:schemeClr val="tx1"/>
            </a:solidFill>
          </a:ln>
        </p:spPr>
        <p:txBody>
          <a:bodyPr wrap="square" rtlCol="0">
            <a:spAutoFit/>
          </a:bodyPr>
          <a:lstStyle/>
          <a:p>
            <a:r>
              <a:rPr lang="en-IN" dirty="0"/>
              <a:t>array=(a b c) 	=&gt; note ( </a:t>
            </a:r>
            <a:r>
              <a:rPr lang="en-IN" dirty="0" err="1"/>
              <a:t>seq</a:t>
            </a:r>
            <a:r>
              <a:rPr lang="en-IN" dirty="0"/>
              <a:t> w/o ,), to declare array </a:t>
            </a:r>
          </a:p>
          <a:p>
            <a:endParaRPr lang="en-IN" dirty="0"/>
          </a:p>
          <a:p>
            <a:r>
              <a:rPr lang="en-IN" dirty="0"/>
              <a:t>echo ${array[*]} 	=&gt; a b c . $ for variable. {} for braces expansion. [] for indexing</a:t>
            </a:r>
          </a:p>
          <a:p>
            <a:endParaRPr lang="en-IN" dirty="0"/>
          </a:p>
          <a:p>
            <a:r>
              <a:rPr lang="en-IN" dirty="0"/>
              <a:t>echo ${array[2]}	=&gt; 0 start indexing. So, c .</a:t>
            </a:r>
          </a:p>
          <a:p>
            <a:endParaRPr lang="en-IN" dirty="0"/>
          </a:p>
          <a:p>
            <a:r>
              <a:rPr lang="en-IN" dirty="0"/>
              <a:t>echo ${#array[*]}	=&gt; NOTE #</a:t>
            </a:r>
          </a:p>
        </p:txBody>
      </p:sp>
      <p:sp>
        <p:nvSpPr>
          <p:cNvPr id="6" name="Rectangle 1">
            <a:extLst>
              <a:ext uri="{FF2B5EF4-FFF2-40B4-BE49-F238E27FC236}">
                <a16:creationId xmlns:a16="http://schemas.microsoft.com/office/drawing/2014/main" id="{39AF4E00-6529-76C0-335E-D4C014F78665}"/>
              </a:ext>
            </a:extLst>
          </p:cNvPr>
          <p:cNvSpPr>
            <a:spLocks noChangeArrowheads="1"/>
          </p:cNvSpPr>
          <p:nvPr/>
        </p:nvSpPr>
        <p:spPr bwMode="auto">
          <a:xfrm>
            <a:off x="838200" y="4675417"/>
            <a:ext cx="5011455" cy="1846659"/>
          </a:xfrm>
          <a:prstGeom prst="rect">
            <a:avLst/>
          </a:prstGeom>
          <a:solidFill>
            <a:schemeClr val="accent6">
              <a:lumMod val="20000"/>
              <a:lumOff val="80000"/>
            </a:schemeClr>
          </a:solidFill>
          <a:ln>
            <a:solidFill>
              <a:schemeClr val="tx1"/>
            </a:solidFill>
          </a:ln>
          <a:effec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 Loop thru an array - NOTE [@] =&gt; looping thru all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for chr in ${array[@]}; 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 echo $chr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done</a:t>
            </a:r>
            <a:r>
              <a:rPr kumimoji="0" lang="en-US" altLang="en-US" sz="2000" b="0" i="0" u="none" strike="noStrike" cap="none" normalizeH="0" baseline="0" dirty="0">
                <a:ln>
                  <a:noFill/>
                </a:ln>
                <a:solidFill>
                  <a:schemeClr val="tx1"/>
                </a:solidFill>
                <a:effectLst/>
              </a:rPr>
              <a:t> </a:t>
            </a:r>
          </a:p>
        </p:txBody>
      </p:sp>
      <p:sp>
        <p:nvSpPr>
          <p:cNvPr id="7" name="TextBox 6">
            <a:extLst>
              <a:ext uri="{FF2B5EF4-FFF2-40B4-BE49-F238E27FC236}">
                <a16:creationId xmlns:a16="http://schemas.microsoft.com/office/drawing/2014/main" id="{C27D7126-E082-2EE4-D018-BB3962A2E530}"/>
              </a:ext>
            </a:extLst>
          </p:cNvPr>
          <p:cNvSpPr txBox="1"/>
          <p:nvPr/>
        </p:nvSpPr>
        <p:spPr>
          <a:xfrm>
            <a:off x="6237961" y="4659683"/>
            <a:ext cx="5343141" cy="2031325"/>
          </a:xfrm>
          <a:prstGeom prst="rect">
            <a:avLst/>
          </a:prstGeom>
          <a:solidFill>
            <a:schemeClr val="accent6">
              <a:lumMod val="20000"/>
              <a:lumOff val="80000"/>
            </a:schemeClr>
          </a:solidFill>
        </p:spPr>
        <p:txBody>
          <a:bodyPr wrap="square" rtlCol="0">
            <a:spAutoFit/>
          </a:bodyPr>
          <a:lstStyle/>
          <a:p>
            <a:r>
              <a:rPr lang="en-IN" dirty="0"/>
              <a:t>[*} vs [@}</a:t>
            </a:r>
          </a:p>
          <a:p>
            <a:pPr marL="285750" indent="-285750">
              <a:buFont typeface="Arial" panose="020B0604020202020204" pitchFamily="34" charset="0"/>
              <a:buChar char="•"/>
            </a:pPr>
            <a:r>
              <a:rPr lang="en-IN" dirty="0"/>
              <a:t>[*] =&gt; concatenates all elements </a:t>
            </a:r>
          </a:p>
          <a:p>
            <a:pPr marL="285750" indent="-285750">
              <a:buFont typeface="Arial" panose="020B0604020202020204" pitchFamily="34" charset="0"/>
              <a:buChar char="•"/>
            </a:pPr>
            <a:endParaRPr lang="en-IN"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rPr>
              <a:t>for chr in “${array[@]}”; do  echo $chr ; done</a:t>
            </a:r>
            <a:r>
              <a:rPr kumimoji="0" lang="en-US" altLang="en-US" sz="1800" b="0" i="0" u="none" strike="noStrike" cap="none" normalizeH="0" baseline="0" dirty="0">
                <a:ln>
                  <a:noFill/>
                </a:ln>
                <a:solidFill>
                  <a:schemeClr val="tx1"/>
                </a:solidFill>
                <a:effectLst/>
              </a:rPr>
              <a:t> </a:t>
            </a:r>
          </a:p>
          <a:p>
            <a:r>
              <a:rPr lang="en-IN" dirty="0"/>
              <a:t> vs</a:t>
            </a:r>
          </a:p>
          <a:p>
            <a:r>
              <a:rPr kumimoji="0" lang="en-US" altLang="en-US" sz="1800" b="0" i="0" u="none" strike="noStrike" cap="none" normalizeH="0" baseline="0" dirty="0">
                <a:ln>
                  <a:noFill/>
                </a:ln>
                <a:solidFill>
                  <a:srgbClr val="000000"/>
                </a:solidFill>
                <a:effectLst/>
              </a:rPr>
              <a:t>for chr in “${array[*]}”; do  echo $chr ; done</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9673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E11C2A-FEE0-6639-AF53-D2D77E9DF8E5}"/>
              </a:ext>
            </a:extLst>
          </p:cNvPr>
          <p:cNvSpPr>
            <a:spLocks noGrp="1"/>
          </p:cNvSpPr>
          <p:nvPr>
            <p:ph type="title"/>
          </p:nvPr>
        </p:nvSpPr>
        <p:spPr/>
        <p:txBody>
          <a:bodyPr/>
          <a:lstStyle/>
          <a:p>
            <a:r>
              <a:rPr lang="en-IN" dirty="0"/>
              <a:t>INPUT AND OUTPUT</a:t>
            </a:r>
          </a:p>
        </p:txBody>
      </p:sp>
      <p:sp>
        <p:nvSpPr>
          <p:cNvPr id="4" name="Text Placeholder 3">
            <a:extLst>
              <a:ext uri="{FF2B5EF4-FFF2-40B4-BE49-F238E27FC236}">
                <a16:creationId xmlns:a16="http://schemas.microsoft.com/office/drawing/2014/main" id="{CADE22B4-5A19-AA20-1B58-F4B940673E6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98773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5FBA-8012-22AE-8D41-C023BD3B5C2B}"/>
              </a:ext>
            </a:extLst>
          </p:cNvPr>
          <p:cNvSpPr>
            <a:spLocks noGrp="1"/>
          </p:cNvSpPr>
          <p:nvPr>
            <p:ph type="title"/>
          </p:nvPr>
        </p:nvSpPr>
        <p:spPr/>
        <p:txBody>
          <a:bodyPr/>
          <a:lstStyle/>
          <a:p>
            <a:r>
              <a:rPr lang="en-IN" dirty="0"/>
              <a:t>Redirection</a:t>
            </a:r>
          </a:p>
        </p:txBody>
      </p:sp>
      <p:sp>
        <p:nvSpPr>
          <p:cNvPr id="5" name="TextBox 4">
            <a:extLst>
              <a:ext uri="{FF2B5EF4-FFF2-40B4-BE49-F238E27FC236}">
                <a16:creationId xmlns:a16="http://schemas.microsoft.com/office/drawing/2014/main" id="{B80E1BBA-1260-BF8A-A23E-736319031D19}"/>
              </a:ext>
            </a:extLst>
          </p:cNvPr>
          <p:cNvSpPr txBox="1"/>
          <p:nvPr/>
        </p:nvSpPr>
        <p:spPr>
          <a:xfrm>
            <a:off x="1043796" y="1475120"/>
            <a:ext cx="8775544" cy="646331"/>
          </a:xfrm>
          <a:prstGeom prst="rect">
            <a:avLst/>
          </a:prstGeom>
          <a:noFill/>
        </p:spPr>
        <p:txBody>
          <a:bodyPr wrap="none" rtlCol="0">
            <a:spAutoFit/>
          </a:bodyPr>
          <a:lstStyle/>
          <a:p>
            <a:pPr marL="285750" indent="-285750">
              <a:buFont typeface="Arial" panose="020B0604020202020204" pitchFamily="34" charset="0"/>
              <a:buChar char="•"/>
            </a:pPr>
            <a:r>
              <a:rPr lang="en-IN" dirty="0"/>
              <a:t>Every process has three file descriptors (file handles): STDIN (0), STDOUT (1), STDERR (2) </a:t>
            </a:r>
          </a:p>
          <a:p>
            <a:pPr marL="285750" indent="-285750">
              <a:buFont typeface="Arial" panose="020B0604020202020204" pitchFamily="34" charset="0"/>
              <a:buChar char="•"/>
            </a:pPr>
            <a:r>
              <a:rPr lang="en-IN" dirty="0"/>
              <a:t> Content can be redirected</a:t>
            </a:r>
          </a:p>
        </p:txBody>
      </p:sp>
      <p:grpSp>
        <p:nvGrpSpPr>
          <p:cNvPr id="9" name="Group 8">
            <a:extLst>
              <a:ext uri="{FF2B5EF4-FFF2-40B4-BE49-F238E27FC236}">
                <a16:creationId xmlns:a16="http://schemas.microsoft.com/office/drawing/2014/main" id="{EE6404C9-26BC-AC57-E26D-0FB58989C364}"/>
              </a:ext>
            </a:extLst>
          </p:cNvPr>
          <p:cNvGrpSpPr/>
          <p:nvPr/>
        </p:nvGrpSpPr>
        <p:grpSpPr>
          <a:xfrm>
            <a:off x="1173191" y="2234244"/>
            <a:ext cx="8583283" cy="383716"/>
            <a:chOff x="1173192" y="2605177"/>
            <a:chExt cx="4729342" cy="383716"/>
          </a:xfrm>
        </p:grpSpPr>
        <p:sp>
          <p:nvSpPr>
            <p:cNvPr id="6" name="TextBox 5">
              <a:extLst>
                <a:ext uri="{FF2B5EF4-FFF2-40B4-BE49-F238E27FC236}">
                  <a16:creationId xmlns:a16="http://schemas.microsoft.com/office/drawing/2014/main" id="{3A85CFC6-5CBB-8742-A607-19D89802B000}"/>
                </a:ext>
              </a:extLst>
            </p:cNvPr>
            <p:cNvSpPr txBox="1"/>
            <p:nvPr/>
          </p:nvSpPr>
          <p:spPr>
            <a:xfrm>
              <a:off x="1173192" y="2605177"/>
              <a:ext cx="1220206" cy="369332"/>
            </a:xfrm>
            <a:prstGeom prst="rect">
              <a:avLst/>
            </a:prstGeom>
            <a:solidFill>
              <a:schemeClr val="bg1">
                <a:lumMod val="95000"/>
              </a:schemeClr>
            </a:solidFill>
          </p:spPr>
          <p:txBody>
            <a:bodyPr wrap="none" rtlCol="0">
              <a:spAutoFit/>
            </a:bodyPr>
            <a:lstStyle/>
            <a:p>
              <a:r>
                <a:rPr lang="en-IN" dirty="0" err="1"/>
                <a:t>cmd</a:t>
              </a:r>
              <a:r>
                <a:rPr lang="en-IN" dirty="0"/>
                <a:t> &lt; x.in </a:t>
              </a:r>
            </a:p>
          </p:txBody>
        </p:sp>
        <p:sp>
          <p:nvSpPr>
            <p:cNvPr id="8" name="TextBox 7">
              <a:extLst>
                <a:ext uri="{FF2B5EF4-FFF2-40B4-BE49-F238E27FC236}">
                  <a16:creationId xmlns:a16="http://schemas.microsoft.com/office/drawing/2014/main" id="{E68061BE-8499-BB46-35F2-887844F0BDAB}"/>
                </a:ext>
              </a:extLst>
            </p:cNvPr>
            <p:cNvSpPr txBox="1"/>
            <p:nvPr/>
          </p:nvSpPr>
          <p:spPr>
            <a:xfrm>
              <a:off x="2498782" y="2619561"/>
              <a:ext cx="3403752" cy="369332"/>
            </a:xfrm>
            <a:prstGeom prst="rect">
              <a:avLst/>
            </a:prstGeom>
            <a:solidFill>
              <a:schemeClr val="accent1">
                <a:lumMod val="20000"/>
                <a:lumOff val="80000"/>
              </a:schemeClr>
            </a:solidFill>
          </p:spPr>
          <p:txBody>
            <a:bodyPr wrap="none" rtlCol="0">
              <a:spAutoFit/>
            </a:bodyPr>
            <a:lstStyle/>
            <a:p>
              <a:r>
                <a:rPr lang="en-IN" dirty="0"/>
                <a:t>=&gt; Redirect file descriptor 0 to x.in</a:t>
              </a:r>
            </a:p>
          </p:txBody>
        </p:sp>
      </p:grpSp>
      <p:grpSp>
        <p:nvGrpSpPr>
          <p:cNvPr id="10" name="Group 9">
            <a:extLst>
              <a:ext uri="{FF2B5EF4-FFF2-40B4-BE49-F238E27FC236}">
                <a16:creationId xmlns:a16="http://schemas.microsoft.com/office/drawing/2014/main" id="{C372ED1A-1E8A-9369-F4DB-1498F0E173DC}"/>
              </a:ext>
            </a:extLst>
          </p:cNvPr>
          <p:cNvGrpSpPr/>
          <p:nvPr/>
        </p:nvGrpSpPr>
        <p:grpSpPr>
          <a:xfrm>
            <a:off x="1135812" y="2757580"/>
            <a:ext cx="8620662" cy="383716"/>
            <a:chOff x="1173192" y="2605177"/>
            <a:chExt cx="4875216" cy="383716"/>
          </a:xfrm>
        </p:grpSpPr>
        <p:sp>
          <p:nvSpPr>
            <p:cNvPr id="11" name="TextBox 10">
              <a:extLst>
                <a:ext uri="{FF2B5EF4-FFF2-40B4-BE49-F238E27FC236}">
                  <a16:creationId xmlns:a16="http://schemas.microsoft.com/office/drawing/2014/main" id="{2E7D6413-8C73-74D9-8904-C286989EA11C}"/>
                </a:ext>
              </a:extLst>
            </p:cNvPr>
            <p:cNvSpPr txBox="1"/>
            <p:nvPr/>
          </p:nvSpPr>
          <p:spPr>
            <a:xfrm>
              <a:off x="1173192" y="2605177"/>
              <a:ext cx="1252389" cy="369332"/>
            </a:xfrm>
            <a:prstGeom prst="rect">
              <a:avLst/>
            </a:prstGeom>
            <a:solidFill>
              <a:schemeClr val="bg1">
                <a:lumMod val="95000"/>
              </a:schemeClr>
            </a:solidFill>
          </p:spPr>
          <p:txBody>
            <a:bodyPr wrap="square" rtlCol="0">
              <a:spAutoFit/>
            </a:bodyPr>
            <a:lstStyle/>
            <a:p>
              <a:r>
                <a:rPr lang="en-IN" dirty="0" err="1"/>
                <a:t>cmd</a:t>
              </a:r>
              <a:r>
                <a:rPr lang="en-IN" dirty="0"/>
                <a:t> &gt; </a:t>
              </a:r>
              <a:r>
                <a:rPr lang="en-IN" dirty="0" err="1"/>
                <a:t>x.out</a:t>
              </a:r>
              <a:r>
                <a:rPr lang="en-IN" dirty="0"/>
                <a:t> </a:t>
              </a:r>
            </a:p>
          </p:txBody>
        </p:sp>
        <p:sp>
          <p:nvSpPr>
            <p:cNvPr id="12" name="TextBox 11">
              <a:extLst>
                <a:ext uri="{FF2B5EF4-FFF2-40B4-BE49-F238E27FC236}">
                  <a16:creationId xmlns:a16="http://schemas.microsoft.com/office/drawing/2014/main" id="{641DA89C-0E73-741D-928D-B12D802C161B}"/>
                </a:ext>
              </a:extLst>
            </p:cNvPr>
            <p:cNvSpPr txBox="1"/>
            <p:nvPr/>
          </p:nvSpPr>
          <p:spPr>
            <a:xfrm>
              <a:off x="2554883" y="2619561"/>
              <a:ext cx="3493525" cy="369332"/>
            </a:xfrm>
            <a:prstGeom prst="rect">
              <a:avLst/>
            </a:prstGeom>
            <a:solidFill>
              <a:schemeClr val="accent1">
                <a:lumMod val="20000"/>
                <a:lumOff val="80000"/>
              </a:schemeClr>
            </a:solidFill>
          </p:spPr>
          <p:txBody>
            <a:bodyPr wrap="square" rtlCol="0">
              <a:spAutoFit/>
            </a:bodyPr>
            <a:lstStyle/>
            <a:p>
              <a:r>
                <a:rPr lang="en-IN" dirty="0"/>
                <a:t>=&gt; Redirect file descriptor 1 to </a:t>
              </a:r>
              <a:r>
                <a:rPr lang="en-IN" dirty="0" err="1"/>
                <a:t>x.out</a:t>
              </a:r>
              <a:endParaRPr lang="en-IN" dirty="0"/>
            </a:p>
          </p:txBody>
        </p:sp>
      </p:grpSp>
      <p:grpSp>
        <p:nvGrpSpPr>
          <p:cNvPr id="13" name="Group 12">
            <a:extLst>
              <a:ext uri="{FF2B5EF4-FFF2-40B4-BE49-F238E27FC236}">
                <a16:creationId xmlns:a16="http://schemas.microsoft.com/office/drawing/2014/main" id="{1F6CB1D9-881A-F765-D952-312BEB6392F4}"/>
              </a:ext>
            </a:extLst>
          </p:cNvPr>
          <p:cNvGrpSpPr/>
          <p:nvPr/>
        </p:nvGrpSpPr>
        <p:grpSpPr>
          <a:xfrm>
            <a:off x="1135813" y="3393058"/>
            <a:ext cx="8620662" cy="660715"/>
            <a:chOff x="1173192" y="2605177"/>
            <a:chExt cx="6793210" cy="660715"/>
          </a:xfrm>
        </p:grpSpPr>
        <p:sp>
          <p:nvSpPr>
            <p:cNvPr id="14" name="TextBox 13">
              <a:extLst>
                <a:ext uri="{FF2B5EF4-FFF2-40B4-BE49-F238E27FC236}">
                  <a16:creationId xmlns:a16="http://schemas.microsoft.com/office/drawing/2014/main" id="{998A0DDA-CF6F-F398-D63E-463C0A8A73F9}"/>
                </a:ext>
              </a:extLst>
            </p:cNvPr>
            <p:cNvSpPr txBox="1"/>
            <p:nvPr/>
          </p:nvSpPr>
          <p:spPr>
            <a:xfrm>
              <a:off x="1173192" y="2605177"/>
              <a:ext cx="2281395" cy="369332"/>
            </a:xfrm>
            <a:prstGeom prst="rect">
              <a:avLst/>
            </a:prstGeom>
            <a:solidFill>
              <a:schemeClr val="bg1">
                <a:lumMod val="95000"/>
              </a:schemeClr>
            </a:solidFill>
          </p:spPr>
          <p:txBody>
            <a:bodyPr wrap="square" rtlCol="0">
              <a:spAutoFit/>
            </a:bodyPr>
            <a:lstStyle/>
            <a:p>
              <a:r>
                <a:rPr lang="en-IN" dirty="0" err="1"/>
                <a:t>cmd</a:t>
              </a:r>
              <a:r>
                <a:rPr lang="en-IN" dirty="0"/>
                <a:t> 1&gt; </a:t>
              </a:r>
              <a:r>
                <a:rPr lang="en-IN" dirty="0" err="1"/>
                <a:t>x.out</a:t>
              </a:r>
              <a:r>
                <a:rPr lang="en-IN" dirty="0"/>
                <a:t> 2&gt; </a:t>
              </a:r>
              <a:r>
                <a:rPr lang="en-IN" dirty="0" err="1"/>
                <a:t>x.err</a:t>
              </a:r>
              <a:r>
                <a:rPr lang="en-IN" dirty="0"/>
                <a:t>  </a:t>
              </a:r>
            </a:p>
          </p:txBody>
        </p:sp>
        <p:sp>
          <p:nvSpPr>
            <p:cNvPr id="15" name="TextBox 14">
              <a:extLst>
                <a:ext uri="{FF2B5EF4-FFF2-40B4-BE49-F238E27FC236}">
                  <a16:creationId xmlns:a16="http://schemas.microsoft.com/office/drawing/2014/main" id="{D8288F94-86A0-88F5-FEB6-4F708AA86D39}"/>
                </a:ext>
              </a:extLst>
            </p:cNvPr>
            <p:cNvSpPr txBox="1"/>
            <p:nvPr/>
          </p:nvSpPr>
          <p:spPr>
            <a:xfrm>
              <a:off x="3671972" y="2619561"/>
              <a:ext cx="4294430" cy="646331"/>
            </a:xfrm>
            <a:prstGeom prst="rect">
              <a:avLst/>
            </a:prstGeom>
            <a:solidFill>
              <a:schemeClr val="accent1">
                <a:lumMod val="20000"/>
                <a:lumOff val="80000"/>
              </a:schemeClr>
            </a:solidFill>
          </p:spPr>
          <p:txBody>
            <a:bodyPr wrap="none" rtlCol="0">
              <a:spAutoFit/>
            </a:bodyPr>
            <a:lstStyle/>
            <a:p>
              <a:pPr marL="285750" indent="-285750">
                <a:buFont typeface="Symbol" panose="05050102010706020507" pitchFamily="18" charset="2"/>
                <a:buChar char="Þ"/>
              </a:pPr>
              <a:r>
                <a:rPr lang="en-IN" dirty="0"/>
                <a:t>Redirect file descriptor 1 from STDOUT to </a:t>
              </a:r>
              <a:r>
                <a:rPr lang="en-IN" dirty="0" err="1"/>
                <a:t>x.out</a:t>
              </a:r>
              <a:r>
                <a:rPr lang="en-IN" dirty="0"/>
                <a:t>,</a:t>
              </a:r>
            </a:p>
            <a:p>
              <a:r>
                <a:rPr lang="en-IN" dirty="0"/>
                <a:t>file descriptor 2  from STDERR to </a:t>
              </a:r>
              <a:r>
                <a:rPr lang="en-IN" dirty="0" err="1"/>
                <a:t>x.err</a:t>
              </a:r>
              <a:endParaRPr lang="en-IN" dirty="0"/>
            </a:p>
          </p:txBody>
        </p:sp>
      </p:grpSp>
      <p:grpSp>
        <p:nvGrpSpPr>
          <p:cNvPr id="16" name="Group 15">
            <a:extLst>
              <a:ext uri="{FF2B5EF4-FFF2-40B4-BE49-F238E27FC236}">
                <a16:creationId xmlns:a16="http://schemas.microsoft.com/office/drawing/2014/main" id="{9F4A9FE8-FA9E-0136-569C-E3CD6D94610B}"/>
              </a:ext>
            </a:extLst>
          </p:cNvPr>
          <p:cNvGrpSpPr/>
          <p:nvPr/>
        </p:nvGrpSpPr>
        <p:grpSpPr>
          <a:xfrm>
            <a:off x="1135812" y="4270072"/>
            <a:ext cx="8683529" cy="937714"/>
            <a:chOff x="1099170" y="2605177"/>
            <a:chExt cx="8616646" cy="937714"/>
          </a:xfrm>
        </p:grpSpPr>
        <p:sp>
          <p:nvSpPr>
            <p:cNvPr id="17" name="TextBox 16">
              <a:extLst>
                <a:ext uri="{FF2B5EF4-FFF2-40B4-BE49-F238E27FC236}">
                  <a16:creationId xmlns:a16="http://schemas.microsoft.com/office/drawing/2014/main" id="{174D82E9-1B45-C831-328A-A32CF9381C6A}"/>
                </a:ext>
              </a:extLst>
            </p:cNvPr>
            <p:cNvSpPr txBox="1"/>
            <p:nvPr/>
          </p:nvSpPr>
          <p:spPr>
            <a:xfrm>
              <a:off x="1099170" y="2605177"/>
              <a:ext cx="2034342" cy="369332"/>
            </a:xfrm>
            <a:prstGeom prst="rect">
              <a:avLst/>
            </a:prstGeom>
            <a:solidFill>
              <a:schemeClr val="bg1">
                <a:lumMod val="95000"/>
              </a:schemeClr>
            </a:solidFill>
          </p:spPr>
          <p:txBody>
            <a:bodyPr wrap="square" rtlCol="0">
              <a:spAutoFit/>
            </a:bodyPr>
            <a:lstStyle/>
            <a:p>
              <a:r>
                <a:rPr lang="en-IN" dirty="0" err="1"/>
                <a:t>cmd</a:t>
              </a:r>
              <a:r>
                <a:rPr lang="en-IN" dirty="0"/>
                <a:t> &gt; </a:t>
              </a:r>
              <a:r>
                <a:rPr lang="en-IN" dirty="0" err="1"/>
                <a:t>x.out</a:t>
              </a:r>
              <a:r>
                <a:rPr lang="en-IN" dirty="0"/>
                <a:t> 2&gt;&amp;1  </a:t>
              </a:r>
            </a:p>
          </p:txBody>
        </p:sp>
        <p:sp>
          <p:nvSpPr>
            <p:cNvPr id="18" name="TextBox 17">
              <a:extLst>
                <a:ext uri="{FF2B5EF4-FFF2-40B4-BE49-F238E27FC236}">
                  <a16:creationId xmlns:a16="http://schemas.microsoft.com/office/drawing/2014/main" id="{8496D2C8-3C25-F45C-5F17-FF0C75968708}"/>
                </a:ext>
              </a:extLst>
            </p:cNvPr>
            <p:cNvSpPr txBox="1"/>
            <p:nvPr/>
          </p:nvSpPr>
          <p:spPr>
            <a:xfrm>
              <a:off x="3671972" y="2619561"/>
              <a:ext cx="6043844" cy="923330"/>
            </a:xfrm>
            <a:prstGeom prst="rect">
              <a:avLst/>
            </a:prstGeom>
            <a:solidFill>
              <a:schemeClr val="accent1">
                <a:lumMod val="20000"/>
                <a:lumOff val="80000"/>
              </a:schemeClr>
            </a:solidFill>
          </p:spPr>
          <p:txBody>
            <a:bodyPr wrap="square" rtlCol="0">
              <a:spAutoFit/>
            </a:bodyPr>
            <a:lstStyle/>
            <a:p>
              <a:pPr marL="285750" indent="-285750">
                <a:buFont typeface="Symbol" panose="05050102010706020507" pitchFamily="18" charset="2"/>
                <a:buChar char="Þ"/>
              </a:pPr>
              <a:r>
                <a:rPr lang="en-IN" dirty="0"/>
                <a:t>Redirect file descriptor 1 from STDOUT to </a:t>
              </a:r>
              <a:r>
                <a:rPr lang="en-IN" dirty="0" err="1"/>
                <a:t>x.out</a:t>
              </a:r>
              <a:r>
                <a:rPr lang="en-IN" dirty="0"/>
                <a:t>,</a:t>
              </a:r>
            </a:p>
            <a:p>
              <a:r>
                <a:rPr lang="en-IN" dirty="0"/>
                <a:t>then, redirect file descriptor 2  from STDERR to wherever descriptor 1 is pointing, i.e. </a:t>
              </a:r>
              <a:r>
                <a:rPr lang="en-IN" dirty="0" err="1"/>
                <a:t>x.out</a:t>
              </a:r>
              <a:endParaRPr lang="en-IN" dirty="0"/>
            </a:p>
          </p:txBody>
        </p:sp>
      </p:grpSp>
      <p:sp>
        <p:nvSpPr>
          <p:cNvPr id="19" name="TextBox 18">
            <a:extLst>
              <a:ext uri="{FF2B5EF4-FFF2-40B4-BE49-F238E27FC236}">
                <a16:creationId xmlns:a16="http://schemas.microsoft.com/office/drawing/2014/main" id="{8EB7A440-DD02-7A97-0660-60C8E9902913}"/>
              </a:ext>
            </a:extLst>
          </p:cNvPr>
          <p:cNvSpPr txBox="1"/>
          <p:nvPr/>
        </p:nvSpPr>
        <p:spPr>
          <a:xfrm>
            <a:off x="1193325" y="6331789"/>
            <a:ext cx="8752538" cy="369332"/>
          </a:xfrm>
          <a:prstGeom prst="rect">
            <a:avLst/>
          </a:prstGeom>
          <a:solidFill>
            <a:schemeClr val="accent1">
              <a:lumMod val="50000"/>
            </a:schemeClr>
          </a:solidFill>
        </p:spPr>
        <p:txBody>
          <a:bodyPr wrap="square" rtlCol="0">
            <a:spAutoFit/>
          </a:bodyPr>
          <a:lstStyle/>
          <a:p>
            <a:pPr algn="ctr"/>
            <a:r>
              <a:rPr lang="en-IN" dirty="0">
                <a:solidFill>
                  <a:schemeClr val="bg1"/>
                </a:solidFill>
              </a:rPr>
              <a:t>ORDERING of redirections matter -&gt; i.e. it is left to right</a:t>
            </a:r>
          </a:p>
        </p:txBody>
      </p:sp>
      <p:grpSp>
        <p:nvGrpSpPr>
          <p:cNvPr id="20" name="Group 19">
            <a:extLst>
              <a:ext uri="{FF2B5EF4-FFF2-40B4-BE49-F238E27FC236}">
                <a16:creationId xmlns:a16="http://schemas.microsoft.com/office/drawing/2014/main" id="{5662A5DE-29ED-24D5-4EB4-A5A291A31C2D}"/>
              </a:ext>
            </a:extLst>
          </p:cNvPr>
          <p:cNvGrpSpPr/>
          <p:nvPr/>
        </p:nvGrpSpPr>
        <p:grpSpPr>
          <a:xfrm>
            <a:off x="1135812" y="5342621"/>
            <a:ext cx="5305673" cy="383716"/>
            <a:chOff x="1116276" y="2605177"/>
            <a:chExt cx="3000501" cy="383716"/>
          </a:xfrm>
        </p:grpSpPr>
        <p:sp>
          <p:nvSpPr>
            <p:cNvPr id="21" name="TextBox 20">
              <a:extLst>
                <a:ext uri="{FF2B5EF4-FFF2-40B4-BE49-F238E27FC236}">
                  <a16:creationId xmlns:a16="http://schemas.microsoft.com/office/drawing/2014/main" id="{6C097CF8-EC6E-81E4-0FE2-2D6488B66FE0}"/>
                </a:ext>
              </a:extLst>
            </p:cNvPr>
            <p:cNvSpPr txBox="1"/>
            <p:nvPr/>
          </p:nvSpPr>
          <p:spPr>
            <a:xfrm>
              <a:off x="1116276" y="2605177"/>
              <a:ext cx="880238" cy="369332"/>
            </a:xfrm>
            <a:prstGeom prst="rect">
              <a:avLst/>
            </a:prstGeom>
            <a:solidFill>
              <a:schemeClr val="bg1">
                <a:lumMod val="95000"/>
              </a:schemeClr>
            </a:solidFill>
          </p:spPr>
          <p:txBody>
            <a:bodyPr wrap="square" rtlCol="0">
              <a:spAutoFit/>
            </a:bodyPr>
            <a:lstStyle/>
            <a:p>
              <a:r>
                <a:rPr lang="en-IN" dirty="0" err="1"/>
                <a:t>cmd</a:t>
              </a:r>
              <a:r>
                <a:rPr lang="en-IN" dirty="0"/>
                <a:t> &gt;&gt; </a:t>
              </a:r>
              <a:r>
                <a:rPr lang="en-IN" dirty="0" err="1"/>
                <a:t>x.out</a:t>
              </a:r>
              <a:r>
                <a:rPr lang="en-IN" dirty="0"/>
                <a:t> </a:t>
              </a:r>
            </a:p>
          </p:txBody>
        </p:sp>
        <p:sp>
          <p:nvSpPr>
            <p:cNvPr id="22" name="TextBox 21">
              <a:extLst>
                <a:ext uri="{FF2B5EF4-FFF2-40B4-BE49-F238E27FC236}">
                  <a16:creationId xmlns:a16="http://schemas.microsoft.com/office/drawing/2014/main" id="{77E8FFB5-8FB7-E10D-12F6-0285E25DCCEE}"/>
                </a:ext>
              </a:extLst>
            </p:cNvPr>
            <p:cNvSpPr txBox="1"/>
            <p:nvPr/>
          </p:nvSpPr>
          <p:spPr>
            <a:xfrm>
              <a:off x="2498782" y="2619561"/>
              <a:ext cx="1617995" cy="369332"/>
            </a:xfrm>
            <a:prstGeom prst="rect">
              <a:avLst/>
            </a:prstGeom>
            <a:solidFill>
              <a:schemeClr val="accent1">
                <a:lumMod val="20000"/>
                <a:lumOff val="80000"/>
              </a:schemeClr>
            </a:solidFill>
          </p:spPr>
          <p:txBody>
            <a:bodyPr wrap="none" rtlCol="0">
              <a:spAutoFit/>
            </a:bodyPr>
            <a:lstStyle/>
            <a:p>
              <a:r>
                <a:rPr lang="en-IN" dirty="0"/>
                <a:t>=&gt; Append STDOUT to </a:t>
              </a:r>
              <a:r>
                <a:rPr lang="en-IN" dirty="0" err="1"/>
                <a:t>x.out</a:t>
              </a:r>
              <a:endParaRPr lang="en-IN" dirty="0"/>
            </a:p>
          </p:txBody>
        </p:sp>
      </p:grpSp>
      <p:grpSp>
        <p:nvGrpSpPr>
          <p:cNvPr id="23" name="Group 22">
            <a:extLst>
              <a:ext uri="{FF2B5EF4-FFF2-40B4-BE49-F238E27FC236}">
                <a16:creationId xmlns:a16="http://schemas.microsoft.com/office/drawing/2014/main" id="{CC08C628-0799-78AA-285D-338F0E450B95}"/>
              </a:ext>
            </a:extLst>
          </p:cNvPr>
          <p:cNvGrpSpPr/>
          <p:nvPr/>
        </p:nvGrpSpPr>
        <p:grpSpPr>
          <a:xfrm>
            <a:off x="1299713" y="5802694"/>
            <a:ext cx="8519628" cy="383716"/>
            <a:chOff x="1136260" y="2605177"/>
            <a:chExt cx="8579556" cy="383716"/>
          </a:xfrm>
        </p:grpSpPr>
        <p:sp>
          <p:nvSpPr>
            <p:cNvPr id="24" name="TextBox 23">
              <a:extLst>
                <a:ext uri="{FF2B5EF4-FFF2-40B4-BE49-F238E27FC236}">
                  <a16:creationId xmlns:a16="http://schemas.microsoft.com/office/drawing/2014/main" id="{7B56C01D-7681-530E-3507-CBC287CE81C7}"/>
                </a:ext>
              </a:extLst>
            </p:cNvPr>
            <p:cNvSpPr txBox="1"/>
            <p:nvPr/>
          </p:nvSpPr>
          <p:spPr>
            <a:xfrm>
              <a:off x="1136260" y="2605177"/>
              <a:ext cx="2261735" cy="369332"/>
            </a:xfrm>
            <a:prstGeom prst="rect">
              <a:avLst/>
            </a:prstGeom>
            <a:solidFill>
              <a:schemeClr val="bg1">
                <a:lumMod val="95000"/>
              </a:schemeClr>
            </a:solidFill>
          </p:spPr>
          <p:txBody>
            <a:bodyPr wrap="square" rtlCol="0">
              <a:spAutoFit/>
            </a:bodyPr>
            <a:lstStyle/>
            <a:p>
              <a:r>
                <a:rPr lang="en-IN" dirty="0" err="1"/>
                <a:t>cmd</a:t>
              </a:r>
              <a:r>
                <a:rPr lang="en-IN" dirty="0"/>
                <a:t> 1&gt;&gt; </a:t>
              </a:r>
              <a:r>
                <a:rPr lang="en-IN" dirty="0" err="1"/>
                <a:t>x.out</a:t>
              </a:r>
              <a:r>
                <a:rPr lang="en-IN" dirty="0"/>
                <a:t> 2&gt;&amp;1  </a:t>
              </a:r>
            </a:p>
          </p:txBody>
        </p:sp>
        <p:sp>
          <p:nvSpPr>
            <p:cNvPr id="25" name="TextBox 24">
              <a:extLst>
                <a:ext uri="{FF2B5EF4-FFF2-40B4-BE49-F238E27FC236}">
                  <a16:creationId xmlns:a16="http://schemas.microsoft.com/office/drawing/2014/main" id="{2859B281-340C-723D-0F3D-2D7F7A714443}"/>
                </a:ext>
              </a:extLst>
            </p:cNvPr>
            <p:cNvSpPr txBox="1"/>
            <p:nvPr/>
          </p:nvSpPr>
          <p:spPr>
            <a:xfrm>
              <a:off x="3671972" y="2619561"/>
              <a:ext cx="6043844" cy="369332"/>
            </a:xfrm>
            <a:prstGeom prst="rect">
              <a:avLst/>
            </a:prstGeom>
            <a:solidFill>
              <a:schemeClr val="accent1">
                <a:lumMod val="20000"/>
                <a:lumOff val="80000"/>
              </a:schemeClr>
            </a:solidFill>
          </p:spPr>
          <p:txBody>
            <a:bodyPr wrap="square" rtlCol="0">
              <a:spAutoFit/>
            </a:bodyPr>
            <a:lstStyle/>
            <a:p>
              <a:pPr marL="285750" indent="-285750">
                <a:buFont typeface="Symbol" panose="05050102010706020507" pitchFamily="18" charset="2"/>
                <a:buChar char="Þ"/>
              </a:pPr>
              <a:r>
                <a:rPr lang="en-IN" dirty="0"/>
                <a:t>Combine STDOUT and STDERR. Append to </a:t>
              </a:r>
              <a:r>
                <a:rPr lang="en-IN" dirty="0" err="1"/>
                <a:t>x.out</a:t>
              </a:r>
              <a:endParaRPr lang="en-IN" dirty="0"/>
            </a:p>
          </p:txBody>
        </p:sp>
      </p:grpSp>
    </p:spTree>
    <p:extLst>
      <p:ext uri="{BB962C8B-B14F-4D97-AF65-F5344CB8AC3E}">
        <p14:creationId xmlns:p14="http://schemas.microsoft.com/office/powerpoint/2010/main" val="68829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0366-1D1D-7477-E461-74BDE0A6E232}"/>
              </a:ext>
            </a:extLst>
          </p:cNvPr>
          <p:cNvSpPr>
            <a:spLocks noGrp="1"/>
          </p:cNvSpPr>
          <p:nvPr>
            <p:ph type="title"/>
          </p:nvPr>
        </p:nvSpPr>
        <p:spPr>
          <a:xfrm>
            <a:off x="838200" y="211873"/>
            <a:ext cx="10515600" cy="836343"/>
          </a:xfrm>
        </p:spPr>
        <p:txBody>
          <a:bodyPr>
            <a:normAutofit fontScale="90000"/>
          </a:bodyPr>
          <a:lstStyle/>
          <a:p>
            <a:r>
              <a:rPr lang="en-IN" dirty="0"/>
              <a:t>Linux File System</a:t>
            </a:r>
            <a:br>
              <a:rPr lang="en-IN" dirty="0"/>
            </a:br>
            <a:r>
              <a:rPr lang="en-IN" sz="1800" dirty="0"/>
              <a:t>see : https://www.linuxfoundation.org/blog/blog/classic-sysadmin-the-linux-filesystem-explained</a:t>
            </a:r>
            <a:br>
              <a:rPr lang="en-IN" sz="1800" dirty="0"/>
            </a:br>
            <a:endParaRPr lang="en-IN" sz="1800" dirty="0"/>
          </a:p>
        </p:txBody>
      </p:sp>
      <p:sp>
        <p:nvSpPr>
          <p:cNvPr id="4" name="TextBox 3">
            <a:extLst>
              <a:ext uri="{FF2B5EF4-FFF2-40B4-BE49-F238E27FC236}">
                <a16:creationId xmlns:a16="http://schemas.microsoft.com/office/drawing/2014/main" id="{76543033-6D27-3A57-6F87-36224C71EA15}"/>
              </a:ext>
            </a:extLst>
          </p:cNvPr>
          <p:cNvSpPr txBox="1"/>
          <p:nvPr/>
        </p:nvSpPr>
        <p:spPr>
          <a:xfrm>
            <a:off x="4337824" y="936701"/>
            <a:ext cx="1517338" cy="584775"/>
          </a:xfrm>
          <a:prstGeom prst="rect">
            <a:avLst/>
          </a:prstGeom>
          <a:solidFill>
            <a:schemeClr val="accent6">
              <a:lumMod val="40000"/>
              <a:lumOff val="60000"/>
            </a:schemeClr>
          </a:solidFill>
        </p:spPr>
        <p:txBody>
          <a:bodyPr wrap="none" rtlCol="0">
            <a:spAutoFit/>
          </a:bodyPr>
          <a:lstStyle/>
          <a:p>
            <a:r>
              <a:rPr lang="en-IN" sz="1600" b="1" dirty="0"/>
              <a:t>#apt install tree</a:t>
            </a:r>
          </a:p>
          <a:p>
            <a:r>
              <a:rPr lang="en-IN" sz="1600" b="1" dirty="0"/>
              <a:t>#tree –L 1 /  </a:t>
            </a:r>
          </a:p>
        </p:txBody>
      </p:sp>
      <p:pic>
        <p:nvPicPr>
          <p:cNvPr id="1026" name="Picture 2">
            <a:extLst>
              <a:ext uri="{FF2B5EF4-FFF2-40B4-BE49-F238E27FC236}">
                <a16:creationId xmlns:a16="http://schemas.microsoft.com/office/drawing/2014/main" id="{FC9FB230-F18B-B527-94A1-8678AB793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39" y="1572322"/>
            <a:ext cx="11519210" cy="521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423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407E-A9B1-F008-2611-65017607C94E}"/>
              </a:ext>
            </a:extLst>
          </p:cNvPr>
          <p:cNvSpPr>
            <a:spLocks noGrp="1"/>
          </p:cNvSpPr>
          <p:nvPr>
            <p:ph type="title"/>
          </p:nvPr>
        </p:nvSpPr>
        <p:spPr>
          <a:xfrm>
            <a:off x="838200" y="195943"/>
            <a:ext cx="10515600" cy="796835"/>
          </a:xfrm>
        </p:spPr>
        <p:txBody>
          <a:bodyPr>
            <a:normAutofit/>
          </a:bodyPr>
          <a:lstStyle/>
          <a:p>
            <a:r>
              <a:rPr lang="en-IN" dirty="0"/>
              <a:t>Input, Output and Error Redirections</a:t>
            </a:r>
          </a:p>
        </p:txBody>
      </p:sp>
      <p:sp>
        <p:nvSpPr>
          <p:cNvPr id="6" name="Rectangle 2">
            <a:extLst>
              <a:ext uri="{FF2B5EF4-FFF2-40B4-BE49-F238E27FC236}">
                <a16:creationId xmlns:a16="http://schemas.microsoft.com/office/drawing/2014/main" id="{9EA22F72-82BE-ABFE-3C55-7C328086F8A2}"/>
              </a:ext>
            </a:extLst>
          </p:cNvPr>
          <p:cNvSpPr>
            <a:spLocks noChangeArrowheads="1"/>
          </p:cNvSpPr>
          <p:nvPr/>
        </p:nvSpPr>
        <p:spPr bwMode="auto">
          <a:xfrm>
            <a:off x="902934" y="2849739"/>
            <a:ext cx="5415946" cy="3077766"/>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rPr>
              <a:t>linuxconfig.org</a:t>
            </a:r>
            <a:r>
              <a:rPr kumimoji="0" lang="en-US" altLang="en-US" sz="2000" b="0" i="0" u="none" strike="noStrike" cap="none" normalizeH="0" baseline="0" dirty="0">
                <a:ln>
                  <a:noFill/>
                </a:ln>
                <a:solidFill>
                  <a:srgbClr val="CCCCCC"/>
                </a:solidFill>
                <a:effectLst/>
              </a:rPr>
              <a:t>:</a:t>
            </a:r>
            <a:r>
              <a:rPr kumimoji="0" lang="en-US" altLang="en-US" sz="2000" b="1" i="0" u="none" strike="noStrike" cap="none" normalizeH="0" baseline="0" dirty="0">
                <a:ln>
                  <a:noFill/>
                </a:ln>
                <a:solidFill>
                  <a:srgbClr val="26B0D7"/>
                </a:solidFill>
                <a:effectLst/>
              </a:rPr>
              <a:t>~</a:t>
            </a:r>
            <a:r>
              <a:rPr kumimoji="0" lang="en-US" altLang="en-US" sz="2000" b="0" i="0" u="none" strike="noStrike" cap="none" normalizeH="0" baseline="0" dirty="0">
                <a:ln>
                  <a:noFill/>
                </a:ln>
                <a:solidFill>
                  <a:srgbClr val="CCCCCC"/>
                </a:solidFill>
                <a:effectLst/>
              </a:rPr>
              <a:t>$ ls -l </a:t>
            </a:r>
            <a:r>
              <a:rPr kumimoji="0" lang="en-US" altLang="en-US" sz="2000" b="0" i="0" u="none" strike="noStrike" cap="none" normalizeH="0" baseline="0" dirty="0" err="1">
                <a:ln>
                  <a:noFill/>
                </a:ln>
                <a:solidFill>
                  <a:srgbClr val="CCCCCC"/>
                </a:solidFill>
                <a:effectLst/>
              </a:rPr>
              <a:t>foobar</a:t>
            </a:r>
            <a:r>
              <a:rPr kumimoji="0" lang="en-US" altLang="en-US" sz="2000" b="0" i="0" u="none" strike="noStrike" cap="none" normalizeH="0" baseline="0" dirty="0">
                <a:ln>
                  <a:noFill/>
                </a:ln>
                <a:solidFill>
                  <a:srgbClr val="CCCCCC"/>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rPr>
              <a:t>ls: cannot access '</a:t>
            </a:r>
            <a:r>
              <a:rPr kumimoji="0" lang="en-US" altLang="en-US" sz="2000" b="0" i="0" u="none" strike="noStrike" cap="none" normalizeH="0" baseline="0" dirty="0" err="1">
                <a:ln>
                  <a:noFill/>
                </a:ln>
                <a:solidFill>
                  <a:srgbClr val="CCCCCC"/>
                </a:solidFill>
                <a:effectLst/>
              </a:rPr>
              <a:t>foobar</a:t>
            </a:r>
            <a:r>
              <a:rPr kumimoji="0" lang="en-US" altLang="en-US" sz="2000" b="0" i="0" u="none" strike="noStrike" cap="none" normalizeH="0" baseline="0" dirty="0">
                <a:ln>
                  <a:noFill/>
                </a:ln>
                <a:solidFill>
                  <a:srgbClr val="CCCCCC"/>
                </a:solidFill>
                <a:effectLst/>
              </a:rPr>
              <a:t>': No such file or directory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rPr>
              <a:t>linuxconfig.org</a:t>
            </a:r>
            <a:r>
              <a:rPr kumimoji="0" lang="en-US" altLang="en-US" sz="2000" b="0" i="0" u="none" strike="noStrike" cap="none" normalizeH="0" baseline="0" dirty="0">
                <a:ln>
                  <a:noFill/>
                </a:ln>
                <a:solidFill>
                  <a:srgbClr val="CCCCCC"/>
                </a:solidFill>
                <a:effectLst/>
              </a:rPr>
              <a:t>:</a:t>
            </a:r>
            <a:r>
              <a:rPr kumimoji="0" lang="en-US" altLang="en-US" sz="2000" b="1" i="0" u="none" strike="noStrike" cap="none" normalizeH="0" baseline="0" dirty="0">
                <a:ln>
                  <a:noFill/>
                </a:ln>
                <a:solidFill>
                  <a:srgbClr val="26B0D7"/>
                </a:solidFill>
                <a:effectLst/>
              </a:rPr>
              <a:t>~</a:t>
            </a:r>
            <a:r>
              <a:rPr kumimoji="0" lang="en-US" altLang="en-US" sz="2000" b="0" i="0" u="none" strike="noStrike" cap="none" normalizeH="0" baseline="0" dirty="0">
                <a:ln>
                  <a:noFill/>
                </a:ln>
                <a:solidFill>
                  <a:srgbClr val="CCCCCC"/>
                </a:solidFill>
                <a:effectLst/>
              </a:rPr>
              <a:t>$ touch </a:t>
            </a:r>
            <a:r>
              <a:rPr kumimoji="0" lang="en-US" altLang="en-US" sz="2000" b="0" i="0" u="none" strike="noStrike" cap="none" normalizeH="0" baseline="0" dirty="0" err="1">
                <a:ln>
                  <a:noFill/>
                </a:ln>
                <a:solidFill>
                  <a:srgbClr val="CCCCCC"/>
                </a:solidFill>
                <a:effectLst/>
              </a:rPr>
              <a:t>foobar</a:t>
            </a:r>
            <a:r>
              <a:rPr kumimoji="0" lang="en-US" altLang="en-US" sz="2000" b="0" i="0" u="none" strike="noStrike" cap="none" normalizeH="0" baseline="0" dirty="0">
                <a:ln>
                  <a:noFill/>
                </a:ln>
                <a:solidFill>
                  <a:srgbClr val="CCCCCC"/>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rPr>
              <a:t>linuxconfig.org</a:t>
            </a:r>
            <a:r>
              <a:rPr kumimoji="0" lang="en-US" altLang="en-US" sz="2000" b="0" i="0" u="none" strike="noStrike" cap="none" normalizeH="0" baseline="0" dirty="0">
                <a:ln>
                  <a:noFill/>
                </a:ln>
                <a:solidFill>
                  <a:srgbClr val="CCCCCC"/>
                </a:solidFill>
                <a:effectLst/>
              </a:rPr>
              <a:t>:</a:t>
            </a:r>
            <a:r>
              <a:rPr kumimoji="0" lang="en-US" altLang="en-US" sz="2000" b="1" i="0" u="none" strike="noStrike" cap="none" normalizeH="0" baseline="0" dirty="0">
                <a:ln>
                  <a:noFill/>
                </a:ln>
                <a:solidFill>
                  <a:srgbClr val="26B0D7"/>
                </a:solidFill>
                <a:effectLst/>
              </a:rPr>
              <a:t>~</a:t>
            </a:r>
            <a:r>
              <a:rPr kumimoji="0" lang="en-US" altLang="en-US" sz="2000" b="0" i="0" u="none" strike="noStrike" cap="none" normalizeH="0" baseline="0" dirty="0">
                <a:ln>
                  <a:noFill/>
                </a:ln>
                <a:solidFill>
                  <a:srgbClr val="CCCCCC"/>
                </a:solidFill>
                <a:effectLst/>
              </a:rPr>
              <a:t>$ ls -l </a:t>
            </a:r>
            <a:r>
              <a:rPr kumimoji="0" lang="en-US" altLang="en-US" sz="2000" b="0" i="0" u="none" strike="noStrike" cap="none" normalizeH="0" baseline="0" dirty="0" err="1">
                <a:ln>
                  <a:noFill/>
                </a:ln>
                <a:solidFill>
                  <a:srgbClr val="CCCCCC"/>
                </a:solidFill>
                <a:effectLst/>
              </a:rPr>
              <a:t>foobar</a:t>
            </a:r>
            <a:r>
              <a:rPr kumimoji="0" lang="en-US" altLang="en-US" sz="2000" b="0" i="0" u="none" strike="noStrike" cap="none" normalizeH="0" baseline="0" dirty="0">
                <a:ln>
                  <a:noFill/>
                </a:ln>
                <a:solidFill>
                  <a:srgbClr val="CCCCCC"/>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rPr>
              <a:t>-</a:t>
            </a:r>
            <a:r>
              <a:rPr kumimoji="0" lang="en-US" altLang="en-US" sz="2000" b="0" i="0" u="none" strike="noStrike" cap="none" normalizeH="0" baseline="0" dirty="0" err="1">
                <a:ln>
                  <a:noFill/>
                </a:ln>
                <a:solidFill>
                  <a:srgbClr val="CCCCCC"/>
                </a:solidFill>
                <a:effectLst/>
              </a:rPr>
              <a:t>rw</a:t>
            </a:r>
            <a:r>
              <a:rPr kumimoji="0" lang="en-US" altLang="en-US" sz="2000" b="0" i="0" u="none" strike="noStrike" cap="none" normalizeH="0" baseline="0" dirty="0">
                <a:ln>
                  <a:noFill/>
                </a:ln>
                <a:solidFill>
                  <a:srgbClr val="CCCCCC"/>
                </a:solidFill>
                <a:effectLst/>
              </a:rPr>
              <a:t>-r--r-- 1 </a:t>
            </a:r>
            <a:r>
              <a:rPr kumimoji="0" lang="en-US" altLang="en-US" sz="2000" b="0" i="0" u="none" strike="noStrike" cap="none" normalizeH="0" baseline="0" dirty="0" err="1">
                <a:ln>
                  <a:noFill/>
                </a:ln>
                <a:solidFill>
                  <a:srgbClr val="CCCCCC"/>
                </a:solidFill>
                <a:effectLst/>
              </a:rPr>
              <a:t>linuxconfig</a:t>
            </a:r>
            <a:r>
              <a:rPr kumimoji="0" lang="en-US" altLang="en-US" sz="2000" b="0" i="0" u="none" strike="noStrike" cap="none" normalizeH="0" baseline="0" dirty="0">
                <a:ln>
                  <a:noFill/>
                </a:ln>
                <a:solidFill>
                  <a:srgbClr val="CCCCCC"/>
                </a:solidFill>
                <a:effectLst/>
              </a:rPr>
              <a:t> </a:t>
            </a:r>
            <a:r>
              <a:rPr kumimoji="0" lang="en-US" altLang="en-US" sz="2000" b="0" i="0" u="none" strike="noStrike" cap="none" normalizeH="0" baseline="0" dirty="0" err="1">
                <a:ln>
                  <a:noFill/>
                </a:ln>
                <a:solidFill>
                  <a:srgbClr val="CCCCCC"/>
                </a:solidFill>
                <a:effectLst/>
              </a:rPr>
              <a:t>linuxconfig</a:t>
            </a:r>
            <a:r>
              <a:rPr kumimoji="0" lang="en-US" altLang="en-US" sz="2000" b="0" i="0" u="none" strike="noStrike" cap="none" normalizeH="0" baseline="0" dirty="0">
                <a:ln>
                  <a:noFill/>
                </a:ln>
                <a:solidFill>
                  <a:srgbClr val="CCCCCC"/>
                </a:solidFill>
                <a:effectLst/>
              </a:rPr>
              <a:t> 0 Jul 28 10:08 </a:t>
            </a:r>
            <a:r>
              <a:rPr kumimoji="0" lang="en-US" altLang="en-US" sz="2000" b="0" i="0" u="none" strike="noStrike" cap="none" normalizeH="0" baseline="0" dirty="0" err="1">
                <a:ln>
                  <a:noFill/>
                </a:ln>
                <a:solidFill>
                  <a:srgbClr val="CCCCCC"/>
                </a:solidFill>
                <a:effectLst/>
              </a:rPr>
              <a:t>foobar</a:t>
            </a:r>
            <a:r>
              <a:rPr kumimoji="0" lang="en-US" altLang="en-US" sz="2000" b="0" i="0" u="none" strike="noStrike" cap="none" normalizeH="0" baseline="0" dirty="0">
                <a:ln>
                  <a:noFill/>
                </a:ln>
                <a:solidFill>
                  <a:srgbClr val="CCCCCC"/>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rPr>
              <a:t>linuxconfig.org</a:t>
            </a:r>
            <a:r>
              <a:rPr kumimoji="0" lang="en-US" altLang="en-US" sz="2000" b="0" i="0" u="none" strike="noStrike" cap="none" normalizeH="0" baseline="0" dirty="0">
                <a:ln>
                  <a:noFill/>
                </a:ln>
                <a:solidFill>
                  <a:srgbClr val="CCCCCC"/>
                </a:solidFill>
                <a:effectLst/>
              </a:rPr>
              <a:t>:</a:t>
            </a:r>
            <a:r>
              <a:rPr kumimoji="0" lang="en-US" altLang="en-US" sz="2000" b="1" i="0" u="none" strike="noStrike" cap="none" normalizeH="0" baseline="0" dirty="0">
                <a:ln>
                  <a:noFill/>
                </a:ln>
                <a:solidFill>
                  <a:srgbClr val="26B0D7"/>
                </a:solidFill>
                <a:effectLst/>
              </a:rPr>
              <a:t>~</a:t>
            </a:r>
            <a:r>
              <a:rPr kumimoji="0" lang="en-US" altLang="en-US" sz="2000" b="0" i="0" u="none" strike="noStrike" cap="none" normalizeH="0" baseline="0" dirty="0">
                <a:ln>
                  <a:noFill/>
                </a:ln>
                <a:solidFill>
                  <a:srgbClr val="CCCCCC"/>
                </a:solidFill>
                <a:effectLst/>
              </a:rPr>
              <a:t>$ </a:t>
            </a:r>
            <a:endParaRPr kumimoji="0" lang="en-US" altLang="en-US" sz="2000" b="0" i="0" u="none" strike="noStrike" cap="none" normalizeH="0" baseline="0" dirty="0">
              <a:ln>
                <a:noFill/>
              </a:ln>
              <a:solidFill>
                <a:schemeClr val="tx1"/>
              </a:solidFill>
              <a:effectLst/>
            </a:endParaRPr>
          </a:p>
        </p:txBody>
      </p:sp>
      <p:sp>
        <p:nvSpPr>
          <p:cNvPr id="7" name="Arrow: Left 6">
            <a:extLst>
              <a:ext uri="{FF2B5EF4-FFF2-40B4-BE49-F238E27FC236}">
                <a16:creationId xmlns:a16="http://schemas.microsoft.com/office/drawing/2014/main" id="{F9DA8706-0CDE-2D3C-CEAF-5C3A5A456AA3}"/>
              </a:ext>
            </a:extLst>
          </p:cNvPr>
          <p:cNvSpPr/>
          <p:nvPr/>
        </p:nvSpPr>
        <p:spPr>
          <a:xfrm>
            <a:off x="6279910" y="3123808"/>
            <a:ext cx="1645122" cy="484632"/>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An Error</a:t>
            </a:r>
          </a:p>
        </p:txBody>
      </p:sp>
      <p:sp>
        <p:nvSpPr>
          <p:cNvPr id="8" name="Arrow: Left 7">
            <a:extLst>
              <a:ext uri="{FF2B5EF4-FFF2-40B4-BE49-F238E27FC236}">
                <a16:creationId xmlns:a16="http://schemas.microsoft.com/office/drawing/2014/main" id="{B58C5D5F-C002-896A-F931-CD0B4293F5C1}"/>
              </a:ext>
            </a:extLst>
          </p:cNvPr>
          <p:cNvSpPr/>
          <p:nvPr/>
        </p:nvSpPr>
        <p:spPr>
          <a:xfrm>
            <a:off x="4340946" y="3963298"/>
            <a:ext cx="3663264" cy="484632"/>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No output. But </a:t>
            </a:r>
            <a:r>
              <a:rPr lang="en-IN" sz="2000" dirty="0" err="1"/>
              <a:t>foobar</a:t>
            </a:r>
            <a:r>
              <a:rPr lang="en-IN" sz="2000" dirty="0"/>
              <a:t> is created</a:t>
            </a:r>
          </a:p>
        </p:txBody>
      </p:sp>
      <p:sp>
        <p:nvSpPr>
          <p:cNvPr id="9" name="Arrow: Left 8">
            <a:extLst>
              <a:ext uri="{FF2B5EF4-FFF2-40B4-BE49-F238E27FC236}">
                <a16:creationId xmlns:a16="http://schemas.microsoft.com/office/drawing/2014/main" id="{D0480175-4A50-FF30-7E94-0AE11D29ECAC}"/>
              </a:ext>
            </a:extLst>
          </p:cNvPr>
          <p:cNvSpPr/>
          <p:nvPr/>
        </p:nvSpPr>
        <p:spPr>
          <a:xfrm>
            <a:off x="6014988" y="4578419"/>
            <a:ext cx="1719009" cy="484632"/>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 std output. </a:t>
            </a:r>
          </a:p>
        </p:txBody>
      </p:sp>
      <p:sp>
        <p:nvSpPr>
          <p:cNvPr id="3" name="TextBox 2">
            <a:extLst>
              <a:ext uri="{FF2B5EF4-FFF2-40B4-BE49-F238E27FC236}">
                <a16:creationId xmlns:a16="http://schemas.microsoft.com/office/drawing/2014/main" id="{B95C584D-885F-E3E4-225D-93C408B8643C}"/>
              </a:ext>
            </a:extLst>
          </p:cNvPr>
          <p:cNvSpPr txBox="1"/>
          <p:nvPr/>
        </p:nvSpPr>
        <p:spPr>
          <a:xfrm>
            <a:off x="8218449" y="2849739"/>
            <a:ext cx="3757961" cy="2308324"/>
          </a:xfrm>
          <a:prstGeom prst="rect">
            <a:avLst/>
          </a:prstGeom>
          <a:solidFill>
            <a:schemeClr val="bg1">
              <a:lumMod val="85000"/>
            </a:schemeClr>
          </a:solidFill>
        </p:spPr>
        <p:txBody>
          <a:bodyPr wrap="square" rtlCol="0">
            <a:spAutoFit/>
          </a:bodyPr>
          <a:lstStyle/>
          <a:p>
            <a:r>
              <a:rPr lang="en-IN" dirty="0"/>
              <a:t>A NOTE ON EXIT STATUS</a:t>
            </a:r>
          </a:p>
          <a:p>
            <a:pPr marL="285750" indent="-285750">
              <a:buFont typeface="Arial" panose="020B0604020202020204" pitchFamily="34" charset="0"/>
              <a:buChar char="•"/>
            </a:pPr>
            <a:r>
              <a:rPr lang="en-IN" dirty="0"/>
              <a:t>echo $? </a:t>
            </a:r>
          </a:p>
          <a:p>
            <a:pPr marL="742950" lvl="1" indent="-285750">
              <a:buFont typeface="Arial" panose="020B0604020202020204" pitchFamily="34" charset="0"/>
              <a:buChar char="•"/>
            </a:pPr>
            <a:r>
              <a:rPr lang="en-IN" dirty="0"/>
              <a:t>0 =&gt; success</a:t>
            </a:r>
          </a:p>
          <a:p>
            <a:pPr marL="742950" lvl="1" indent="-285750">
              <a:buFont typeface="Arial" panose="020B0604020202020204" pitchFamily="34" charset="0"/>
              <a:buChar char="•"/>
            </a:pPr>
            <a:r>
              <a:rPr lang="en-IN" dirty="0"/>
              <a:t>Non-zero =&gt; failure</a:t>
            </a:r>
          </a:p>
          <a:p>
            <a:pPr marL="1200150" lvl="2" indent="-285750">
              <a:buFont typeface="Arial" panose="020B0604020202020204" pitchFamily="34" charset="0"/>
              <a:buChar char="•"/>
            </a:pPr>
            <a:r>
              <a:rPr lang="en-IN" dirty="0"/>
              <a:t>127 =&gt; command not found</a:t>
            </a:r>
          </a:p>
          <a:p>
            <a:pPr marL="1200150" lvl="2" indent="-285750">
              <a:buFont typeface="Arial" panose="020B0604020202020204" pitchFamily="34" charset="0"/>
              <a:buChar char="•"/>
            </a:pPr>
            <a:r>
              <a:rPr lang="en-IN" dirty="0"/>
              <a:t>126 =&gt; command found, but not executable </a:t>
            </a:r>
          </a:p>
        </p:txBody>
      </p:sp>
    </p:spTree>
    <p:extLst>
      <p:ext uri="{BB962C8B-B14F-4D97-AF65-F5344CB8AC3E}">
        <p14:creationId xmlns:p14="http://schemas.microsoft.com/office/powerpoint/2010/main" val="21347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18D7-E39A-219B-27D1-3CCC62175BE9}"/>
              </a:ext>
            </a:extLst>
          </p:cNvPr>
          <p:cNvSpPr>
            <a:spLocks noGrp="1"/>
          </p:cNvSpPr>
          <p:nvPr>
            <p:ph type="title"/>
          </p:nvPr>
        </p:nvSpPr>
        <p:spPr>
          <a:xfrm>
            <a:off x="838200" y="-201605"/>
            <a:ext cx="10515600" cy="1325563"/>
          </a:xfrm>
        </p:spPr>
        <p:txBody>
          <a:bodyPr/>
          <a:lstStyle/>
          <a:p>
            <a:r>
              <a:rPr lang="en-IN" dirty="0"/>
              <a:t>Redirecting </a:t>
            </a:r>
            <a:r>
              <a:rPr lang="en-IN" dirty="0" err="1"/>
              <a:t>stdout</a:t>
            </a:r>
            <a:r>
              <a:rPr lang="en-IN" dirty="0"/>
              <a:t> and stderr</a:t>
            </a:r>
          </a:p>
        </p:txBody>
      </p:sp>
      <p:sp>
        <p:nvSpPr>
          <p:cNvPr id="3" name="Rectangle 1">
            <a:extLst>
              <a:ext uri="{FF2B5EF4-FFF2-40B4-BE49-F238E27FC236}">
                <a16:creationId xmlns:a16="http://schemas.microsoft.com/office/drawing/2014/main" id="{A66CF5FE-5A0A-D47A-87C6-B21FD10F9196}"/>
              </a:ext>
            </a:extLst>
          </p:cNvPr>
          <p:cNvSpPr>
            <a:spLocks noChangeArrowheads="1"/>
          </p:cNvSpPr>
          <p:nvPr/>
        </p:nvSpPr>
        <p:spPr bwMode="auto">
          <a:xfrm>
            <a:off x="4213760" y="979486"/>
            <a:ext cx="7003806" cy="5170646"/>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54E1B9"/>
                </a:solidFill>
                <a:effectLst/>
                <a:latin typeface="Consolas" panose="020B0609020204030204" pitchFamily="49" charset="0"/>
              </a:rPr>
              <a:t>linuxconfig.org</a:t>
            </a:r>
            <a:r>
              <a:rPr kumimoji="0" lang="en-US" altLang="en-US" sz="1600" b="0" i="0" u="none" strike="noStrike" cap="none" normalizeH="0" baseline="0" dirty="0">
                <a:ln>
                  <a:noFill/>
                </a:ln>
                <a:solidFill>
                  <a:srgbClr val="CCCCCC"/>
                </a:solidFill>
                <a:effectLst/>
                <a:latin typeface="Consolas" panose="020B0609020204030204" pitchFamily="49" charset="0"/>
              </a:rPr>
              <a:t>:</a:t>
            </a:r>
            <a:r>
              <a:rPr kumimoji="0" lang="en-US" altLang="en-US" sz="1600" b="1" i="0" u="none" strike="noStrike" cap="none" normalizeH="0" baseline="0" dirty="0">
                <a:ln>
                  <a:noFill/>
                </a:ln>
                <a:solidFill>
                  <a:srgbClr val="26B0D7"/>
                </a:solidFill>
                <a:effectLst/>
                <a:latin typeface="Consolas" panose="020B0609020204030204" pitchFamily="49" charset="0"/>
              </a:rPr>
              <a:t>~</a:t>
            </a:r>
            <a:r>
              <a:rPr kumimoji="0" lang="en-US" altLang="en-US" sz="1600" b="0" i="0" u="none" strike="noStrike" cap="none" normalizeH="0" baseline="0" dirty="0">
                <a:ln>
                  <a:noFill/>
                </a:ln>
                <a:solidFill>
                  <a:srgbClr val="CCCCCC"/>
                </a:solidFill>
                <a:effectLst/>
                <a:latin typeface="Consolas" panose="020B0609020204030204" pitchFamily="49" charset="0"/>
              </a:rPr>
              <a:t>$ ls </a:t>
            </a:r>
            <a:r>
              <a:rPr kumimoji="0" lang="en-US" altLang="en-US" sz="1600" b="0" i="0" u="none" strike="noStrike" cap="none" normalizeH="0" baseline="0" dirty="0" err="1">
                <a:ln>
                  <a:noFill/>
                </a:ln>
                <a:solidFill>
                  <a:srgbClr val="CCCCCC"/>
                </a:solidFill>
                <a:effectLst/>
                <a:latin typeface="Consolas" panose="020B0609020204030204" pitchFamily="49" charset="0"/>
              </a:rPr>
              <a:t>foobar</a:t>
            </a:r>
            <a:r>
              <a:rPr kumimoji="0" lang="en-US" altLang="en-US" sz="1600" b="0" i="0" u="none" strike="noStrike" cap="none" normalizeH="0" baseline="0" dirty="0">
                <a:ln>
                  <a:noFill/>
                </a:ln>
                <a:solidFill>
                  <a:srgbClr val="CCCCCC"/>
                </a:solidFill>
                <a:effectLst/>
                <a:latin typeface="Consolas" panose="020B0609020204030204" pitchFamily="49" charset="0"/>
              </a:rPr>
              <a:t> </a:t>
            </a:r>
            <a:r>
              <a:rPr kumimoji="0" lang="en-US" altLang="en-US" sz="1600" b="0" i="0" u="none" strike="noStrike" cap="none" normalizeH="0" baseline="0" dirty="0" err="1">
                <a:ln>
                  <a:noFill/>
                </a:ln>
                <a:solidFill>
                  <a:srgbClr val="CCCCCC"/>
                </a:solidFill>
                <a:effectLst/>
                <a:latin typeface="Consolas" panose="020B0609020204030204" pitchFamily="49" charset="0"/>
              </a:rPr>
              <a:t>barfoo</a:t>
            </a:r>
            <a:r>
              <a:rPr kumimoji="0" lang="en-US" altLang="en-US" sz="1600" b="0"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CCCC"/>
                </a:solidFill>
                <a:effectLst/>
                <a:latin typeface="Consolas" panose="020B0609020204030204" pitchFamily="49" charset="0"/>
              </a:rPr>
              <a:t>ls: cannot access '</a:t>
            </a:r>
            <a:r>
              <a:rPr kumimoji="0" lang="en-US" altLang="en-US" sz="1600" b="0" i="0" u="none" strike="noStrike" cap="none" normalizeH="0" baseline="0" dirty="0" err="1">
                <a:ln>
                  <a:noFill/>
                </a:ln>
                <a:solidFill>
                  <a:srgbClr val="CCCCCC"/>
                </a:solidFill>
                <a:effectLst/>
                <a:latin typeface="Consolas" panose="020B0609020204030204" pitchFamily="49" charset="0"/>
              </a:rPr>
              <a:t>barfoo</a:t>
            </a:r>
            <a:r>
              <a:rPr kumimoji="0" lang="en-US" altLang="en-US" sz="1600" b="0" i="0" u="none" strike="noStrike" cap="none" normalizeH="0" baseline="0" dirty="0">
                <a:ln>
                  <a:noFill/>
                </a:ln>
                <a:solidFill>
                  <a:srgbClr val="CCCCCC"/>
                </a:solidFill>
                <a:effectLst/>
                <a:latin typeface="Consolas" panose="020B0609020204030204" pitchFamily="49" charset="0"/>
              </a:rPr>
              <a:t>': No such file or directory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CCCCCC"/>
                </a:solidFill>
                <a:effectLst/>
                <a:latin typeface="Consolas" panose="020B0609020204030204" pitchFamily="49" charset="0"/>
              </a:rPr>
              <a:t>foobar</a:t>
            </a:r>
            <a:r>
              <a:rPr kumimoji="0" lang="en-US" altLang="en-US" sz="1600" b="0"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54E1B9"/>
                </a:solidFill>
                <a:effectLst/>
                <a:latin typeface="Consolas" panose="020B0609020204030204" pitchFamily="49" charset="0"/>
              </a:rPr>
              <a:t>linuxconfig.org</a:t>
            </a:r>
            <a:r>
              <a:rPr kumimoji="0" lang="en-US" altLang="en-US" sz="1600" b="0" i="0" u="none" strike="noStrike" cap="none" normalizeH="0" baseline="0" dirty="0">
                <a:ln>
                  <a:noFill/>
                </a:ln>
                <a:solidFill>
                  <a:srgbClr val="CCCCCC"/>
                </a:solidFill>
                <a:effectLst/>
                <a:latin typeface="Consolas" panose="020B0609020204030204" pitchFamily="49" charset="0"/>
              </a:rPr>
              <a:t>:</a:t>
            </a:r>
            <a:r>
              <a:rPr kumimoji="0" lang="en-US" altLang="en-US" sz="1600" b="1" i="0" u="none" strike="noStrike" cap="none" normalizeH="0" baseline="0" dirty="0">
                <a:ln>
                  <a:noFill/>
                </a:ln>
                <a:solidFill>
                  <a:srgbClr val="26B0D7"/>
                </a:solidFill>
                <a:effectLst/>
                <a:latin typeface="Consolas" panose="020B0609020204030204" pitchFamily="49" charset="0"/>
              </a:rPr>
              <a:t>~</a:t>
            </a:r>
            <a:r>
              <a:rPr kumimoji="0" lang="en-US" altLang="en-US" sz="1600" b="0" i="0" u="none" strike="noStrike" cap="none" normalizeH="0" baseline="0" dirty="0">
                <a:ln>
                  <a:noFill/>
                </a:ln>
                <a:solidFill>
                  <a:srgbClr val="CCCCCC"/>
                </a:solidFill>
                <a:effectLst/>
                <a:latin typeface="Consolas" panose="020B0609020204030204" pitchFamily="49" charset="0"/>
              </a:rPr>
              <a:t>$ ls </a:t>
            </a:r>
            <a:r>
              <a:rPr kumimoji="0" lang="en-US" altLang="en-US" sz="1600" b="0" i="0" u="none" strike="noStrike" cap="none" normalizeH="0" baseline="0" dirty="0" err="1">
                <a:ln>
                  <a:noFill/>
                </a:ln>
                <a:solidFill>
                  <a:srgbClr val="CCCCCC"/>
                </a:solidFill>
                <a:effectLst/>
                <a:latin typeface="Consolas" panose="020B0609020204030204" pitchFamily="49" charset="0"/>
              </a:rPr>
              <a:t>foobar</a:t>
            </a:r>
            <a:r>
              <a:rPr kumimoji="0" lang="en-US" altLang="en-US" sz="1600" b="0" i="0" u="none" strike="noStrike" cap="none" normalizeH="0" baseline="0" dirty="0">
                <a:ln>
                  <a:noFill/>
                </a:ln>
                <a:solidFill>
                  <a:srgbClr val="CCCCCC"/>
                </a:solidFill>
                <a:effectLst/>
                <a:latin typeface="Consolas" panose="020B0609020204030204" pitchFamily="49" charset="0"/>
              </a:rPr>
              <a:t> </a:t>
            </a:r>
            <a:r>
              <a:rPr kumimoji="0" lang="en-US" altLang="en-US" sz="1600" b="0" i="0" u="none" strike="noStrike" cap="none" normalizeH="0" baseline="0" dirty="0" err="1">
                <a:ln>
                  <a:noFill/>
                </a:ln>
                <a:solidFill>
                  <a:srgbClr val="CCCCCC"/>
                </a:solidFill>
                <a:effectLst/>
                <a:latin typeface="Consolas" panose="020B0609020204030204" pitchFamily="49" charset="0"/>
              </a:rPr>
              <a:t>barfoo</a:t>
            </a:r>
            <a:r>
              <a:rPr kumimoji="0" lang="en-US" altLang="en-US" sz="1600" b="0" i="0" u="none" strike="noStrike" cap="none" normalizeH="0" baseline="0" dirty="0">
                <a:ln>
                  <a:noFill/>
                </a:ln>
                <a:solidFill>
                  <a:srgbClr val="CCCCCC"/>
                </a:solidFill>
                <a:effectLst/>
                <a:latin typeface="Consolas" panose="020B0609020204030204" pitchFamily="49" charset="0"/>
              </a:rPr>
              <a:t> &gt; stdout.txt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CCCC"/>
                </a:solidFill>
                <a:effectLst/>
                <a:latin typeface="Consolas" panose="020B0609020204030204" pitchFamily="49" charset="0"/>
              </a:rPr>
              <a:t>ls: cannot access '</a:t>
            </a:r>
            <a:r>
              <a:rPr kumimoji="0" lang="en-US" altLang="en-US" sz="1600" b="0" i="0" u="none" strike="noStrike" cap="none" normalizeH="0" baseline="0" dirty="0" err="1">
                <a:ln>
                  <a:noFill/>
                </a:ln>
                <a:solidFill>
                  <a:srgbClr val="CCCCCC"/>
                </a:solidFill>
                <a:effectLst/>
                <a:latin typeface="Consolas" panose="020B0609020204030204" pitchFamily="49" charset="0"/>
              </a:rPr>
              <a:t>barfoo</a:t>
            </a:r>
            <a:r>
              <a:rPr kumimoji="0" lang="en-US" altLang="en-US" sz="1600" b="0" i="0" u="none" strike="noStrike" cap="none" normalizeH="0" baseline="0" dirty="0">
                <a:ln>
                  <a:noFill/>
                </a:ln>
                <a:solidFill>
                  <a:srgbClr val="CCCCCC"/>
                </a:solidFill>
                <a:effectLst/>
                <a:latin typeface="Consolas" panose="020B0609020204030204" pitchFamily="49" charset="0"/>
              </a:rPr>
              <a:t>': No such file or directory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54E1B9"/>
                </a:solidFill>
                <a:effectLst/>
                <a:latin typeface="Consolas" panose="020B0609020204030204" pitchFamily="49" charset="0"/>
              </a:rPr>
              <a:t>linuxconfig.org</a:t>
            </a:r>
            <a:r>
              <a:rPr kumimoji="0" lang="en-US" altLang="en-US" sz="1600" b="0" i="0" u="none" strike="noStrike" cap="none" normalizeH="0" baseline="0" dirty="0">
                <a:ln>
                  <a:noFill/>
                </a:ln>
                <a:solidFill>
                  <a:srgbClr val="CCCCCC"/>
                </a:solidFill>
                <a:effectLst/>
                <a:latin typeface="Consolas" panose="020B0609020204030204" pitchFamily="49" charset="0"/>
              </a:rPr>
              <a:t>:</a:t>
            </a:r>
            <a:r>
              <a:rPr kumimoji="0" lang="en-US" altLang="en-US" sz="1600" b="1" i="0" u="none" strike="noStrike" cap="none" normalizeH="0" baseline="0" dirty="0">
                <a:ln>
                  <a:noFill/>
                </a:ln>
                <a:solidFill>
                  <a:srgbClr val="26B0D7"/>
                </a:solidFill>
                <a:effectLst/>
                <a:latin typeface="Consolas" panose="020B0609020204030204" pitchFamily="49" charset="0"/>
              </a:rPr>
              <a:t>~</a:t>
            </a:r>
            <a:r>
              <a:rPr kumimoji="0" lang="en-US" altLang="en-US" sz="1600" b="0" i="0" u="none" strike="noStrike" cap="none" normalizeH="0" baseline="0" dirty="0">
                <a:ln>
                  <a:noFill/>
                </a:ln>
                <a:solidFill>
                  <a:srgbClr val="CCCCCC"/>
                </a:solidFill>
                <a:effectLst/>
                <a:latin typeface="Consolas" panose="020B0609020204030204" pitchFamily="49" charset="0"/>
              </a:rPr>
              <a:t>$ ls </a:t>
            </a:r>
            <a:r>
              <a:rPr kumimoji="0" lang="en-US" altLang="en-US" sz="1600" b="0" i="0" u="none" strike="noStrike" cap="none" normalizeH="0" baseline="0" dirty="0" err="1">
                <a:ln>
                  <a:noFill/>
                </a:ln>
                <a:solidFill>
                  <a:srgbClr val="CCCCCC"/>
                </a:solidFill>
                <a:effectLst/>
                <a:latin typeface="Consolas" panose="020B0609020204030204" pitchFamily="49" charset="0"/>
              </a:rPr>
              <a:t>foobar</a:t>
            </a:r>
            <a:r>
              <a:rPr kumimoji="0" lang="en-US" altLang="en-US" sz="1600" b="0" i="0" u="none" strike="noStrike" cap="none" normalizeH="0" baseline="0" dirty="0">
                <a:ln>
                  <a:noFill/>
                </a:ln>
                <a:solidFill>
                  <a:srgbClr val="CCCCCC"/>
                </a:solidFill>
                <a:effectLst/>
                <a:latin typeface="Consolas" panose="020B0609020204030204" pitchFamily="49" charset="0"/>
              </a:rPr>
              <a:t> </a:t>
            </a:r>
            <a:r>
              <a:rPr kumimoji="0" lang="en-US" altLang="en-US" sz="1600" b="0" i="0" u="none" strike="noStrike" cap="none" normalizeH="0" baseline="0" dirty="0" err="1">
                <a:ln>
                  <a:noFill/>
                </a:ln>
                <a:solidFill>
                  <a:srgbClr val="CCCCCC"/>
                </a:solidFill>
                <a:effectLst/>
                <a:latin typeface="Consolas" panose="020B0609020204030204" pitchFamily="49" charset="0"/>
              </a:rPr>
              <a:t>barfoo</a:t>
            </a:r>
            <a:r>
              <a:rPr kumimoji="0" lang="en-US" altLang="en-US" sz="1600" b="0" i="0" u="none" strike="noStrike" cap="none" normalizeH="0" baseline="0" dirty="0">
                <a:ln>
                  <a:noFill/>
                </a:ln>
                <a:solidFill>
                  <a:srgbClr val="CCCCCC"/>
                </a:solidFill>
                <a:effectLst/>
                <a:latin typeface="Consolas" panose="020B0609020204030204" pitchFamily="49" charset="0"/>
              </a:rPr>
              <a:t> 2&gt; stderr.txt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CCCCCC"/>
                </a:solidFill>
                <a:effectLst/>
                <a:latin typeface="Consolas" panose="020B0609020204030204" pitchFamily="49" charset="0"/>
              </a:rPr>
              <a:t>foobar</a:t>
            </a:r>
            <a:r>
              <a:rPr kumimoji="0" lang="en-US" altLang="en-US" sz="1600" b="0"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54E1B9"/>
                </a:solidFill>
                <a:effectLst/>
                <a:latin typeface="Consolas" panose="020B0609020204030204" pitchFamily="49" charset="0"/>
              </a:rPr>
              <a:t>linuxconfig.org</a:t>
            </a:r>
            <a:r>
              <a:rPr kumimoji="0" lang="en-US" altLang="en-US" sz="1600" b="0" i="0" u="none" strike="noStrike" cap="none" normalizeH="0" baseline="0" dirty="0">
                <a:ln>
                  <a:noFill/>
                </a:ln>
                <a:solidFill>
                  <a:srgbClr val="CCCCCC"/>
                </a:solidFill>
                <a:effectLst/>
                <a:latin typeface="Consolas" panose="020B0609020204030204" pitchFamily="49" charset="0"/>
              </a:rPr>
              <a:t>:</a:t>
            </a:r>
            <a:r>
              <a:rPr kumimoji="0" lang="en-US" altLang="en-US" sz="1600" b="1" i="0" u="none" strike="noStrike" cap="none" normalizeH="0" baseline="0" dirty="0">
                <a:ln>
                  <a:noFill/>
                </a:ln>
                <a:solidFill>
                  <a:srgbClr val="26B0D7"/>
                </a:solidFill>
                <a:effectLst/>
                <a:latin typeface="Consolas" panose="020B0609020204030204" pitchFamily="49" charset="0"/>
              </a:rPr>
              <a:t>~</a:t>
            </a:r>
            <a:r>
              <a:rPr kumimoji="0" lang="en-US" altLang="en-US" sz="1600" b="0" i="0" u="none" strike="noStrike" cap="none" normalizeH="0" baseline="0" dirty="0">
                <a:ln>
                  <a:noFill/>
                </a:ln>
                <a:solidFill>
                  <a:srgbClr val="CCCCCC"/>
                </a:solidFill>
                <a:effectLst/>
                <a:latin typeface="Consolas" panose="020B0609020204030204" pitchFamily="49" charset="0"/>
              </a:rPr>
              <a:t>$ ls </a:t>
            </a:r>
            <a:r>
              <a:rPr kumimoji="0" lang="en-US" altLang="en-US" sz="1600" b="0" i="0" u="none" strike="noStrike" cap="none" normalizeH="0" baseline="0" dirty="0" err="1">
                <a:ln>
                  <a:noFill/>
                </a:ln>
                <a:solidFill>
                  <a:srgbClr val="CCCCCC"/>
                </a:solidFill>
                <a:effectLst/>
                <a:latin typeface="Consolas" panose="020B0609020204030204" pitchFamily="49" charset="0"/>
              </a:rPr>
              <a:t>foobar</a:t>
            </a:r>
            <a:r>
              <a:rPr kumimoji="0" lang="en-US" altLang="en-US" sz="1600" b="0" i="0" u="none" strike="noStrike" cap="none" normalizeH="0" baseline="0" dirty="0">
                <a:ln>
                  <a:noFill/>
                </a:ln>
                <a:solidFill>
                  <a:srgbClr val="CCCCCC"/>
                </a:solidFill>
                <a:effectLst/>
                <a:latin typeface="Consolas" panose="020B0609020204030204" pitchFamily="49" charset="0"/>
              </a:rPr>
              <a:t> </a:t>
            </a:r>
            <a:r>
              <a:rPr kumimoji="0" lang="en-US" altLang="en-US" sz="1600" b="0" i="0" u="none" strike="noStrike" cap="none" normalizeH="0" baseline="0" dirty="0" err="1">
                <a:ln>
                  <a:noFill/>
                </a:ln>
                <a:solidFill>
                  <a:srgbClr val="CCCCCC"/>
                </a:solidFill>
                <a:effectLst/>
                <a:latin typeface="Consolas" panose="020B0609020204030204" pitchFamily="49" charset="0"/>
              </a:rPr>
              <a:t>barfoo</a:t>
            </a:r>
            <a:r>
              <a:rPr kumimoji="0" lang="en-US" altLang="en-US" sz="1600" b="0" i="0" u="none" strike="noStrike" cap="none" normalizeH="0" baseline="0" dirty="0">
                <a:ln>
                  <a:noFill/>
                </a:ln>
                <a:solidFill>
                  <a:srgbClr val="CCCCCC"/>
                </a:solidFill>
                <a:effectLst/>
                <a:latin typeface="Consolas" panose="020B0609020204030204" pitchFamily="49" charset="0"/>
              </a:rPr>
              <a:t> &amp;&gt;stdoutandstderr.txt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54E1B9"/>
                </a:solidFill>
                <a:effectLst/>
                <a:latin typeface="Consolas" panose="020B0609020204030204" pitchFamily="49" charset="0"/>
              </a:rPr>
              <a:t>linuxconfig.org</a:t>
            </a:r>
            <a:r>
              <a:rPr kumimoji="0" lang="en-US" altLang="en-US" sz="1600" b="0" i="0" u="none" strike="noStrike" cap="none" normalizeH="0" baseline="0" dirty="0">
                <a:ln>
                  <a:noFill/>
                </a:ln>
                <a:solidFill>
                  <a:srgbClr val="CCCCCC"/>
                </a:solidFill>
                <a:effectLst/>
                <a:latin typeface="Consolas" panose="020B0609020204030204" pitchFamily="49" charset="0"/>
              </a:rPr>
              <a:t>:</a:t>
            </a:r>
            <a:r>
              <a:rPr kumimoji="0" lang="en-US" altLang="en-US" sz="1600" b="1" i="0" u="none" strike="noStrike" cap="none" normalizeH="0" baseline="0" dirty="0">
                <a:ln>
                  <a:noFill/>
                </a:ln>
                <a:solidFill>
                  <a:srgbClr val="26B0D7"/>
                </a:solidFill>
                <a:effectLst/>
                <a:latin typeface="Consolas" panose="020B0609020204030204" pitchFamily="49" charset="0"/>
              </a:rPr>
              <a:t>~</a:t>
            </a:r>
            <a:r>
              <a:rPr kumimoji="0" lang="en-US" altLang="en-US" sz="1600" b="0" i="0" u="none" strike="noStrike" cap="none" normalizeH="0" baseline="0" dirty="0">
                <a:ln>
                  <a:noFill/>
                </a:ln>
                <a:solidFill>
                  <a:srgbClr val="CCCCCC"/>
                </a:solidFill>
                <a:effectLst/>
                <a:latin typeface="Consolas" panose="020B0609020204030204" pitchFamily="49" charset="0"/>
              </a:rPr>
              <a:t>$ cat stdout.txt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CCCCCC"/>
                </a:solidFill>
                <a:effectLst/>
                <a:latin typeface="Consolas" panose="020B0609020204030204" pitchFamily="49" charset="0"/>
              </a:rPr>
              <a:t>foobar</a:t>
            </a:r>
            <a:r>
              <a:rPr kumimoji="0" lang="en-US" altLang="en-US" sz="1600" b="0"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54E1B9"/>
                </a:solidFill>
                <a:effectLst/>
                <a:latin typeface="Consolas" panose="020B0609020204030204" pitchFamily="49" charset="0"/>
              </a:rPr>
              <a:t>linuxconfig.org</a:t>
            </a:r>
            <a:r>
              <a:rPr kumimoji="0" lang="en-US" altLang="en-US" sz="1600" b="0" i="0" u="none" strike="noStrike" cap="none" normalizeH="0" baseline="0" dirty="0">
                <a:ln>
                  <a:noFill/>
                </a:ln>
                <a:solidFill>
                  <a:srgbClr val="CCCCCC"/>
                </a:solidFill>
                <a:effectLst/>
                <a:latin typeface="Consolas" panose="020B0609020204030204" pitchFamily="49" charset="0"/>
              </a:rPr>
              <a:t>:</a:t>
            </a:r>
            <a:r>
              <a:rPr kumimoji="0" lang="en-US" altLang="en-US" sz="1600" b="1" i="0" u="none" strike="noStrike" cap="none" normalizeH="0" baseline="0" dirty="0">
                <a:ln>
                  <a:noFill/>
                </a:ln>
                <a:solidFill>
                  <a:srgbClr val="26B0D7"/>
                </a:solidFill>
                <a:effectLst/>
                <a:latin typeface="Consolas" panose="020B0609020204030204" pitchFamily="49" charset="0"/>
              </a:rPr>
              <a:t>~</a:t>
            </a:r>
            <a:r>
              <a:rPr kumimoji="0" lang="en-US" altLang="en-US" sz="1600" b="0" i="0" u="none" strike="noStrike" cap="none" normalizeH="0" baseline="0" dirty="0">
                <a:ln>
                  <a:noFill/>
                </a:ln>
                <a:solidFill>
                  <a:srgbClr val="CCCCCC"/>
                </a:solidFill>
                <a:effectLst/>
                <a:latin typeface="Consolas" panose="020B0609020204030204" pitchFamily="49" charset="0"/>
              </a:rPr>
              <a:t>$ cat stderr.txt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CCCC"/>
                </a:solidFill>
                <a:effectLst/>
                <a:latin typeface="Consolas" panose="020B0609020204030204" pitchFamily="49" charset="0"/>
              </a:rPr>
              <a:t>ls: cannot access '</a:t>
            </a:r>
            <a:r>
              <a:rPr kumimoji="0" lang="en-US" altLang="en-US" sz="1600" b="0" i="0" u="none" strike="noStrike" cap="none" normalizeH="0" baseline="0" dirty="0" err="1">
                <a:ln>
                  <a:noFill/>
                </a:ln>
                <a:solidFill>
                  <a:srgbClr val="CCCCCC"/>
                </a:solidFill>
                <a:effectLst/>
                <a:latin typeface="Consolas" panose="020B0609020204030204" pitchFamily="49" charset="0"/>
              </a:rPr>
              <a:t>barfoo</a:t>
            </a:r>
            <a:r>
              <a:rPr kumimoji="0" lang="en-US" altLang="en-US" sz="1600" b="0" i="0" u="none" strike="noStrike" cap="none" normalizeH="0" baseline="0" dirty="0">
                <a:ln>
                  <a:noFill/>
                </a:ln>
                <a:solidFill>
                  <a:srgbClr val="CCCCCC"/>
                </a:solidFill>
                <a:effectLst/>
                <a:latin typeface="Consolas" panose="020B0609020204030204" pitchFamily="49" charset="0"/>
              </a:rPr>
              <a:t>': No such file or directory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54E1B9"/>
                </a:solidFill>
                <a:effectLst/>
                <a:latin typeface="Consolas" panose="020B0609020204030204" pitchFamily="49" charset="0"/>
              </a:rPr>
              <a:t>linuxconfig.org</a:t>
            </a:r>
            <a:r>
              <a:rPr kumimoji="0" lang="en-US" altLang="en-US" sz="1600" b="0" i="0" u="none" strike="noStrike" cap="none" normalizeH="0" baseline="0" dirty="0">
                <a:ln>
                  <a:noFill/>
                </a:ln>
                <a:solidFill>
                  <a:srgbClr val="CCCCCC"/>
                </a:solidFill>
                <a:effectLst/>
                <a:latin typeface="Consolas" panose="020B0609020204030204" pitchFamily="49" charset="0"/>
              </a:rPr>
              <a:t>:</a:t>
            </a:r>
            <a:r>
              <a:rPr kumimoji="0" lang="en-US" altLang="en-US" sz="1600" b="1" i="0" u="none" strike="noStrike" cap="none" normalizeH="0" baseline="0" dirty="0">
                <a:ln>
                  <a:noFill/>
                </a:ln>
                <a:solidFill>
                  <a:srgbClr val="26B0D7"/>
                </a:solidFill>
                <a:effectLst/>
                <a:latin typeface="Consolas" panose="020B0609020204030204" pitchFamily="49" charset="0"/>
              </a:rPr>
              <a:t>~</a:t>
            </a:r>
            <a:r>
              <a:rPr kumimoji="0" lang="en-US" altLang="en-US" sz="1600" b="0" i="0" u="none" strike="noStrike" cap="none" normalizeH="0" baseline="0" dirty="0">
                <a:ln>
                  <a:noFill/>
                </a:ln>
                <a:solidFill>
                  <a:srgbClr val="CCCCCC"/>
                </a:solidFill>
                <a:effectLst/>
                <a:latin typeface="Consolas" panose="020B0609020204030204" pitchFamily="49" charset="0"/>
              </a:rPr>
              <a:t>$ cat stdoutandstderr.txt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CCCC"/>
                </a:solidFill>
                <a:effectLst/>
                <a:latin typeface="Consolas" panose="020B0609020204030204" pitchFamily="49" charset="0"/>
              </a:rPr>
              <a:t>ls: cannot access '</a:t>
            </a:r>
            <a:r>
              <a:rPr kumimoji="0" lang="en-US" altLang="en-US" sz="1600" b="0" i="0" u="none" strike="noStrike" cap="none" normalizeH="0" baseline="0" dirty="0" err="1">
                <a:ln>
                  <a:noFill/>
                </a:ln>
                <a:solidFill>
                  <a:srgbClr val="CCCCCC"/>
                </a:solidFill>
                <a:effectLst/>
                <a:latin typeface="Consolas" panose="020B0609020204030204" pitchFamily="49" charset="0"/>
              </a:rPr>
              <a:t>barfoo</a:t>
            </a:r>
            <a:r>
              <a:rPr kumimoji="0" lang="en-US" altLang="en-US" sz="1600" b="0" i="0" u="none" strike="noStrike" cap="none" normalizeH="0" baseline="0" dirty="0">
                <a:ln>
                  <a:noFill/>
                </a:ln>
                <a:solidFill>
                  <a:srgbClr val="CCCCCC"/>
                </a:solidFill>
                <a:effectLst/>
                <a:latin typeface="Consolas" panose="020B0609020204030204" pitchFamily="49" charset="0"/>
              </a:rPr>
              <a:t>': No such file or directory </a:t>
            </a:r>
            <a:r>
              <a:rPr kumimoji="0" lang="en-US" altLang="en-US" sz="1600" b="0" i="0" u="none" strike="noStrike" cap="none" normalizeH="0" baseline="0" dirty="0" err="1">
                <a:ln>
                  <a:noFill/>
                </a:ln>
                <a:solidFill>
                  <a:srgbClr val="CCCCCC"/>
                </a:solidFill>
                <a:effectLst/>
                <a:latin typeface="Consolas" panose="020B0609020204030204" pitchFamily="49" charset="0"/>
              </a:rPr>
              <a:t>foobar</a:t>
            </a:r>
            <a:endParaRPr kumimoji="0" lang="en-US" altLang="en-US" sz="16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110CF68-DBDF-A98D-0EE4-355763A8FF44}"/>
              </a:ext>
            </a:extLst>
          </p:cNvPr>
          <p:cNvSpPr txBox="1"/>
          <p:nvPr/>
        </p:nvSpPr>
        <p:spPr>
          <a:xfrm>
            <a:off x="877455" y="4259968"/>
            <a:ext cx="184731" cy="369332"/>
          </a:xfrm>
          <a:prstGeom prst="rect">
            <a:avLst/>
          </a:prstGeom>
          <a:noFill/>
        </p:spPr>
        <p:txBody>
          <a:bodyPr wrap="none" rtlCol="0">
            <a:spAutoFit/>
          </a:bodyPr>
          <a:lstStyle/>
          <a:p>
            <a:endParaRPr lang="en-IN" dirty="0"/>
          </a:p>
        </p:txBody>
      </p:sp>
      <p:sp>
        <p:nvSpPr>
          <p:cNvPr id="5" name="Rectangle 2">
            <a:extLst>
              <a:ext uri="{FF2B5EF4-FFF2-40B4-BE49-F238E27FC236}">
                <a16:creationId xmlns:a16="http://schemas.microsoft.com/office/drawing/2014/main" id="{A263B0ED-A074-8C14-05C8-C4CD543835BD}"/>
              </a:ext>
            </a:extLst>
          </p:cNvPr>
          <p:cNvSpPr>
            <a:spLocks noChangeArrowheads="1"/>
          </p:cNvSpPr>
          <p:nvPr/>
        </p:nvSpPr>
        <p:spPr bwMode="auto">
          <a:xfrm>
            <a:off x="390293" y="1141200"/>
            <a:ext cx="3495907" cy="4524315"/>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The difference between </a:t>
            </a:r>
            <a:r>
              <a:rPr kumimoji="0" lang="en-US" altLang="en-US" b="1" i="0" u="none" strike="noStrike" cap="none" normalizeH="0" baseline="0" dirty="0" err="1">
                <a:ln>
                  <a:noFill/>
                </a:ln>
                <a:solidFill>
                  <a:srgbClr val="444444"/>
                </a:solidFill>
                <a:effectLst/>
                <a:latin typeface="+mn-lt"/>
              </a:rPr>
              <a:t>stdout</a:t>
            </a:r>
            <a:r>
              <a:rPr kumimoji="0" lang="en-US" altLang="en-US" b="0" i="0" u="none" strike="noStrike" cap="none" normalizeH="0" baseline="0" dirty="0">
                <a:ln>
                  <a:noFill/>
                </a:ln>
                <a:solidFill>
                  <a:srgbClr val="444444"/>
                </a:solidFill>
                <a:effectLst/>
                <a:latin typeface="+mn-lt"/>
              </a:rPr>
              <a:t> and </a:t>
            </a:r>
            <a:r>
              <a:rPr kumimoji="0" lang="en-US" altLang="en-US" b="1" i="0" u="none" strike="noStrike" cap="none" normalizeH="0" baseline="0" dirty="0">
                <a:ln>
                  <a:noFill/>
                </a:ln>
                <a:solidFill>
                  <a:srgbClr val="444444"/>
                </a:solidFill>
                <a:effectLst/>
                <a:latin typeface="+mn-lt"/>
              </a:rPr>
              <a:t>stderr</a:t>
            </a:r>
            <a:r>
              <a:rPr kumimoji="0" lang="en-US" altLang="en-US" b="0" i="0" u="none" strike="noStrike" cap="none" normalizeH="0" baseline="0" dirty="0">
                <a:ln>
                  <a:noFill/>
                </a:ln>
                <a:solidFill>
                  <a:srgbClr val="444444"/>
                </a:solidFill>
                <a:effectLst/>
                <a:latin typeface="+mn-lt"/>
              </a:rPr>
              <a:t> output is an essential concept. It allows us  to </a:t>
            </a:r>
            <a:r>
              <a:rPr kumimoji="0" lang="en-US" altLang="en-US" b="1" i="0" u="none" strike="noStrike" cap="none" normalizeH="0" baseline="0" dirty="0">
                <a:ln>
                  <a:noFill/>
                </a:ln>
                <a:solidFill>
                  <a:srgbClr val="444444"/>
                </a:solidFill>
                <a:effectLst/>
                <a:latin typeface="+mn-lt"/>
              </a:rPr>
              <a:t>redirect each output separately</a:t>
            </a:r>
            <a:r>
              <a:rPr kumimoji="0" lang="en-US" altLang="en-US" b="0" i="0" u="none" strike="noStrike" cap="none" normalizeH="0" baseline="0" dirty="0">
                <a:ln>
                  <a:noFill/>
                </a:ln>
                <a:solidFill>
                  <a:srgbClr val="444444"/>
                </a:solidFill>
                <a:effectLst/>
                <a:latin typeface="+mn-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44444"/>
                </a:solidFill>
                <a:effectLst/>
                <a:latin typeface="+mn-lt"/>
              </a:rPr>
              <a:t>The </a:t>
            </a:r>
            <a:r>
              <a:rPr kumimoji="0" lang="en-US" altLang="en-US" b="1" i="0" u="none" strike="noStrike" cap="none" normalizeH="0" baseline="0" dirty="0">
                <a:ln>
                  <a:noFill/>
                </a:ln>
                <a:solidFill>
                  <a:srgbClr val="FF8C00"/>
                </a:solidFill>
                <a:effectLst/>
                <a:latin typeface="+mn-lt"/>
                <a:cs typeface="Courier New" panose="02070309020205020404" pitchFamily="49" charset="0"/>
              </a:rPr>
              <a:t>&gt;</a:t>
            </a:r>
            <a:r>
              <a:rPr kumimoji="0" lang="en-US" altLang="en-US" b="0" i="0" u="none" strike="noStrike" cap="none" normalizeH="0" baseline="0" dirty="0">
                <a:ln>
                  <a:noFill/>
                </a:ln>
                <a:solidFill>
                  <a:srgbClr val="444444"/>
                </a:solidFill>
                <a:effectLst/>
                <a:latin typeface="+mn-lt"/>
              </a:rPr>
              <a:t> notation is used to redirect </a:t>
            </a:r>
            <a:r>
              <a:rPr kumimoji="0" lang="en-US" altLang="en-US" b="1" i="0" u="none" strike="noStrike" cap="none" normalizeH="0" baseline="0" dirty="0" err="1">
                <a:ln>
                  <a:noFill/>
                </a:ln>
                <a:solidFill>
                  <a:srgbClr val="444444"/>
                </a:solidFill>
                <a:effectLst/>
                <a:latin typeface="+mn-lt"/>
              </a:rPr>
              <a:t>stdout</a:t>
            </a:r>
            <a:r>
              <a:rPr kumimoji="0" lang="en-US" altLang="en-US" b="0" i="0" u="none" strike="noStrike" cap="none" normalizeH="0" baseline="0" dirty="0">
                <a:ln>
                  <a:noFill/>
                </a:ln>
                <a:solidFill>
                  <a:srgbClr val="444444"/>
                </a:solidFill>
                <a:effectLst/>
                <a:latin typeface="+mn-lt"/>
              </a:rPr>
              <a:t> to a file (say stdout.txt), instead of </a:t>
            </a:r>
            <a:r>
              <a:rPr kumimoji="0" lang="en-US" altLang="en-US" b="0" i="0" u="none" strike="noStrike" cap="none" normalizeH="0" baseline="0" dirty="0" err="1">
                <a:ln>
                  <a:noFill/>
                </a:ln>
                <a:solidFill>
                  <a:srgbClr val="444444"/>
                </a:solidFill>
                <a:effectLst/>
                <a:latin typeface="+mn-lt"/>
              </a:rPr>
              <a:t>stdout</a:t>
            </a:r>
            <a:r>
              <a:rPr kumimoji="0" lang="en-US" altLang="en-US" b="0" i="0" u="none" strike="noStrike" cap="none" normalizeH="0" baseline="0" dirty="0">
                <a:ln>
                  <a:noFill/>
                </a:ln>
                <a:solidFill>
                  <a:srgbClr val="444444"/>
                </a:solidFill>
                <a:effectLst/>
                <a:latin typeface="+mn-lt"/>
              </a:rPr>
              <a:t> (</a:t>
            </a:r>
            <a:r>
              <a:rPr kumimoji="0" lang="en-US" altLang="en-US" b="0" i="0" u="none" strike="noStrike" cap="none" normalizeH="0" baseline="0" dirty="0" err="1">
                <a:ln>
                  <a:noFill/>
                </a:ln>
                <a:solidFill>
                  <a:srgbClr val="444444"/>
                </a:solidFill>
                <a:effectLst/>
                <a:latin typeface="+mn-lt"/>
              </a:rPr>
              <a:t>i.e</a:t>
            </a:r>
            <a:r>
              <a:rPr kumimoji="0" lang="en-US" altLang="en-US" b="0" i="0" u="none" strike="noStrike" cap="none" normalizeH="0" baseline="0" dirty="0">
                <a:ln>
                  <a:noFill/>
                </a:ln>
                <a:solidFill>
                  <a:srgbClr val="444444"/>
                </a:solidFill>
                <a:effectLst/>
                <a:latin typeface="+mn-lt"/>
              </a:rPr>
              <a:t> TTY)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44444"/>
                </a:solidFill>
                <a:effectLst/>
                <a:latin typeface="+mn-lt"/>
              </a:rPr>
              <a:t>The </a:t>
            </a:r>
            <a:r>
              <a:rPr kumimoji="0" lang="en-US" altLang="en-US" b="1" i="0" u="none" strike="noStrike" cap="none" normalizeH="0" baseline="0" dirty="0">
                <a:ln>
                  <a:noFill/>
                </a:ln>
                <a:solidFill>
                  <a:srgbClr val="FF8C00"/>
                </a:solidFill>
                <a:effectLst/>
                <a:latin typeface="+mn-lt"/>
                <a:cs typeface="Courier New" panose="02070309020205020404" pitchFamily="49" charset="0"/>
              </a:rPr>
              <a:t>2&gt;</a:t>
            </a:r>
            <a:r>
              <a:rPr kumimoji="0" lang="en-US" altLang="en-US" b="0" i="0" u="none" strike="noStrike" cap="none" normalizeH="0" baseline="0" dirty="0">
                <a:ln>
                  <a:noFill/>
                </a:ln>
                <a:solidFill>
                  <a:srgbClr val="444444"/>
                </a:solidFill>
                <a:effectLst/>
                <a:latin typeface="+mn-lt"/>
              </a:rPr>
              <a:t> notation is used to redirect </a:t>
            </a:r>
            <a:r>
              <a:rPr kumimoji="0" lang="en-US" altLang="en-US" b="1" i="0" u="none" strike="noStrike" cap="none" normalizeH="0" baseline="0" dirty="0">
                <a:ln>
                  <a:noFill/>
                </a:ln>
                <a:solidFill>
                  <a:srgbClr val="444444"/>
                </a:solidFill>
                <a:effectLst/>
                <a:latin typeface="+mn-lt"/>
              </a:rPr>
              <a:t>stderr, </a:t>
            </a:r>
            <a:r>
              <a:rPr kumimoji="0" lang="en-US" altLang="en-US" i="0" u="none" strike="noStrike" cap="none" normalizeH="0" baseline="0" dirty="0">
                <a:ln>
                  <a:noFill/>
                </a:ln>
                <a:solidFill>
                  <a:srgbClr val="444444"/>
                </a:solidFill>
                <a:effectLst/>
                <a:latin typeface="+mn-lt"/>
              </a:rPr>
              <a:t>and not TTY.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44444"/>
                </a:solidFill>
                <a:effectLst/>
                <a:latin typeface="+mn-lt"/>
              </a:rPr>
              <a:t>And </a:t>
            </a:r>
            <a:r>
              <a:rPr kumimoji="0" lang="en-US" altLang="en-US" b="1" i="0" u="none" strike="noStrike" cap="none" normalizeH="0" baseline="0" dirty="0">
                <a:ln>
                  <a:noFill/>
                </a:ln>
                <a:solidFill>
                  <a:srgbClr val="FF8C00"/>
                </a:solidFill>
                <a:effectLst/>
                <a:latin typeface="+mn-lt"/>
                <a:cs typeface="Courier New" panose="02070309020205020404" pitchFamily="49" charset="0"/>
              </a:rPr>
              <a:t>&amp;&gt;</a:t>
            </a:r>
            <a:r>
              <a:rPr kumimoji="0" lang="en-US" altLang="en-US" b="0" i="0" u="none" strike="noStrike" cap="none" normalizeH="0" baseline="0" dirty="0">
                <a:ln>
                  <a:noFill/>
                </a:ln>
                <a:solidFill>
                  <a:srgbClr val="444444"/>
                </a:solidFill>
                <a:effectLst/>
                <a:latin typeface="+mn-lt"/>
              </a:rPr>
              <a:t> is used to redirect both </a:t>
            </a:r>
            <a:r>
              <a:rPr kumimoji="0" lang="en-US" altLang="en-US" b="1" i="0" u="none" strike="noStrike" cap="none" normalizeH="0" baseline="0" dirty="0" err="1">
                <a:ln>
                  <a:noFill/>
                </a:ln>
                <a:solidFill>
                  <a:srgbClr val="444444"/>
                </a:solidFill>
                <a:effectLst/>
                <a:latin typeface="+mn-lt"/>
              </a:rPr>
              <a:t>stdout</a:t>
            </a:r>
            <a:r>
              <a:rPr kumimoji="0" lang="en-US" altLang="en-US" b="0" i="0" u="none" strike="noStrike" cap="none" normalizeH="0" baseline="0" dirty="0">
                <a:ln>
                  <a:noFill/>
                </a:ln>
                <a:solidFill>
                  <a:srgbClr val="444444"/>
                </a:solidFill>
                <a:effectLst/>
                <a:latin typeface="+mn-lt"/>
              </a:rPr>
              <a:t> and </a:t>
            </a:r>
            <a:r>
              <a:rPr kumimoji="0" lang="en-US" altLang="en-US" b="1" i="0" u="none" strike="noStrike" cap="none" normalizeH="0" baseline="0" dirty="0">
                <a:ln>
                  <a:noFill/>
                </a:ln>
                <a:solidFill>
                  <a:srgbClr val="444444"/>
                </a:solidFill>
                <a:effectLst/>
                <a:latin typeface="+mn-lt"/>
              </a:rPr>
              <a:t>stderr</a:t>
            </a:r>
            <a:r>
              <a:rPr kumimoji="0" lang="en-US" altLang="en-US" b="0" i="0" u="none" strike="noStrike" cap="none" normalizeH="0" baseline="0" dirty="0">
                <a:ln>
                  <a:noFill/>
                </a:ln>
                <a:solidFill>
                  <a:srgbClr val="444444"/>
                </a:solidFill>
                <a:effectLst/>
                <a:latin typeface="+mn-lt"/>
              </a:rPr>
              <a:t>. No TTY output.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44444"/>
                </a:solidFill>
                <a:effectLst/>
                <a:latin typeface="+mn-lt"/>
              </a:rPr>
              <a:t>The </a:t>
            </a:r>
            <a:r>
              <a:rPr kumimoji="0" lang="en-US" altLang="en-US" b="1" i="0" u="none" strike="noStrike" cap="none" normalizeH="0" baseline="0" dirty="0">
                <a:ln>
                  <a:noFill/>
                </a:ln>
                <a:solidFill>
                  <a:srgbClr val="FF8C00"/>
                </a:solidFill>
                <a:effectLst/>
                <a:latin typeface="+mn-lt"/>
                <a:cs typeface="Courier New" panose="02070309020205020404" pitchFamily="49" charset="0"/>
              </a:rPr>
              <a:t>cat</a:t>
            </a:r>
            <a:r>
              <a:rPr kumimoji="0" lang="en-US" altLang="en-US" b="0" i="0" u="none" strike="noStrike" cap="none" normalizeH="0" baseline="0" dirty="0">
                <a:ln>
                  <a:noFill/>
                </a:ln>
                <a:solidFill>
                  <a:srgbClr val="444444"/>
                </a:solidFill>
                <a:effectLst/>
                <a:latin typeface="+mn-lt"/>
              </a:rPr>
              <a:t> command is used to display a content of any given file</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03329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anim calcmode="lin" valueType="num">
                                      <p:cBhvr additive="base">
                                        <p:cTn id="8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19" end="19"/>
                                            </p:txEl>
                                          </p:spTgt>
                                        </p:tgtEl>
                                        <p:attrNameLst>
                                          <p:attrName>style.visibility</p:attrName>
                                        </p:attrNameLst>
                                      </p:cBhvr>
                                      <p:to>
                                        <p:strVal val="visible"/>
                                      </p:to>
                                    </p:set>
                                    <p:anim calcmode="lin" valueType="num">
                                      <p:cBhvr additive="base">
                                        <p:cTn id="8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AD81-F4CD-511C-B03D-0FEC66DC757B}"/>
              </a:ext>
            </a:extLst>
          </p:cNvPr>
          <p:cNvSpPr>
            <a:spLocks noGrp="1"/>
          </p:cNvSpPr>
          <p:nvPr>
            <p:ph type="title"/>
          </p:nvPr>
        </p:nvSpPr>
        <p:spPr>
          <a:xfrm>
            <a:off x="838200" y="176284"/>
            <a:ext cx="10515600" cy="1325563"/>
          </a:xfrm>
        </p:spPr>
        <p:txBody>
          <a:bodyPr/>
          <a:lstStyle/>
          <a:p>
            <a:r>
              <a:rPr lang="en-IN" dirty="0"/>
              <a:t>The backup.sh script with error redirection</a:t>
            </a:r>
          </a:p>
        </p:txBody>
      </p:sp>
      <p:sp>
        <p:nvSpPr>
          <p:cNvPr id="3" name="TextBox 2">
            <a:extLst>
              <a:ext uri="{FF2B5EF4-FFF2-40B4-BE49-F238E27FC236}">
                <a16:creationId xmlns:a16="http://schemas.microsoft.com/office/drawing/2014/main" id="{DCA8FF01-8960-5220-34ED-ABE0EEF3E5D6}"/>
              </a:ext>
            </a:extLst>
          </p:cNvPr>
          <p:cNvSpPr txBox="1"/>
          <p:nvPr/>
        </p:nvSpPr>
        <p:spPr>
          <a:xfrm>
            <a:off x="1103242" y="1371597"/>
            <a:ext cx="7444410" cy="4093428"/>
          </a:xfrm>
          <a:prstGeom prst="rect">
            <a:avLst/>
          </a:prstGeom>
          <a:solidFill>
            <a:schemeClr val="bg1">
              <a:lumMod val="95000"/>
            </a:schemeClr>
          </a:solidFill>
        </p:spPr>
        <p:txBody>
          <a:bodyPr wrap="square" rtlCol="0">
            <a:spAutoFit/>
          </a:bodyPr>
          <a:lstStyle/>
          <a:p>
            <a:r>
              <a:rPr lang="en-IN" sz="2000" dirty="0"/>
              <a:t>#!/bin/bash</a:t>
            </a:r>
          </a:p>
          <a:p>
            <a:endParaRPr lang="en-IN" sz="2000" dirty="0"/>
          </a:p>
          <a:p>
            <a:r>
              <a:rPr lang="en-IN" sz="2000" dirty="0"/>
              <a:t># This bash script is used to backup a user's home directory to /</a:t>
            </a:r>
            <a:r>
              <a:rPr lang="en-IN" sz="2000" dirty="0" err="1"/>
              <a:t>tmp</a:t>
            </a:r>
            <a:r>
              <a:rPr lang="en-IN" sz="2000" dirty="0"/>
              <a:t>/.</a:t>
            </a:r>
          </a:p>
          <a:p>
            <a:endParaRPr lang="en-IN" sz="2000" dirty="0"/>
          </a:p>
          <a:p>
            <a:r>
              <a:rPr lang="en-IN" sz="2000" dirty="0"/>
              <a:t>user=$(</a:t>
            </a:r>
            <a:r>
              <a:rPr lang="en-IN" sz="2000" dirty="0" err="1"/>
              <a:t>whoami</a:t>
            </a:r>
            <a:r>
              <a:rPr lang="en-IN" sz="2000" dirty="0"/>
              <a:t>)</a:t>
            </a:r>
          </a:p>
          <a:p>
            <a:r>
              <a:rPr lang="en-IN" sz="2000" dirty="0"/>
              <a:t>input=/home/$user</a:t>
            </a:r>
          </a:p>
          <a:p>
            <a:r>
              <a:rPr lang="en-IN" sz="2000" dirty="0"/>
              <a:t>output=/</a:t>
            </a:r>
            <a:r>
              <a:rPr lang="en-IN" sz="2000" dirty="0" err="1"/>
              <a:t>tmp</a:t>
            </a:r>
            <a:r>
              <a:rPr lang="en-IN" sz="2000" dirty="0"/>
              <a:t>/${user}_home_$(date +%Y-%m-%d_%H%M%S).tar.gz</a:t>
            </a:r>
          </a:p>
          <a:p>
            <a:endParaRPr lang="en-IN" sz="2000" dirty="0"/>
          </a:p>
          <a:p>
            <a:r>
              <a:rPr lang="en-IN" sz="2000" dirty="0"/>
              <a:t>tar -</a:t>
            </a:r>
            <a:r>
              <a:rPr lang="en-IN" sz="2000" dirty="0" err="1"/>
              <a:t>czf</a:t>
            </a:r>
            <a:r>
              <a:rPr lang="en-IN" sz="2000" dirty="0"/>
              <a:t> $output $input </a:t>
            </a:r>
            <a:r>
              <a:rPr lang="en-IN" sz="2000" b="1" dirty="0"/>
              <a:t>2</a:t>
            </a:r>
            <a:r>
              <a:rPr lang="en-IN" sz="2000" dirty="0"/>
              <a:t>&gt; /dev/null</a:t>
            </a:r>
          </a:p>
          <a:p>
            <a:endParaRPr lang="en-IN" sz="2000" dirty="0"/>
          </a:p>
          <a:p>
            <a:r>
              <a:rPr lang="en-IN" sz="2000" dirty="0"/>
              <a:t>echo "Backup of $input completed! Details about the output backup file:"</a:t>
            </a:r>
          </a:p>
          <a:p>
            <a:r>
              <a:rPr lang="en-IN" sz="2000" dirty="0"/>
              <a:t>ls -l $output</a:t>
            </a:r>
          </a:p>
        </p:txBody>
      </p:sp>
      <p:sp>
        <p:nvSpPr>
          <p:cNvPr id="4" name="TextBox 3">
            <a:extLst>
              <a:ext uri="{FF2B5EF4-FFF2-40B4-BE49-F238E27FC236}">
                <a16:creationId xmlns:a16="http://schemas.microsoft.com/office/drawing/2014/main" id="{A9A5D02E-E036-E4F8-463D-6C88BB30AA44}"/>
              </a:ext>
            </a:extLst>
          </p:cNvPr>
          <p:cNvSpPr txBox="1"/>
          <p:nvPr/>
        </p:nvSpPr>
        <p:spPr>
          <a:xfrm flipV="1">
            <a:off x="18397307" y="3204373"/>
            <a:ext cx="45719" cy="400110"/>
          </a:xfrm>
          <a:prstGeom prst="rect">
            <a:avLst/>
          </a:prstGeom>
          <a:noFill/>
        </p:spPr>
        <p:txBody>
          <a:bodyPr wrap="square" rtlCol="0">
            <a:spAutoFit/>
          </a:bodyPr>
          <a:lstStyle/>
          <a:p>
            <a:endParaRPr lang="en-IN" sz="2000" dirty="0"/>
          </a:p>
        </p:txBody>
      </p:sp>
      <p:sp>
        <p:nvSpPr>
          <p:cNvPr id="5" name="Rectangle 1">
            <a:extLst>
              <a:ext uri="{FF2B5EF4-FFF2-40B4-BE49-F238E27FC236}">
                <a16:creationId xmlns:a16="http://schemas.microsoft.com/office/drawing/2014/main" id="{04DDD980-6D62-E3F9-870B-E8BDC2CFA40B}"/>
              </a:ext>
            </a:extLst>
          </p:cNvPr>
          <p:cNvSpPr>
            <a:spLocks noChangeArrowheads="1"/>
          </p:cNvSpPr>
          <p:nvPr/>
        </p:nvSpPr>
        <p:spPr bwMode="auto">
          <a:xfrm>
            <a:off x="8702703" y="1466599"/>
            <a:ext cx="3184474" cy="378565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mn-lt"/>
              </a:rPr>
              <a:t>We can eliminate this unwanted </a:t>
            </a:r>
            <a:r>
              <a:rPr kumimoji="0" lang="en-US" altLang="en-US" sz="2000" b="1" i="0" u="none" strike="noStrike" cap="none" normalizeH="0" baseline="0" dirty="0">
                <a:ln>
                  <a:noFill/>
                </a:ln>
                <a:solidFill>
                  <a:srgbClr val="444444"/>
                </a:solidFill>
                <a:effectLst/>
                <a:latin typeface="+mn-lt"/>
              </a:rPr>
              <a:t>stderr</a:t>
            </a:r>
            <a:r>
              <a:rPr kumimoji="0" lang="en-US" altLang="en-US" sz="2000" b="0" i="0" u="none" strike="noStrike" cap="none" normalizeH="0" baseline="0" dirty="0">
                <a:ln>
                  <a:noFill/>
                </a:ln>
                <a:solidFill>
                  <a:srgbClr val="444444"/>
                </a:solidFill>
                <a:effectLst/>
                <a:latin typeface="+mn-lt"/>
              </a:rPr>
              <a:t> message by redirecting it with </a:t>
            </a:r>
            <a:r>
              <a:rPr kumimoji="0" lang="en-US" altLang="en-US" sz="2000" b="1" i="0" u="none" strike="noStrike" cap="none" normalizeH="0" baseline="0" dirty="0">
                <a:ln>
                  <a:noFill/>
                </a:ln>
                <a:solidFill>
                  <a:srgbClr val="FF8C00"/>
                </a:solidFill>
                <a:effectLst/>
                <a:latin typeface="+mn-lt"/>
                <a:cs typeface="Courier New" panose="02070309020205020404" pitchFamily="49" charset="0"/>
              </a:rPr>
              <a:t>2&gt;</a:t>
            </a:r>
            <a:r>
              <a:rPr kumimoji="0" lang="en-US" altLang="en-US" sz="2000" b="0" i="0" u="none" strike="noStrike" cap="none" normalizeH="0" baseline="0" dirty="0">
                <a:ln>
                  <a:noFill/>
                </a:ln>
                <a:solidFill>
                  <a:srgbClr val="444444"/>
                </a:solidFill>
                <a:effectLst/>
                <a:latin typeface="+mn-lt"/>
              </a:rPr>
              <a:t> notation to </a:t>
            </a:r>
            <a:r>
              <a:rPr kumimoji="0" lang="en-US" altLang="en-US" sz="2000" b="1" i="0" u="none" strike="noStrike" cap="none" normalizeH="0" baseline="0" dirty="0">
                <a:ln>
                  <a:noFill/>
                </a:ln>
                <a:solidFill>
                  <a:srgbClr val="FF8C00"/>
                </a:solidFill>
                <a:effectLst/>
                <a:latin typeface="+mn-lt"/>
                <a:cs typeface="Courier New" panose="02070309020205020404" pitchFamily="49" charset="0"/>
              </a:rPr>
              <a:t>/dev/null</a:t>
            </a:r>
            <a:r>
              <a:rPr kumimoji="0" lang="en-US" altLang="en-US" sz="2000" b="0" i="0" u="none" strike="noStrike" cap="none" normalizeH="0" baseline="0" dirty="0">
                <a:ln>
                  <a:noFill/>
                </a:ln>
                <a:solidFill>
                  <a:srgbClr val="444444"/>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444444"/>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mn-lt"/>
              </a:rPr>
              <a:t>Imagine </a:t>
            </a:r>
            <a:r>
              <a:rPr kumimoji="0" lang="en-US" altLang="en-US" sz="2000" b="1" i="0" u="none" strike="noStrike" cap="none" normalizeH="0" baseline="0" dirty="0">
                <a:ln>
                  <a:noFill/>
                </a:ln>
                <a:solidFill>
                  <a:srgbClr val="FF8C00"/>
                </a:solidFill>
                <a:effectLst/>
                <a:latin typeface="+mn-lt"/>
                <a:cs typeface="Courier New" panose="02070309020205020404" pitchFamily="49" charset="0"/>
              </a:rPr>
              <a:t>/dev/null</a:t>
            </a:r>
            <a:r>
              <a:rPr kumimoji="0" lang="en-US" altLang="en-US" sz="2000" b="0" i="0" u="none" strike="noStrike" cap="none" normalizeH="0" baseline="0" dirty="0">
                <a:ln>
                  <a:noFill/>
                </a:ln>
                <a:solidFill>
                  <a:srgbClr val="444444"/>
                </a:solidFill>
                <a:effectLst/>
                <a:latin typeface="+mn-lt"/>
              </a:rPr>
              <a:t> as a data sink, which discards any data redirected to it. </a:t>
            </a:r>
            <a:r>
              <a:rPr kumimoji="0" lang="en-US" altLang="en-US" sz="20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Data written to /dev/null is discarded (like Trash)</a:t>
            </a:r>
          </a:p>
        </p:txBody>
      </p:sp>
    </p:spTree>
    <p:extLst>
      <p:ext uri="{BB962C8B-B14F-4D97-AF65-F5344CB8AC3E}">
        <p14:creationId xmlns:p14="http://schemas.microsoft.com/office/powerpoint/2010/main" val="56152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23A5-6883-DF42-9A05-DFC3507059CA}"/>
              </a:ext>
            </a:extLst>
          </p:cNvPr>
          <p:cNvSpPr>
            <a:spLocks noGrp="1"/>
          </p:cNvSpPr>
          <p:nvPr>
            <p:ph type="title"/>
          </p:nvPr>
        </p:nvSpPr>
        <p:spPr>
          <a:xfrm>
            <a:off x="838200" y="133815"/>
            <a:ext cx="10515600" cy="643441"/>
          </a:xfrm>
        </p:spPr>
        <p:txBody>
          <a:bodyPr>
            <a:normAutofit fontScale="90000"/>
          </a:bodyPr>
          <a:lstStyle/>
          <a:p>
            <a:r>
              <a:rPr lang="en-IN" dirty="0"/>
              <a:t>Redirecting stdin</a:t>
            </a:r>
          </a:p>
        </p:txBody>
      </p:sp>
      <p:sp>
        <p:nvSpPr>
          <p:cNvPr id="3" name="TextBox 2">
            <a:extLst>
              <a:ext uri="{FF2B5EF4-FFF2-40B4-BE49-F238E27FC236}">
                <a16:creationId xmlns:a16="http://schemas.microsoft.com/office/drawing/2014/main" id="{48D80565-67DD-5E82-7F42-594F4DF50D8A}"/>
              </a:ext>
            </a:extLst>
          </p:cNvPr>
          <p:cNvSpPr txBox="1"/>
          <p:nvPr/>
        </p:nvSpPr>
        <p:spPr>
          <a:xfrm>
            <a:off x="845029" y="3601843"/>
            <a:ext cx="45719" cy="2398260"/>
          </a:xfrm>
          <a:prstGeom prst="rect">
            <a:avLst/>
          </a:prstGeom>
          <a:noFill/>
        </p:spPr>
        <p:txBody>
          <a:bodyPr wrap="square" rtlCol="0">
            <a:spAutoFit/>
          </a:bodyPr>
          <a:lstStyle/>
          <a:p>
            <a:endParaRPr lang="en-IN" dirty="0"/>
          </a:p>
        </p:txBody>
      </p:sp>
      <p:sp>
        <p:nvSpPr>
          <p:cNvPr id="4" name="Rectangle 1">
            <a:extLst>
              <a:ext uri="{FF2B5EF4-FFF2-40B4-BE49-F238E27FC236}">
                <a16:creationId xmlns:a16="http://schemas.microsoft.com/office/drawing/2014/main" id="{059357C7-4995-14E6-93E5-57BFF2763753}"/>
              </a:ext>
            </a:extLst>
          </p:cNvPr>
          <p:cNvSpPr>
            <a:spLocks noChangeArrowheads="1"/>
          </p:cNvSpPr>
          <p:nvPr/>
        </p:nvSpPr>
        <p:spPr bwMode="auto">
          <a:xfrm>
            <a:off x="1039708" y="865128"/>
            <a:ext cx="9890760" cy="147732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Normally, terminal input comes from a keyboard. Any keystroke you type is accepted as </a:t>
            </a:r>
            <a:r>
              <a:rPr kumimoji="0" lang="en-US" altLang="en-US" b="1" i="0" u="none" strike="noStrike" cap="none" normalizeH="0" baseline="0" dirty="0">
                <a:ln>
                  <a:noFill/>
                </a:ln>
                <a:solidFill>
                  <a:srgbClr val="444444"/>
                </a:solidFill>
                <a:effectLst/>
                <a:latin typeface="+mn-lt"/>
              </a:rPr>
              <a:t>stdin</a:t>
            </a:r>
            <a:r>
              <a:rPr kumimoji="0" lang="en-US" altLang="en-US" b="0" i="0" u="none" strike="noStrike" cap="none" normalizeH="0" baseline="0" dirty="0">
                <a:ln>
                  <a:noFill/>
                </a:ln>
                <a:solidFill>
                  <a:srgbClr val="444444"/>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The alternative method is to accept command input from a file using </a:t>
            </a:r>
            <a:r>
              <a:rPr kumimoji="0" lang="en-US" altLang="en-US" b="1" i="0" u="none" strike="noStrike" cap="none" normalizeH="0" baseline="0" dirty="0">
                <a:ln>
                  <a:noFill/>
                </a:ln>
                <a:solidFill>
                  <a:srgbClr val="FF8C00"/>
                </a:solidFill>
                <a:effectLst/>
                <a:latin typeface="+mn-lt"/>
                <a:cs typeface="Courier New" panose="02070309020205020404" pitchFamily="49" charset="0"/>
              </a:rPr>
              <a:t>&lt;</a:t>
            </a:r>
            <a:r>
              <a:rPr kumimoji="0" lang="en-US" altLang="en-US" b="0" i="0" u="none" strike="noStrike" cap="none" normalizeH="0" baseline="0" dirty="0">
                <a:ln>
                  <a:noFill/>
                </a:ln>
                <a:solidFill>
                  <a:srgbClr val="444444"/>
                </a:solidFill>
                <a:effectLst/>
                <a:latin typeface="+mn-lt"/>
              </a:rPr>
              <a:t> notation.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444444"/>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Consider the following example where we first feed cat command from the keyboard and redirecting the output to </a:t>
            </a:r>
            <a:r>
              <a:rPr kumimoji="0" lang="en-US" altLang="en-US" b="1" i="0" u="none" strike="noStrike" cap="none" normalizeH="0" baseline="0" dirty="0">
                <a:ln>
                  <a:noFill/>
                </a:ln>
                <a:solidFill>
                  <a:srgbClr val="FF8C00"/>
                </a:solidFill>
                <a:effectLst/>
                <a:latin typeface="+mn-lt"/>
                <a:cs typeface="Courier New" panose="02070309020205020404" pitchFamily="49" charset="0"/>
              </a:rPr>
              <a:t>file1.txt</a:t>
            </a:r>
            <a:r>
              <a:rPr kumimoji="0" lang="en-US" altLang="en-US" b="0" i="0" u="none" strike="noStrike" cap="none" normalizeH="0" baseline="0" dirty="0">
                <a:ln>
                  <a:noFill/>
                </a:ln>
                <a:solidFill>
                  <a:srgbClr val="444444"/>
                </a:solidFill>
                <a:effectLst/>
                <a:latin typeface="+mn-lt"/>
              </a:rPr>
              <a:t>. Later, we allow cat command to read the input from </a:t>
            </a:r>
            <a:r>
              <a:rPr kumimoji="0" lang="en-US" altLang="en-US" b="1" i="0" u="none" strike="noStrike" cap="none" normalizeH="0" baseline="0" dirty="0">
                <a:ln>
                  <a:noFill/>
                </a:ln>
                <a:solidFill>
                  <a:srgbClr val="FF8C00"/>
                </a:solidFill>
                <a:effectLst/>
                <a:latin typeface="+mn-lt"/>
                <a:cs typeface="Courier New" panose="02070309020205020404" pitchFamily="49" charset="0"/>
              </a:rPr>
              <a:t>file1.txt</a:t>
            </a:r>
            <a:r>
              <a:rPr kumimoji="0" lang="en-US" altLang="en-US" b="0" i="0" u="none" strike="noStrike" cap="none" normalizeH="0" baseline="0" dirty="0">
                <a:ln>
                  <a:noFill/>
                </a:ln>
                <a:solidFill>
                  <a:srgbClr val="444444"/>
                </a:solidFill>
                <a:effectLst/>
                <a:latin typeface="+mn-lt"/>
              </a:rPr>
              <a:t> using </a:t>
            </a:r>
            <a:r>
              <a:rPr kumimoji="0" lang="en-US" altLang="en-US" b="1" i="0" u="none" strike="noStrike" cap="none" normalizeH="0" baseline="0" dirty="0">
                <a:ln>
                  <a:noFill/>
                </a:ln>
                <a:solidFill>
                  <a:srgbClr val="FF8C00"/>
                </a:solidFill>
                <a:effectLst/>
                <a:latin typeface="+mn-lt"/>
                <a:cs typeface="Courier New" panose="02070309020205020404" pitchFamily="49" charset="0"/>
              </a:rPr>
              <a:t>&lt;</a:t>
            </a:r>
            <a:r>
              <a:rPr kumimoji="0" lang="en-US" altLang="en-US" b="0" i="0" u="none" strike="noStrike" cap="none" normalizeH="0" baseline="0" dirty="0">
                <a:ln>
                  <a:noFill/>
                </a:ln>
                <a:solidFill>
                  <a:srgbClr val="444444"/>
                </a:solidFill>
                <a:effectLst/>
                <a:latin typeface="+mn-lt"/>
              </a:rPr>
              <a:t> notation</a:t>
            </a:r>
            <a:endParaRPr kumimoji="0" lang="en-US" altLang="en-US" b="0" i="0" u="none" strike="noStrike" cap="none" normalizeH="0" baseline="0" dirty="0">
              <a:ln>
                <a:noFill/>
              </a:ln>
              <a:solidFill>
                <a:schemeClr val="tx1"/>
              </a:solidFill>
              <a:effectLst/>
              <a:latin typeface="+mn-lt"/>
            </a:endParaRPr>
          </a:p>
        </p:txBody>
      </p:sp>
      <p:sp>
        <p:nvSpPr>
          <p:cNvPr id="5" name="Rectangle 2">
            <a:extLst>
              <a:ext uri="{FF2B5EF4-FFF2-40B4-BE49-F238E27FC236}">
                <a16:creationId xmlns:a16="http://schemas.microsoft.com/office/drawing/2014/main" id="{25B9ACE8-D1B8-6ACF-6250-4467828E163F}"/>
              </a:ext>
            </a:extLst>
          </p:cNvPr>
          <p:cNvSpPr>
            <a:spLocks noChangeArrowheads="1"/>
          </p:cNvSpPr>
          <p:nvPr/>
        </p:nvSpPr>
        <p:spPr bwMode="auto">
          <a:xfrm>
            <a:off x="1041929" y="2821387"/>
            <a:ext cx="9881709" cy="2800767"/>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cat &gt; file1.txt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I am using keyboard to input text.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Cat command </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reads</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my keyboard input, converts it to </a:t>
            </a:r>
            <a:r>
              <a:rPr kumimoji="0" lang="en-US" altLang="en-US"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stdout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which is instantly redirected to file1.txt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That is, until I press CTRL+D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cat &lt; file1.txt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I am using keyboard to input text.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Cat command reads my keyboard input, converts it to </a:t>
            </a:r>
            <a:r>
              <a:rPr kumimoji="0" lang="en-US" altLang="en-US"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stdout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which is instantly redirected to file1.txt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That is, until I press CTRL+D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65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59FE9E-1AB4-4D10-2114-50531D68A2B4}"/>
              </a:ext>
            </a:extLst>
          </p:cNvPr>
          <p:cNvSpPr>
            <a:spLocks noGrp="1"/>
          </p:cNvSpPr>
          <p:nvPr>
            <p:ph type="title"/>
          </p:nvPr>
        </p:nvSpPr>
        <p:spPr/>
        <p:txBody>
          <a:bodyPr/>
          <a:lstStyle/>
          <a:p>
            <a:r>
              <a:rPr lang="en-IN" dirty="0"/>
              <a:t>FUNCTIONS</a:t>
            </a:r>
          </a:p>
        </p:txBody>
      </p:sp>
      <p:sp>
        <p:nvSpPr>
          <p:cNvPr id="4" name="Text Placeholder 3">
            <a:extLst>
              <a:ext uri="{FF2B5EF4-FFF2-40B4-BE49-F238E27FC236}">
                <a16:creationId xmlns:a16="http://schemas.microsoft.com/office/drawing/2014/main" id="{CB88E803-7B60-F3CE-6746-4DC9E441258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8001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7385-83F5-C679-C950-22E71F2624CD}"/>
              </a:ext>
            </a:extLst>
          </p:cNvPr>
          <p:cNvSpPr>
            <a:spLocks noGrp="1"/>
          </p:cNvSpPr>
          <p:nvPr>
            <p:ph type="title"/>
          </p:nvPr>
        </p:nvSpPr>
        <p:spPr/>
        <p:txBody>
          <a:bodyPr/>
          <a:lstStyle/>
          <a:p>
            <a:r>
              <a:rPr lang="en-IN" dirty="0"/>
              <a:t>Functions</a:t>
            </a:r>
          </a:p>
        </p:txBody>
      </p:sp>
      <p:sp>
        <p:nvSpPr>
          <p:cNvPr id="3" name="TextBox 2">
            <a:extLst>
              <a:ext uri="{FF2B5EF4-FFF2-40B4-BE49-F238E27FC236}">
                <a16:creationId xmlns:a16="http://schemas.microsoft.com/office/drawing/2014/main" id="{FA35CF90-01FD-4028-3359-DEA11EDB09ED}"/>
              </a:ext>
            </a:extLst>
          </p:cNvPr>
          <p:cNvSpPr txBox="1"/>
          <p:nvPr/>
        </p:nvSpPr>
        <p:spPr>
          <a:xfrm>
            <a:off x="1027135" y="1690688"/>
            <a:ext cx="10515600" cy="1200329"/>
          </a:xfrm>
          <a:prstGeom prst="rect">
            <a:avLst/>
          </a:prstGeom>
          <a:noFill/>
        </p:spPr>
        <p:txBody>
          <a:bodyPr wrap="square" rtlCol="0">
            <a:spAutoFit/>
          </a:bodyPr>
          <a:lstStyle/>
          <a:p>
            <a:r>
              <a:rPr lang="en-IN" dirty="0"/>
              <a:t>Functions are a set of commands, grouped as a single function. </a:t>
            </a:r>
            <a:r>
              <a:rPr lang="en-IN" b="0" i="0" dirty="0">
                <a:solidFill>
                  <a:srgbClr val="444444"/>
                </a:solidFill>
                <a:effectLst/>
              </a:rPr>
              <a:t>This can be extremely useful if the output or calculation you require consists of multiple commands, and it will be expected multiple times throughout the script execution. Functions are defined by using the function keyword and followed by function body enclosed by curly brackets</a:t>
            </a:r>
            <a:endParaRPr lang="en-IN" dirty="0"/>
          </a:p>
        </p:txBody>
      </p:sp>
      <p:sp>
        <p:nvSpPr>
          <p:cNvPr id="4" name="TextBox 3">
            <a:extLst>
              <a:ext uri="{FF2B5EF4-FFF2-40B4-BE49-F238E27FC236}">
                <a16:creationId xmlns:a16="http://schemas.microsoft.com/office/drawing/2014/main" id="{5CBF7418-1FF7-E566-1F43-ADEEF47D7345}"/>
              </a:ext>
            </a:extLst>
          </p:cNvPr>
          <p:cNvSpPr txBox="1"/>
          <p:nvPr/>
        </p:nvSpPr>
        <p:spPr>
          <a:xfrm>
            <a:off x="939452" y="3558844"/>
            <a:ext cx="9820406" cy="646331"/>
          </a:xfrm>
          <a:prstGeom prst="rect">
            <a:avLst/>
          </a:prstGeom>
          <a:solidFill>
            <a:schemeClr val="bg1">
              <a:lumMod val="95000"/>
            </a:schemeClr>
          </a:solidFill>
          <a:ln>
            <a:solidFill>
              <a:schemeClr val="tx1"/>
            </a:solidFill>
          </a:ln>
        </p:spPr>
        <p:txBody>
          <a:bodyPr wrap="square" rtlCol="0">
            <a:spAutoFit/>
          </a:bodyPr>
          <a:lstStyle/>
          <a:p>
            <a:r>
              <a:rPr lang="en-IN" dirty="0"/>
              <a:t>$function status { date; uptime; who | grep $USER; }</a:t>
            </a:r>
          </a:p>
          <a:p>
            <a:r>
              <a:rPr lang="en-IN" dirty="0"/>
              <a:t>$status</a:t>
            </a:r>
          </a:p>
        </p:txBody>
      </p:sp>
      <p:sp>
        <p:nvSpPr>
          <p:cNvPr id="7" name="TextBox 6">
            <a:extLst>
              <a:ext uri="{FF2B5EF4-FFF2-40B4-BE49-F238E27FC236}">
                <a16:creationId xmlns:a16="http://schemas.microsoft.com/office/drawing/2014/main" id="{CBC3635D-B284-877E-508A-3587CB25B2F7}"/>
              </a:ext>
            </a:extLst>
          </p:cNvPr>
          <p:cNvSpPr txBox="1"/>
          <p:nvPr/>
        </p:nvSpPr>
        <p:spPr>
          <a:xfrm>
            <a:off x="959332" y="4373853"/>
            <a:ext cx="9820406" cy="369332"/>
          </a:xfrm>
          <a:prstGeom prst="rect">
            <a:avLst/>
          </a:prstGeom>
          <a:solidFill>
            <a:schemeClr val="accent1">
              <a:lumMod val="20000"/>
              <a:lumOff val="80000"/>
            </a:schemeClr>
          </a:solidFill>
          <a:ln>
            <a:solidFill>
              <a:schemeClr val="tx1"/>
            </a:solidFill>
          </a:ln>
        </p:spPr>
        <p:txBody>
          <a:bodyPr wrap="square" rtlCol="0">
            <a:spAutoFit/>
          </a:bodyPr>
          <a:lstStyle/>
          <a:p>
            <a:r>
              <a:rPr lang="en-IN" dirty="0"/>
              <a:t>$declare –f status  =&gt; displays code for the function</a:t>
            </a:r>
          </a:p>
        </p:txBody>
      </p:sp>
      <p:sp>
        <p:nvSpPr>
          <p:cNvPr id="8" name="TextBox 7">
            <a:extLst>
              <a:ext uri="{FF2B5EF4-FFF2-40B4-BE49-F238E27FC236}">
                <a16:creationId xmlns:a16="http://schemas.microsoft.com/office/drawing/2014/main" id="{AC17341F-7A7C-4BAF-9A77-E0CA7D389332}"/>
              </a:ext>
            </a:extLst>
          </p:cNvPr>
          <p:cNvSpPr txBox="1"/>
          <p:nvPr/>
        </p:nvSpPr>
        <p:spPr>
          <a:xfrm>
            <a:off x="974125" y="4923819"/>
            <a:ext cx="9772485" cy="369332"/>
          </a:xfrm>
          <a:prstGeom prst="rect">
            <a:avLst/>
          </a:prstGeom>
          <a:solidFill>
            <a:schemeClr val="accent6">
              <a:lumMod val="20000"/>
              <a:lumOff val="80000"/>
            </a:schemeClr>
          </a:solidFill>
          <a:ln>
            <a:solidFill>
              <a:schemeClr val="tx1"/>
            </a:solidFill>
          </a:ln>
        </p:spPr>
        <p:txBody>
          <a:bodyPr wrap="square" rtlCol="0">
            <a:spAutoFit/>
          </a:bodyPr>
          <a:lstStyle/>
          <a:p>
            <a:r>
              <a:rPr lang="en-IN" dirty="0"/>
              <a:t>$export –f status  =&gt; the function can be propagated to child shells</a:t>
            </a:r>
          </a:p>
        </p:txBody>
      </p:sp>
      <p:sp>
        <p:nvSpPr>
          <p:cNvPr id="9" name="TextBox 8">
            <a:extLst>
              <a:ext uri="{FF2B5EF4-FFF2-40B4-BE49-F238E27FC236}">
                <a16:creationId xmlns:a16="http://schemas.microsoft.com/office/drawing/2014/main" id="{A422BC68-2734-D79C-52EF-78C8C254F8FC}"/>
              </a:ext>
            </a:extLst>
          </p:cNvPr>
          <p:cNvSpPr txBox="1"/>
          <p:nvPr/>
        </p:nvSpPr>
        <p:spPr>
          <a:xfrm>
            <a:off x="954248" y="5460532"/>
            <a:ext cx="9772485" cy="369332"/>
          </a:xfrm>
          <a:prstGeom prst="rect">
            <a:avLst/>
          </a:prstGeom>
          <a:solidFill>
            <a:schemeClr val="bg1">
              <a:lumMod val="95000"/>
            </a:schemeClr>
          </a:solidFill>
          <a:ln>
            <a:solidFill>
              <a:schemeClr val="tx1"/>
            </a:solidFill>
          </a:ln>
        </p:spPr>
        <p:txBody>
          <a:bodyPr wrap="square" rtlCol="0">
            <a:spAutoFit/>
          </a:bodyPr>
          <a:lstStyle/>
          <a:p>
            <a:r>
              <a:rPr lang="en-IN" dirty="0"/>
              <a:t>$unset status  =&gt; the function is deleted</a:t>
            </a:r>
          </a:p>
        </p:txBody>
      </p:sp>
    </p:spTree>
    <p:extLst>
      <p:ext uri="{BB962C8B-B14F-4D97-AF65-F5344CB8AC3E}">
        <p14:creationId xmlns:p14="http://schemas.microsoft.com/office/powerpoint/2010/main" val="26885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6053-93A7-D54A-6470-CB70391A4E18}"/>
              </a:ext>
            </a:extLst>
          </p:cNvPr>
          <p:cNvSpPr>
            <a:spLocks noGrp="1"/>
          </p:cNvSpPr>
          <p:nvPr>
            <p:ph type="title"/>
          </p:nvPr>
        </p:nvSpPr>
        <p:spPr>
          <a:xfrm>
            <a:off x="838200" y="151372"/>
            <a:ext cx="10515600" cy="893659"/>
          </a:xfrm>
        </p:spPr>
        <p:txBody>
          <a:bodyPr/>
          <a:lstStyle/>
          <a:p>
            <a:r>
              <a:rPr lang="en-IN" dirty="0"/>
              <a:t>A code example – using function</a:t>
            </a:r>
          </a:p>
        </p:txBody>
      </p:sp>
      <p:sp>
        <p:nvSpPr>
          <p:cNvPr id="4" name="TextBox 3">
            <a:extLst>
              <a:ext uri="{FF2B5EF4-FFF2-40B4-BE49-F238E27FC236}">
                <a16:creationId xmlns:a16="http://schemas.microsoft.com/office/drawing/2014/main" id="{A8983C22-2275-181C-EB68-2DDE99DC936E}"/>
              </a:ext>
            </a:extLst>
          </p:cNvPr>
          <p:cNvSpPr txBox="1"/>
          <p:nvPr/>
        </p:nvSpPr>
        <p:spPr>
          <a:xfrm>
            <a:off x="636322" y="1040010"/>
            <a:ext cx="6619504" cy="4924425"/>
          </a:xfrm>
          <a:prstGeom prst="rect">
            <a:avLst/>
          </a:prstGeom>
          <a:solidFill>
            <a:schemeClr val="bg1">
              <a:lumMod val="95000"/>
            </a:schemeClr>
          </a:solidFill>
          <a:ln>
            <a:solidFill>
              <a:schemeClr val="tx1"/>
            </a:solidFill>
          </a:ln>
        </p:spPr>
        <p:txBody>
          <a:bodyPr wrap="square">
            <a:spAutoFit/>
          </a:bodyPr>
          <a:lstStyle/>
          <a:p>
            <a:r>
              <a:rPr lang="en-IN" sz="2000" dirty="0"/>
              <a:t>#!/bin/bash</a:t>
            </a:r>
          </a:p>
          <a:p>
            <a:endParaRPr lang="en-IN" sz="2000" dirty="0"/>
          </a:p>
          <a:p>
            <a:r>
              <a:rPr lang="en-IN" dirty="0"/>
              <a:t># This bash script is used to backup a user's home directory to /</a:t>
            </a:r>
            <a:r>
              <a:rPr lang="en-IN" dirty="0" err="1"/>
              <a:t>tmp</a:t>
            </a:r>
            <a:r>
              <a:rPr lang="en-IN" dirty="0"/>
              <a:t>/.</a:t>
            </a:r>
          </a:p>
          <a:p>
            <a:r>
              <a:rPr lang="en-IN" sz="2000" dirty="0"/>
              <a:t>user=$(</a:t>
            </a:r>
            <a:r>
              <a:rPr lang="en-IN" sz="2000" dirty="0" err="1"/>
              <a:t>whoami</a:t>
            </a:r>
            <a:r>
              <a:rPr lang="en-IN" sz="2000" dirty="0"/>
              <a:t>)</a:t>
            </a:r>
          </a:p>
          <a:p>
            <a:r>
              <a:rPr lang="en-IN" sz="2000" dirty="0"/>
              <a:t>input=/home/$user</a:t>
            </a:r>
          </a:p>
          <a:p>
            <a:r>
              <a:rPr lang="en-IN" sz="2000" dirty="0"/>
              <a:t>output=/</a:t>
            </a:r>
            <a:r>
              <a:rPr lang="en-IN" sz="2000" dirty="0" err="1"/>
              <a:t>tmp</a:t>
            </a:r>
            <a:r>
              <a:rPr lang="en-IN" sz="2000" dirty="0"/>
              <a:t>/${user}_home_$(date +%Y-%m-%d_%H%M%S).tar.gz</a:t>
            </a:r>
          </a:p>
          <a:p>
            <a:endParaRPr lang="en-IN" sz="2000" dirty="0"/>
          </a:p>
          <a:p>
            <a:r>
              <a:rPr lang="en-IN" sz="1600" dirty="0"/>
              <a:t># The function </a:t>
            </a:r>
            <a:r>
              <a:rPr lang="en-IN" sz="1600" dirty="0" err="1"/>
              <a:t>total_files</a:t>
            </a:r>
            <a:r>
              <a:rPr lang="en-IN" sz="1600" dirty="0"/>
              <a:t> reports number of files for a directory. </a:t>
            </a:r>
          </a:p>
          <a:p>
            <a:r>
              <a:rPr lang="en-IN" sz="2000" dirty="0"/>
              <a:t>function </a:t>
            </a:r>
            <a:r>
              <a:rPr lang="en-IN" sz="2000" dirty="0" err="1"/>
              <a:t>total_files</a:t>
            </a:r>
            <a:r>
              <a:rPr lang="en-IN" sz="2000" dirty="0"/>
              <a:t> { find $1 -type f | </a:t>
            </a:r>
            <a:r>
              <a:rPr lang="en-IN" sz="2000" dirty="0" err="1"/>
              <a:t>wc</a:t>
            </a:r>
            <a:r>
              <a:rPr lang="en-IN" sz="2000" dirty="0"/>
              <a:t> –l }</a:t>
            </a:r>
          </a:p>
          <a:p>
            <a:endParaRPr lang="en-IN" sz="2000" dirty="0"/>
          </a:p>
          <a:p>
            <a:r>
              <a:rPr lang="en-IN" sz="1600" dirty="0"/>
              <a:t># The function </a:t>
            </a:r>
            <a:r>
              <a:rPr lang="en-IN" sz="1600" dirty="0" err="1"/>
              <a:t>total_directories</a:t>
            </a:r>
            <a:r>
              <a:rPr lang="en-IN" sz="1600" dirty="0"/>
              <a:t> reports a total number of directories for a </a:t>
            </a:r>
          </a:p>
          <a:p>
            <a:r>
              <a:rPr lang="en-IN" sz="1600" dirty="0"/>
              <a:t># given directory. </a:t>
            </a:r>
          </a:p>
          <a:p>
            <a:r>
              <a:rPr lang="en-IN" sz="2000" dirty="0"/>
              <a:t>function </a:t>
            </a:r>
            <a:r>
              <a:rPr lang="en-IN" sz="2000" dirty="0" err="1"/>
              <a:t>total_directories</a:t>
            </a:r>
            <a:r>
              <a:rPr lang="en-IN" sz="2000" dirty="0"/>
              <a:t> {  find $1 -type d | </a:t>
            </a:r>
            <a:r>
              <a:rPr lang="en-IN" sz="2000" dirty="0" err="1"/>
              <a:t>wc</a:t>
            </a:r>
            <a:r>
              <a:rPr lang="en-IN" sz="2000" dirty="0"/>
              <a:t> –l  }</a:t>
            </a:r>
          </a:p>
          <a:p>
            <a:endParaRPr lang="en-IN" sz="2000" dirty="0"/>
          </a:p>
          <a:p>
            <a:r>
              <a:rPr lang="en-IN" sz="2000" dirty="0"/>
              <a:t>tar -</a:t>
            </a:r>
            <a:r>
              <a:rPr lang="en-IN" sz="2000" dirty="0" err="1"/>
              <a:t>czf</a:t>
            </a:r>
            <a:r>
              <a:rPr lang="en-IN" sz="2000" dirty="0"/>
              <a:t> $output $input 2&gt; /dev/null</a:t>
            </a:r>
          </a:p>
        </p:txBody>
      </p:sp>
      <p:sp>
        <p:nvSpPr>
          <p:cNvPr id="5" name="TextBox 4">
            <a:extLst>
              <a:ext uri="{FF2B5EF4-FFF2-40B4-BE49-F238E27FC236}">
                <a16:creationId xmlns:a16="http://schemas.microsoft.com/office/drawing/2014/main" id="{A1B25823-4DD0-6327-F5AC-346F48FDCB28}"/>
              </a:ext>
            </a:extLst>
          </p:cNvPr>
          <p:cNvSpPr txBox="1"/>
          <p:nvPr/>
        </p:nvSpPr>
        <p:spPr>
          <a:xfrm>
            <a:off x="7338955" y="1104408"/>
            <a:ext cx="4772717" cy="3170099"/>
          </a:xfrm>
          <a:prstGeom prst="rect">
            <a:avLst/>
          </a:prstGeom>
          <a:solidFill>
            <a:schemeClr val="bg1">
              <a:lumMod val="95000"/>
            </a:schemeClr>
          </a:solidFill>
          <a:ln>
            <a:solidFill>
              <a:schemeClr val="tx1"/>
            </a:solidFill>
          </a:ln>
        </p:spPr>
        <p:txBody>
          <a:bodyPr wrap="none" rtlCol="0">
            <a:spAutoFit/>
          </a:bodyPr>
          <a:lstStyle/>
          <a:p>
            <a:r>
              <a:rPr lang="en-IN" sz="2000" dirty="0"/>
              <a:t>echo -n "Files to be included:"</a:t>
            </a:r>
          </a:p>
          <a:p>
            <a:r>
              <a:rPr lang="en-IN" sz="2000" dirty="0" err="1"/>
              <a:t>total_files</a:t>
            </a:r>
            <a:r>
              <a:rPr lang="en-IN" sz="2000" dirty="0"/>
              <a:t> $input</a:t>
            </a:r>
          </a:p>
          <a:p>
            <a:r>
              <a:rPr lang="en-IN" sz="2000" dirty="0"/>
              <a:t>echo -n "Directories to be included:"</a:t>
            </a:r>
          </a:p>
          <a:p>
            <a:r>
              <a:rPr lang="en-IN" sz="2000" dirty="0" err="1"/>
              <a:t>total_directories</a:t>
            </a:r>
            <a:r>
              <a:rPr lang="en-IN" sz="2000" dirty="0"/>
              <a:t> $input</a:t>
            </a:r>
          </a:p>
          <a:p>
            <a:endParaRPr lang="en-IN" sz="2000" dirty="0"/>
          </a:p>
          <a:p>
            <a:r>
              <a:rPr lang="en-IN" sz="2000" dirty="0"/>
              <a:t>echo "Backup of $input completed!"</a:t>
            </a:r>
          </a:p>
          <a:p>
            <a:endParaRPr lang="en-IN" sz="2000" dirty="0"/>
          </a:p>
          <a:p>
            <a:r>
              <a:rPr lang="en-IN" sz="2000" dirty="0"/>
              <a:t>echo "Details about the output backup file:"</a:t>
            </a:r>
          </a:p>
          <a:p>
            <a:r>
              <a:rPr lang="en-IN" sz="2000" dirty="0"/>
              <a:t>ls -l $output</a:t>
            </a:r>
          </a:p>
          <a:p>
            <a:endParaRPr lang="en-IN" sz="2000" dirty="0"/>
          </a:p>
        </p:txBody>
      </p:sp>
    </p:spTree>
    <p:extLst>
      <p:ext uri="{BB962C8B-B14F-4D97-AF65-F5344CB8AC3E}">
        <p14:creationId xmlns:p14="http://schemas.microsoft.com/office/powerpoint/2010/main" val="68524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CB247A-B704-47A1-8859-433D003ADBC2}"/>
              </a:ext>
            </a:extLst>
          </p:cNvPr>
          <p:cNvSpPr>
            <a:spLocks noGrp="1"/>
          </p:cNvSpPr>
          <p:nvPr>
            <p:ph type="title"/>
          </p:nvPr>
        </p:nvSpPr>
        <p:spPr/>
        <p:txBody>
          <a:bodyPr/>
          <a:lstStyle/>
          <a:p>
            <a:r>
              <a:rPr lang="en-IN" cap="all" dirty="0"/>
              <a:t>Numeric and String Comparisons</a:t>
            </a:r>
          </a:p>
        </p:txBody>
      </p:sp>
      <p:sp>
        <p:nvSpPr>
          <p:cNvPr id="4" name="Text Placeholder 3">
            <a:extLst>
              <a:ext uri="{FF2B5EF4-FFF2-40B4-BE49-F238E27FC236}">
                <a16:creationId xmlns:a16="http://schemas.microsoft.com/office/drawing/2014/main" id="{675AB930-1C17-8AA6-DD78-180F9A7EECC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14379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CC6D45-111A-FB2A-F999-D9ECEB9ECDE8}"/>
              </a:ext>
            </a:extLst>
          </p:cNvPr>
          <p:cNvSpPr>
            <a:spLocks noGrp="1"/>
          </p:cNvSpPr>
          <p:nvPr>
            <p:ph type="title"/>
          </p:nvPr>
        </p:nvSpPr>
        <p:spPr>
          <a:xfrm>
            <a:off x="838200" y="126587"/>
            <a:ext cx="10515600" cy="1325563"/>
          </a:xfrm>
        </p:spPr>
        <p:txBody>
          <a:bodyPr/>
          <a:lstStyle/>
          <a:p>
            <a:r>
              <a:rPr lang="en-IN" dirty="0"/>
              <a:t>Numeric and String Comparisons</a:t>
            </a:r>
          </a:p>
        </p:txBody>
      </p:sp>
      <p:sp>
        <p:nvSpPr>
          <p:cNvPr id="5" name="TextBox 4">
            <a:extLst>
              <a:ext uri="{FF2B5EF4-FFF2-40B4-BE49-F238E27FC236}">
                <a16:creationId xmlns:a16="http://schemas.microsoft.com/office/drawing/2014/main" id="{F922471A-B73A-FE93-5DE8-FB03FC818A46}"/>
              </a:ext>
            </a:extLst>
          </p:cNvPr>
          <p:cNvSpPr txBox="1"/>
          <p:nvPr/>
        </p:nvSpPr>
        <p:spPr>
          <a:xfrm>
            <a:off x="1073426" y="1404731"/>
            <a:ext cx="10694504" cy="1200329"/>
          </a:xfrm>
          <a:prstGeom prst="rect">
            <a:avLst/>
          </a:prstGeom>
          <a:solidFill>
            <a:schemeClr val="bg1">
              <a:lumMod val="95000"/>
            </a:schemeClr>
          </a:solidFill>
        </p:spPr>
        <p:txBody>
          <a:bodyPr wrap="square" rtlCol="0">
            <a:spAutoFit/>
          </a:bodyPr>
          <a:lstStyle/>
          <a:p>
            <a:r>
              <a:rPr lang="en-IN" sz="2400" b="0" i="0" dirty="0">
                <a:solidFill>
                  <a:srgbClr val="444444"/>
                </a:solidFill>
                <a:effectLst/>
              </a:rPr>
              <a:t>Using comparisons, we can compare strings ( words, sentences ) or integer numbers whether raw or as variables. The following table lists rudimentary comparison operators for both numbers and strings:</a:t>
            </a:r>
            <a:endParaRPr lang="en-IN" sz="2400" dirty="0"/>
          </a:p>
        </p:txBody>
      </p:sp>
      <p:graphicFrame>
        <p:nvGraphicFramePr>
          <p:cNvPr id="6" name="Table 6">
            <a:extLst>
              <a:ext uri="{FF2B5EF4-FFF2-40B4-BE49-F238E27FC236}">
                <a16:creationId xmlns:a16="http://schemas.microsoft.com/office/drawing/2014/main" id="{7498BDA6-E113-3DF8-C750-0DF952B6C994}"/>
              </a:ext>
            </a:extLst>
          </p:cNvPr>
          <p:cNvGraphicFramePr>
            <a:graphicFrameLocks noGrp="1"/>
          </p:cNvGraphicFramePr>
          <p:nvPr>
            <p:extLst>
              <p:ext uri="{D42A27DB-BD31-4B8C-83A1-F6EECF244321}">
                <p14:modId xmlns:p14="http://schemas.microsoft.com/office/powerpoint/2010/main" val="2088065516"/>
              </p:ext>
            </p:extLst>
          </p:nvPr>
        </p:nvGraphicFramePr>
        <p:xfrm>
          <a:off x="2032000" y="2746768"/>
          <a:ext cx="8127999" cy="3332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59869379"/>
                    </a:ext>
                  </a:extLst>
                </a:gridCol>
                <a:gridCol w="2709333">
                  <a:extLst>
                    <a:ext uri="{9D8B030D-6E8A-4147-A177-3AD203B41FA5}">
                      <a16:colId xmlns:a16="http://schemas.microsoft.com/office/drawing/2014/main" val="2229538791"/>
                    </a:ext>
                  </a:extLst>
                </a:gridCol>
                <a:gridCol w="2709333">
                  <a:extLst>
                    <a:ext uri="{9D8B030D-6E8A-4147-A177-3AD203B41FA5}">
                      <a16:colId xmlns:a16="http://schemas.microsoft.com/office/drawing/2014/main" val="1093179593"/>
                    </a:ext>
                  </a:extLst>
                </a:gridCol>
              </a:tblGrid>
              <a:tr h="370840">
                <a:tc>
                  <a:txBody>
                    <a:bodyPr/>
                    <a:lstStyle/>
                    <a:p>
                      <a:pPr algn="l" fontAlgn="b"/>
                      <a:r>
                        <a:rPr lang="en-IN" sz="2400" b="1" dirty="0">
                          <a:solidFill>
                            <a:srgbClr val="FFFFFF"/>
                          </a:solidFill>
                          <a:effectLst/>
                        </a:rPr>
                        <a:t>Description</a:t>
                      </a:r>
                    </a:p>
                  </a:txBody>
                  <a:tcPr marL="50800" marR="50800" marT="50800" marB="50800"/>
                </a:tc>
                <a:tc>
                  <a:txBody>
                    <a:bodyPr/>
                    <a:lstStyle/>
                    <a:p>
                      <a:pPr algn="ctr" fontAlgn="b"/>
                      <a:r>
                        <a:rPr lang="en-IN" sz="2400" b="1" dirty="0">
                          <a:solidFill>
                            <a:srgbClr val="FFFFFF"/>
                          </a:solidFill>
                          <a:effectLst/>
                        </a:rPr>
                        <a:t>Numeric Comparison</a:t>
                      </a:r>
                    </a:p>
                  </a:txBody>
                  <a:tcPr marL="50800" marR="50800" marT="50800" marB="50800"/>
                </a:tc>
                <a:tc>
                  <a:txBody>
                    <a:bodyPr/>
                    <a:lstStyle/>
                    <a:p>
                      <a:pPr algn="ctr" fontAlgn="b"/>
                      <a:r>
                        <a:rPr lang="en-IN" sz="2400" b="1" dirty="0">
                          <a:solidFill>
                            <a:srgbClr val="FFFFFF"/>
                          </a:solidFill>
                          <a:effectLst/>
                        </a:rPr>
                        <a:t>String Comparison</a:t>
                      </a:r>
                    </a:p>
                  </a:txBody>
                  <a:tcPr marL="50800" marR="50800" marT="50800" marB="50800"/>
                </a:tc>
                <a:extLst>
                  <a:ext uri="{0D108BD9-81ED-4DB2-BD59-A6C34878D82A}">
                    <a16:rowId xmlns:a16="http://schemas.microsoft.com/office/drawing/2014/main" val="2167868681"/>
                  </a:ext>
                </a:extLst>
              </a:tr>
              <a:tr h="370840">
                <a:tc>
                  <a:txBody>
                    <a:bodyPr/>
                    <a:lstStyle/>
                    <a:p>
                      <a:r>
                        <a:rPr lang="en-IN" sz="2400">
                          <a:solidFill>
                            <a:srgbClr val="2D7091"/>
                          </a:solidFill>
                          <a:effectLst/>
                        </a:rPr>
                        <a:t>less than</a:t>
                      </a:r>
                    </a:p>
                  </a:txBody>
                  <a:tcPr marL="50800" marR="50800" marT="25400" marB="25400" anchor="ctr"/>
                </a:tc>
                <a:tc>
                  <a:txBody>
                    <a:bodyPr/>
                    <a:lstStyle/>
                    <a:p>
                      <a:pPr algn="ctr"/>
                      <a:r>
                        <a:rPr lang="en-IN" sz="2400" dirty="0">
                          <a:effectLst/>
                        </a:rPr>
                        <a:t>-</a:t>
                      </a:r>
                      <a:r>
                        <a:rPr lang="en-IN" sz="2400" dirty="0" err="1">
                          <a:effectLst/>
                        </a:rPr>
                        <a:t>lt</a:t>
                      </a:r>
                      <a:endParaRPr lang="en-IN" sz="2400" dirty="0">
                        <a:effectLst/>
                      </a:endParaRPr>
                    </a:p>
                  </a:txBody>
                  <a:tcPr marL="50800" marR="50800" marT="25400" marB="25400" anchor="ctr"/>
                </a:tc>
                <a:tc>
                  <a:txBody>
                    <a:bodyPr/>
                    <a:lstStyle/>
                    <a:p>
                      <a:pPr algn="ctr"/>
                      <a:r>
                        <a:rPr lang="en-IN" sz="2400" dirty="0">
                          <a:effectLst/>
                        </a:rPr>
                        <a:t>&lt;</a:t>
                      </a:r>
                    </a:p>
                  </a:txBody>
                  <a:tcPr marL="50800" marR="50800" marT="25400" marB="25400" anchor="ctr"/>
                </a:tc>
                <a:extLst>
                  <a:ext uri="{0D108BD9-81ED-4DB2-BD59-A6C34878D82A}">
                    <a16:rowId xmlns:a16="http://schemas.microsoft.com/office/drawing/2014/main" val="1733500718"/>
                  </a:ext>
                </a:extLst>
              </a:tr>
              <a:tr h="370840">
                <a:tc>
                  <a:txBody>
                    <a:bodyPr/>
                    <a:lstStyle/>
                    <a:p>
                      <a:r>
                        <a:rPr lang="en-IN" sz="2400" dirty="0">
                          <a:solidFill>
                            <a:srgbClr val="2D7091"/>
                          </a:solidFill>
                          <a:effectLst/>
                        </a:rPr>
                        <a:t>greater than</a:t>
                      </a:r>
                    </a:p>
                  </a:txBody>
                  <a:tcPr marL="50800" marR="50800" marT="25400" marB="25400" anchor="ctr"/>
                </a:tc>
                <a:tc>
                  <a:txBody>
                    <a:bodyPr/>
                    <a:lstStyle/>
                    <a:p>
                      <a:pPr algn="ctr"/>
                      <a:r>
                        <a:rPr lang="en-IN" sz="2400" dirty="0">
                          <a:effectLst/>
                        </a:rPr>
                        <a:t>-</a:t>
                      </a:r>
                      <a:r>
                        <a:rPr lang="en-IN" sz="2400" dirty="0" err="1">
                          <a:effectLst/>
                        </a:rPr>
                        <a:t>gt</a:t>
                      </a:r>
                      <a:endParaRPr lang="en-IN" sz="2400" dirty="0">
                        <a:effectLst/>
                      </a:endParaRPr>
                    </a:p>
                  </a:txBody>
                  <a:tcPr marL="50800" marR="50800" marT="25400" marB="25400" anchor="ctr"/>
                </a:tc>
                <a:tc>
                  <a:txBody>
                    <a:bodyPr/>
                    <a:lstStyle/>
                    <a:p>
                      <a:pPr algn="ctr"/>
                      <a:r>
                        <a:rPr lang="en-IN" sz="2400" dirty="0">
                          <a:effectLst/>
                        </a:rPr>
                        <a:t>&gt;</a:t>
                      </a:r>
                    </a:p>
                  </a:txBody>
                  <a:tcPr marL="50800" marR="50800" marT="25400" marB="25400" anchor="ctr"/>
                </a:tc>
                <a:extLst>
                  <a:ext uri="{0D108BD9-81ED-4DB2-BD59-A6C34878D82A}">
                    <a16:rowId xmlns:a16="http://schemas.microsoft.com/office/drawing/2014/main" val="3535271721"/>
                  </a:ext>
                </a:extLst>
              </a:tr>
              <a:tr h="370840">
                <a:tc>
                  <a:txBody>
                    <a:bodyPr/>
                    <a:lstStyle/>
                    <a:p>
                      <a:r>
                        <a:rPr lang="en-IN" sz="2400">
                          <a:solidFill>
                            <a:srgbClr val="2D7091"/>
                          </a:solidFill>
                          <a:effectLst/>
                        </a:rPr>
                        <a:t>equal</a:t>
                      </a:r>
                    </a:p>
                  </a:txBody>
                  <a:tcPr marL="50800" marR="50800" marT="25400" marB="25400" anchor="ctr"/>
                </a:tc>
                <a:tc>
                  <a:txBody>
                    <a:bodyPr/>
                    <a:lstStyle/>
                    <a:p>
                      <a:pPr algn="ctr"/>
                      <a:r>
                        <a:rPr lang="en-IN" sz="2400" dirty="0">
                          <a:effectLst/>
                        </a:rPr>
                        <a:t>-</a:t>
                      </a:r>
                      <a:r>
                        <a:rPr lang="en-IN" sz="2400" dirty="0" err="1">
                          <a:effectLst/>
                        </a:rPr>
                        <a:t>eq</a:t>
                      </a:r>
                      <a:endParaRPr lang="en-IN" sz="2400" dirty="0">
                        <a:effectLst/>
                      </a:endParaRPr>
                    </a:p>
                  </a:txBody>
                  <a:tcPr marL="50800" marR="50800" marT="25400" marB="25400" anchor="ctr"/>
                </a:tc>
                <a:tc>
                  <a:txBody>
                    <a:bodyPr/>
                    <a:lstStyle/>
                    <a:p>
                      <a:pPr algn="ctr"/>
                      <a:r>
                        <a:rPr lang="en-IN" sz="2400" dirty="0">
                          <a:effectLst/>
                        </a:rPr>
                        <a:t>=</a:t>
                      </a:r>
                    </a:p>
                  </a:txBody>
                  <a:tcPr marL="50800" marR="50800" marT="25400" marB="25400" anchor="ctr"/>
                </a:tc>
                <a:extLst>
                  <a:ext uri="{0D108BD9-81ED-4DB2-BD59-A6C34878D82A}">
                    <a16:rowId xmlns:a16="http://schemas.microsoft.com/office/drawing/2014/main" val="560217519"/>
                  </a:ext>
                </a:extLst>
              </a:tr>
              <a:tr h="370840">
                <a:tc>
                  <a:txBody>
                    <a:bodyPr/>
                    <a:lstStyle/>
                    <a:p>
                      <a:r>
                        <a:rPr lang="en-IN" sz="2400">
                          <a:solidFill>
                            <a:srgbClr val="2D7091"/>
                          </a:solidFill>
                          <a:effectLst/>
                        </a:rPr>
                        <a:t>not equal</a:t>
                      </a:r>
                    </a:p>
                  </a:txBody>
                  <a:tcPr marL="50800" marR="50800" marT="25400" marB="25400" anchor="ctr"/>
                </a:tc>
                <a:tc>
                  <a:txBody>
                    <a:bodyPr/>
                    <a:lstStyle/>
                    <a:p>
                      <a:pPr algn="ctr"/>
                      <a:r>
                        <a:rPr lang="en-IN" sz="2400" dirty="0">
                          <a:effectLst/>
                        </a:rPr>
                        <a:t>-ne</a:t>
                      </a:r>
                    </a:p>
                  </a:txBody>
                  <a:tcPr marL="50800" marR="50800" marT="25400" marB="25400" anchor="ctr"/>
                </a:tc>
                <a:tc>
                  <a:txBody>
                    <a:bodyPr/>
                    <a:lstStyle/>
                    <a:p>
                      <a:pPr algn="ctr"/>
                      <a:r>
                        <a:rPr lang="en-IN" sz="2400" dirty="0">
                          <a:effectLst/>
                        </a:rPr>
                        <a:t>!=</a:t>
                      </a:r>
                    </a:p>
                  </a:txBody>
                  <a:tcPr marL="50800" marR="50800" marT="25400" marB="25400" anchor="ctr"/>
                </a:tc>
                <a:extLst>
                  <a:ext uri="{0D108BD9-81ED-4DB2-BD59-A6C34878D82A}">
                    <a16:rowId xmlns:a16="http://schemas.microsoft.com/office/drawing/2014/main" val="1238688451"/>
                  </a:ext>
                </a:extLst>
              </a:tr>
              <a:tr h="370840">
                <a:tc>
                  <a:txBody>
                    <a:bodyPr/>
                    <a:lstStyle/>
                    <a:p>
                      <a:r>
                        <a:rPr lang="en-IN" sz="2400">
                          <a:solidFill>
                            <a:srgbClr val="2D7091"/>
                          </a:solidFill>
                          <a:effectLst/>
                        </a:rPr>
                        <a:t>less or equal</a:t>
                      </a:r>
                    </a:p>
                  </a:txBody>
                  <a:tcPr marL="50800" marR="50800" marT="25400" marB="25400" anchor="ctr"/>
                </a:tc>
                <a:tc>
                  <a:txBody>
                    <a:bodyPr/>
                    <a:lstStyle/>
                    <a:p>
                      <a:pPr algn="ctr"/>
                      <a:r>
                        <a:rPr lang="en-IN" sz="2400">
                          <a:effectLst/>
                        </a:rPr>
                        <a:t>-le</a:t>
                      </a:r>
                    </a:p>
                  </a:txBody>
                  <a:tcPr marL="50800" marR="50800" marT="25400" marB="25400" anchor="ctr"/>
                </a:tc>
                <a:tc>
                  <a:txBody>
                    <a:bodyPr/>
                    <a:lstStyle/>
                    <a:p>
                      <a:pPr algn="ctr"/>
                      <a:r>
                        <a:rPr lang="en-IN" sz="2400" dirty="0">
                          <a:effectLst/>
                        </a:rPr>
                        <a:t>N/A</a:t>
                      </a:r>
                    </a:p>
                  </a:txBody>
                  <a:tcPr marL="50800" marR="50800" marT="25400" marB="25400" anchor="ctr"/>
                </a:tc>
                <a:extLst>
                  <a:ext uri="{0D108BD9-81ED-4DB2-BD59-A6C34878D82A}">
                    <a16:rowId xmlns:a16="http://schemas.microsoft.com/office/drawing/2014/main" val="3016282705"/>
                  </a:ext>
                </a:extLst>
              </a:tr>
              <a:tr h="370840">
                <a:tc>
                  <a:txBody>
                    <a:bodyPr/>
                    <a:lstStyle/>
                    <a:p>
                      <a:r>
                        <a:rPr lang="en-IN" sz="2400">
                          <a:solidFill>
                            <a:srgbClr val="2D7091"/>
                          </a:solidFill>
                          <a:effectLst/>
                        </a:rPr>
                        <a:t>greater or equal</a:t>
                      </a:r>
                    </a:p>
                  </a:txBody>
                  <a:tcPr marL="50800" marR="50800" marT="25400" marB="25400" anchor="ctr"/>
                </a:tc>
                <a:tc>
                  <a:txBody>
                    <a:bodyPr/>
                    <a:lstStyle/>
                    <a:p>
                      <a:pPr algn="ctr"/>
                      <a:r>
                        <a:rPr lang="en-IN" sz="2400" dirty="0">
                          <a:effectLst/>
                        </a:rPr>
                        <a:t>-</a:t>
                      </a:r>
                      <a:r>
                        <a:rPr lang="en-IN" sz="2400" dirty="0" err="1">
                          <a:effectLst/>
                        </a:rPr>
                        <a:t>ge</a:t>
                      </a:r>
                      <a:endParaRPr lang="en-IN" sz="2400" dirty="0">
                        <a:effectLst/>
                      </a:endParaRPr>
                    </a:p>
                  </a:txBody>
                  <a:tcPr marL="50800" marR="50800" marT="25400" marB="25400" anchor="ctr"/>
                </a:tc>
                <a:tc>
                  <a:txBody>
                    <a:bodyPr/>
                    <a:lstStyle/>
                    <a:p>
                      <a:pPr algn="ctr"/>
                      <a:r>
                        <a:rPr lang="en-IN" sz="2400" dirty="0">
                          <a:effectLst/>
                        </a:rPr>
                        <a:t>N/A</a:t>
                      </a:r>
                    </a:p>
                  </a:txBody>
                  <a:tcPr marL="50800" marR="50800" marT="25400" marB="25400" anchor="ctr"/>
                </a:tc>
                <a:extLst>
                  <a:ext uri="{0D108BD9-81ED-4DB2-BD59-A6C34878D82A}">
                    <a16:rowId xmlns:a16="http://schemas.microsoft.com/office/drawing/2014/main" val="1148324466"/>
                  </a:ext>
                </a:extLst>
              </a:tr>
            </a:tbl>
          </a:graphicData>
        </a:graphic>
      </p:graphicFrame>
    </p:spTree>
    <p:extLst>
      <p:ext uri="{BB962C8B-B14F-4D97-AF65-F5344CB8AC3E}">
        <p14:creationId xmlns:p14="http://schemas.microsoft.com/office/powerpoint/2010/main" val="173430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A70C-4E81-142C-F373-D5E3C198DCC9}"/>
              </a:ext>
            </a:extLst>
          </p:cNvPr>
          <p:cNvSpPr>
            <a:spLocks noGrp="1"/>
          </p:cNvSpPr>
          <p:nvPr>
            <p:ph type="title"/>
          </p:nvPr>
        </p:nvSpPr>
        <p:spPr>
          <a:xfrm>
            <a:off x="838200" y="212034"/>
            <a:ext cx="10515600" cy="781879"/>
          </a:xfrm>
        </p:spPr>
        <p:txBody>
          <a:bodyPr/>
          <a:lstStyle/>
          <a:p>
            <a:r>
              <a:rPr lang="en-IN" dirty="0"/>
              <a:t>Numeric Comparison</a:t>
            </a:r>
          </a:p>
        </p:txBody>
      </p:sp>
      <p:sp>
        <p:nvSpPr>
          <p:cNvPr id="5" name="Rectangle 1">
            <a:extLst>
              <a:ext uri="{FF2B5EF4-FFF2-40B4-BE49-F238E27FC236}">
                <a16:creationId xmlns:a16="http://schemas.microsoft.com/office/drawing/2014/main" id="{BEBC0CA1-0F96-EED7-606A-9567E27E94D9}"/>
              </a:ext>
            </a:extLst>
          </p:cNvPr>
          <p:cNvSpPr>
            <a:spLocks noChangeArrowheads="1"/>
          </p:cNvSpPr>
          <p:nvPr/>
        </p:nvSpPr>
        <p:spPr bwMode="auto">
          <a:xfrm>
            <a:off x="967406" y="1142722"/>
            <a:ext cx="5102088" cy="5539978"/>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a=1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b=2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 $a -</a:t>
            </a:r>
            <a:r>
              <a:rPr kumimoji="0" lang="en-US" altLang="en-US" b="0" i="0" u="none" strike="noStrike" cap="none" normalizeH="0" baseline="0" dirty="0" err="1">
                <a:ln>
                  <a:noFill/>
                </a:ln>
                <a:solidFill>
                  <a:srgbClr val="CCCCCC"/>
                </a:solidFill>
                <a:effectLst/>
                <a:latin typeface="Consolas" panose="020B0609020204030204" pitchFamily="49" charset="0"/>
              </a:rPr>
              <a:t>lt</a:t>
            </a:r>
            <a:r>
              <a:rPr kumimoji="0" lang="en-US" altLang="en-US" b="0" i="0" u="none" strike="noStrike" cap="none" normalizeH="0" baseline="0" dirty="0">
                <a:ln>
                  <a:noFill/>
                </a:ln>
                <a:solidFill>
                  <a:srgbClr val="CCCCCC"/>
                </a:solidFill>
                <a:effectLst/>
                <a:latin typeface="Consolas" panose="020B0609020204030204" pitchFamily="49" charset="0"/>
              </a:rPr>
              <a:t> $b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 $a -</a:t>
            </a:r>
            <a:r>
              <a:rPr kumimoji="0" lang="en-US" altLang="en-US" b="0" i="0" u="none" strike="noStrike" cap="none" normalizeH="0" baseline="0" dirty="0" err="1">
                <a:ln>
                  <a:noFill/>
                </a:ln>
                <a:solidFill>
                  <a:srgbClr val="CCCCCC"/>
                </a:solidFill>
                <a:effectLst/>
                <a:latin typeface="Consolas" panose="020B0609020204030204" pitchFamily="49" charset="0"/>
              </a:rPr>
              <a:t>gt</a:t>
            </a:r>
            <a:r>
              <a:rPr kumimoji="0" lang="en-US" altLang="en-US" b="0" i="0" u="none" strike="noStrike" cap="none" normalizeH="0" baseline="0" dirty="0">
                <a:ln>
                  <a:noFill/>
                </a:ln>
                <a:solidFill>
                  <a:srgbClr val="CCCCCC"/>
                </a:solidFill>
                <a:effectLst/>
                <a:latin typeface="Consolas" panose="020B0609020204030204" pitchFamily="49" charset="0"/>
              </a:rPr>
              <a:t> $b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 $a -eq $b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 $a -ne $b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p:txBody>
      </p:sp>
      <p:sp>
        <p:nvSpPr>
          <p:cNvPr id="7" name="Rectangle 2">
            <a:extLst>
              <a:ext uri="{FF2B5EF4-FFF2-40B4-BE49-F238E27FC236}">
                <a16:creationId xmlns:a16="http://schemas.microsoft.com/office/drawing/2014/main" id="{7376AF47-FC76-156B-C853-AE5A870A8EED}"/>
              </a:ext>
            </a:extLst>
          </p:cNvPr>
          <p:cNvSpPr>
            <a:spLocks noChangeArrowheads="1"/>
          </p:cNvSpPr>
          <p:nvPr/>
        </p:nvSpPr>
        <p:spPr bwMode="auto">
          <a:xfrm>
            <a:off x="6308035" y="970729"/>
            <a:ext cx="5182598" cy="4247317"/>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 Say, we would like to compare numeric values like two integers </a:t>
            </a:r>
            <a:r>
              <a:rPr kumimoji="0" lang="en-US" altLang="en-US" b="1" i="0" u="none" strike="noStrike" cap="none" normalizeH="0" baseline="0" dirty="0">
                <a:ln>
                  <a:noFill/>
                </a:ln>
                <a:solidFill>
                  <a:srgbClr val="FF8C00"/>
                </a:solidFill>
                <a:effectLst/>
                <a:latin typeface="+mn-lt"/>
                <a:cs typeface="Courier New" panose="02070309020205020404" pitchFamily="49" charset="0"/>
              </a:rPr>
              <a:t>1</a:t>
            </a:r>
            <a:r>
              <a:rPr kumimoji="0" lang="en-US" altLang="en-US" b="0" i="0" u="none" strike="noStrike" cap="none" normalizeH="0" baseline="0" dirty="0">
                <a:ln>
                  <a:noFill/>
                </a:ln>
                <a:solidFill>
                  <a:srgbClr val="444444"/>
                </a:solidFill>
                <a:effectLst/>
                <a:latin typeface="+mn-lt"/>
              </a:rPr>
              <a:t> and </a:t>
            </a:r>
            <a:r>
              <a:rPr kumimoji="0" lang="en-US" altLang="en-US" b="1" i="0" u="none" strike="noStrike" cap="none" normalizeH="0" baseline="0" dirty="0">
                <a:ln>
                  <a:noFill/>
                </a:ln>
                <a:solidFill>
                  <a:srgbClr val="FF8C00"/>
                </a:solidFill>
                <a:effectLst/>
                <a:latin typeface="+mn-lt"/>
                <a:cs typeface="Courier New" panose="02070309020205020404" pitchFamily="49" charset="0"/>
              </a:rPr>
              <a:t>2</a:t>
            </a:r>
            <a:r>
              <a:rPr kumimoji="0" lang="en-US" altLang="en-US" b="0" i="0" u="none" strike="noStrike" cap="none" normalizeH="0" baseline="0" dirty="0">
                <a:ln>
                  <a:noFill/>
                </a:ln>
                <a:solidFill>
                  <a:srgbClr val="444444"/>
                </a:solidFill>
                <a:effectLst/>
                <a:latin typeface="+mn-lt"/>
              </a:rPr>
              <a:t>. The alongside example will first define two variables </a:t>
            </a:r>
            <a:r>
              <a:rPr kumimoji="0" lang="en-US" altLang="en-US" b="1" i="0" u="none" strike="noStrike" cap="none" normalizeH="0" baseline="0" dirty="0">
                <a:ln>
                  <a:noFill/>
                </a:ln>
                <a:solidFill>
                  <a:srgbClr val="FF8C00"/>
                </a:solidFill>
                <a:effectLst/>
                <a:latin typeface="+mn-lt"/>
                <a:cs typeface="Courier New" panose="02070309020205020404" pitchFamily="49" charset="0"/>
              </a:rPr>
              <a:t>$a</a:t>
            </a:r>
            <a:r>
              <a:rPr kumimoji="0" lang="en-US" altLang="en-US" b="0" i="0" u="none" strike="noStrike" cap="none" normalizeH="0" baseline="0" dirty="0">
                <a:ln>
                  <a:noFill/>
                </a:ln>
                <a:solidFill>
                  <a:srgbClr val="444444"/>
                </a:solidFill>
                <a:effectLst/>
                <a:latin typeface="+mn-lt"/>
              </a:rPr>
              <a:t> and </a:t>
            </a:r>
            <a:r>
              <a:rPr kumimoji="0" lang="en-US" altLang="en-US" b="1" i="0" u="none" strike="noStrike" cap="none" normalizeH="0" baseline="0" dirty="0">
                <a:ln>
                  <a:noFill/>
                </a:ln>
                <a:solidFill>
                  <a:srgbClr val="FF8C00"/>
                </a:solidFill>
                <a:effectLst/>
                <a:latin typeface="+mn-lt"/>
                <a:cs typeface="Courier New" panose="02070309020205020404" pitchFamily="49" charset="0"/>
              </a:rPr>
              <a:t>$b</a:t>
            </a:r>
            <a:r>
              <a:rPr kumimoji="0" lang="en-US" altLang="en-US" b="0" i="0" u="none" strike="noStrike" cap="none" normalizeH="0" baseline="0" dirty="0">
                <a:ln>
                  <a:noFill/>
                </a:ln>
                <a:solidFill>
                  <a:srgbClr val="444444"/>
                </a:solidFill>
                <a:effectLst/>
                <a:latin typeface="+mn-lt"/>
              </a:rPr>
              <a:t> to hold our integer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Next, we use square brackets and numeric comparison operators to perform the actual evaluation. NOTE : [ EXPR ] is –eq to test if T/F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444444"/>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mn-lt"/>
              </a:rPr>
              <a:t>Using </a:t>
            </a:r>
            <a:r>
              <a:rPr kumimoji="0" lang="en-US" altLang="en-US" b="1" i="0" u="none" strike="noStrike" cap="none" normalizeH="0" baseline="0" dirty="0">
                <a:ln>
                  <a:noFill/>
                </a:ln>
                <a:solidFill>
                  <a:srgbClr val="FF8C00"/>
                </a:solidFill>
                <a:effectLst/>
                <a:latin typeface="+mn-lt"/>
                <a:cs typeface="Courier New" panose="02070309020205020404" pitchFamily="49" charset="0"/>
              </a:rPr>
              <a:t>echo $?</a:t>
            </a:r>
            <a:r>
              <a:rPr kumimoji="0" lang="en-US" altLang="en-US" b="0" i="0" u="none" strike="noStrike" cap="none" normalizeH="0" baseline="0" dirty="0">
                <a:ln>
                  <a:noFill/>
                </a:ln>
                <a:solidFill>
                  <a:srgbClr val="444444"/>
                </a:solidFill>
                <a:effectLst/>
                <a:latin typeface="+mn-lt"/>
              </a:rPr>
              <a:t> command, we check for a return value of the previously executed evaluation. There or two possible outcomes for every evaluation, true or false. If the return value is equal to </a:t>
            </a:r>
            <a:r>
              <a:rPr kumimoji="0" lang="en-US" altLang="en-US" b="1" i="0" u="none" strike="noStrike" cap="none" normalizeH="0" baseline="0" dirty="0">
                <a:ln>
                  <a:noFill/>
                </a:ln>
                <a:solidFill>
                  <a:srgbClr val="FF8C00"/>
                </a:solidFill>
                <a:effectLst/>
                <a:latin typeface="+mn-lt"/>
                <a:cs typeface="Courier New" panose="02070309020205020404" pitchFamily="49" charset="0"/>
              </a:rPr>
              <a:t>0</a:t>
            </a:r>
            <a:r>
              <a:rPr kumimoji="0" lang="en-US" altLang="en-US" b="0" i="0" u="none" strike="noStrike" cap="none" normalizeH="0" baseline="0" dirty="0">
                <a:ln>
                  <a:noFill/>
                </a:ln>
                <a:solidFill>
                  <a:srgbClr val="444444"/>
                </a:solidFill>
                <a:effectLst/>
                <a:latin typeface="+mn-lt"/>
              </a:rPr>
              <a:t>, then the comparison evaluation is true. However, if the return value is equal to </a:t>
            </a:r>
            <a:r>
              <a:rPr kumimoji="0" lang="en-US" altLang="en-US" b="1" i="0" u="none" strike="noStrike" cap="none" normalizeH="0" baseline="0" dirty="0">
                <a:ln>
                  <a:noFill/>
                </a:ln>
                <a:solidFill>
                  <a:srgbClr val="FF8C00"/>
                </a:solidFill>
                <a:effectLst/>
                <a:latin typeface="+mn-lt"/>
                <a:cs typeface="Courier New" panose="02070309020205020404" pitchFamily="49" charset="0"/>
              </a:rPr>
              <a:t>1</a:t>
            </a:r>
            <a:r>
              <a:rPr kumimoji="0" lang="en-US" altLang="en-US" b="0" i="0" u="none" strike="noStrike" cap="none" normalizeH="0" baseline="0" dirty="0">
                <a:ln>
                  <a:noFill/>
                </a:ln>
                <a:solidFill>
                  <a:srgbClr val="444444"/>
                </a:solidFill>
                <a:effectLst/>
                <a:latin typeface="+mn-lt"/>
              </a:rPr>
              <a:t>, the evaluation resulted as false.</a:t>
            </a:r>
            <a:endParaRPr kumimoji="0" lang="en-US" altLang="en-US" b="0" i="0" u="none" strike="noStrike" cap="none" normalizeH="0" baseline="0" dirty="0">
              <a:ln>
                <a:noFill/>
              </a:ln>
              <a:solidFill>
                <a:schemeClr val="tx1"/>
              </a:solidFill>
              <a:effectLst/>
              <a:latin typeface="+mn-lt"/>
            </a:endParaRPr>
          </a:p>
        </p:txBody>
      </p:sp>
      <p:sp>
        <p:nvSpPr>
          <p:cNvPr id="8" name="TextBox 7">
            <a:extLst>
              <a:ext uri="{FF2B5EF4-FFF2-40B4-BE49-F238E27FC236}">
                <a16:creationId xmlns:a16="http://schemas.microsoft.com/office/drawing/2014/main" id="{944258C8-C035-14A1-5FA2-F7316FC8379B}"/>
              </a:ext>
            </a:extLst>
          </p:cNvPr>
          <p:cNvSpPr txBox="1"/>
          <p:nvPr/>
        </p:nvSpPr>
        <p:spPr>
          <a:xfrm>
            <a:off x="6378765" y="5596566"/>
            <a:ext cx="5045765" cy="646331"/>
          </a:xfrm>
          <a:prstGeom prst="rect">
            <a:avLst/>
          </a:prstGeom>
          <a:solidFill>
            <a:schemeClr val="bg1">
              <a:lumMod val="95000"/>
            </a:schemeClr>
          </a:solidFill>
        </p:spPr>
        <p:txBody>
          <a:bodyPr wrap="square" rtlCol="0">
            <a:spAutoFit/>
          </a:bodyPr>
          <a:lstStyle/>
          <a:p>
            <a:r>
              <a:rPr lang="en-IN" dirty="0"/>
              <a:t>NOTE : echo $? Must be used. Else you will get error status 127</a:t>
            </a:r>
          </a:p>
        </p:txBody>
      </p:sp>
    </p:spTree>
    <p:extLst>
      <p:ext uri="{BB962C8B-B14F-4D97-AF65-F5344CB8AC3E}">
        <p14:creationId xmlns:p14="http://schemas.microsoft.com/office/powerpoint/2010/main" val="102461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0E98-C286-1620-FBAC-266D9CD37049}"/>
              </a:ext>
            </a:extLst>
          </p:cNvPr>
          <p:cNvSpPr>
            <a:spLocks noGrp="1"/>
          </p:cNvSpPr>
          <p:nvPr>
            <p:ph type="title"/>
          </p:nvPr>
        </p:nvSpPr>
        <p:spPr>
          <a:xfrm>
            <a:off x="838200" y="78059"/>
            <a:ext cx="10515600" cy="800693"/>
          </a:xfrm>
        </p:spPr>
        <p:txBody>
          <a:bodyPr>
            <a:normAutofit/>
          </a:bodyPr>
          <a:lstStyle/>
          <a:p>
            <a:r>
              <a:rPr lang="en-IN" dirty="0"/>
              <a:t>Shell in context!</a:t>
            </a:r>
          </a:p>
        </p:txBody>
      </p:sp>
      <p:sp>
        <p:nvSpPr>
          <p:cNvPr id="3" name="Trapezoid 2">
            <a:extLst>
              <a:ext uri="{FF2B5EF4-FFF2-40B4-BE49-F238E27FC236}">
                <a16:creationId xmlns:a16="http://schemas.microsoft.com/office/drawing/2014/main" id="{CF3B753E-0564-CFC0-C75F-9BF57675BD11}"/>
              </a:ext>
            </a:extLst>
          </p:cNvPr>
          <p:cNvSpPr/>
          <p:nvPr/>
        </p:nvSpPr>
        <p:spPr>
          <a:xfrm>
            <a:off x="1226633" y="2107582"/>
            <a:ext cx="1895707" cy="5136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keyboard</a:t>
            </a:r>
          </a:p>
        </p:txBody>
      </p:sp>
      <p:sp>
        <p:nvSpPr>
          <p:cNvPr id="4" name="Oval 3">
            <a:extLst>
              <a:ext uri="{FF2B5EF4-FFF2-40B4-BE49-F238E27FC236}">
                <a16:creationId xmlns:a16="http://schemas.microsoft.com/office/drawing/2014/main" id="{6D720F61-DC4C-F28A-F738-5A9E145951B3}"/>
              </a:ext>
            </a:extLst>
          </p:cNvPr>
          <p:cNvSpPr/>
          <p:nvPr/>
        </p:nvSpPr>
        <p:spPr>
          <a:xfrm>
            <a:off x="838200" y="1014764"/>
            <a:ext cx="1615068" cy="513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5" name="Oval 4">
            <a:extLst>
              <a:ext uri="{FF2B5EF4-FFF2-40B4-BE49-F238E27FC236}">
                <a16:creationId xmlns:a16="http://schemas.microsoft.com/office/drawing/2014/main" id="{4C3857CD-2CC2-4A51-7890-86C18663529E}"/>
              </a:ext>
            </a:extLst>
          </p:cNvPr>
          <p:cNvSpPr/>
          <p:nvPr/>
        </p:nvSpPr>
        <p:spPr>
          <a:xfrm>
            <a:off x="1304693" y="3265453"/>
            <a:ext cx="2784087" cy="129725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SHELL</a:t>
            </a:r>
          </a:p>
        </p:txBody>
      </p:sp>
      <p:sp>
        <p:nvSpPr>
          <p:cNvPr id="6" name="Oval 5">
            <a:extLst>
              <a:ext uri="{FF2B5EF4-FFF2-40B4-BE49-F238E27FC236}">
                <a16:creationId xmlns:a16="http://schemas.microsoft.com/office/drawing/2014/main" id="{4C22E20E-964A-6EDD-2068-DD6259DBA039}"/>
              </a:ext>
            </a:extLst>
          </p:cNvPr>
          <p:cNvSpPr/>
          <p:nvPr/>
        </p:nvSpPr>
        <p:spPr>
          <a:xfrm>
            <a:off x="5148141" y="3237574"/>
            <a:ext cx="2784087" cy="128982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7" name="Cylinder 6">
            <a:extLst>
              <a:ext uri="{FF2B5EF4-FFF2-40B4-BE49-F238E27FC236}">
                <a16:creationId xmlns:a16="http://schemas.microsoft.com/office/drawing/2014/main" id="{F6F74D34-72D8-EEC7-2FE7-BE5B3529C897}"/>
              </a:ext>
            </a:extLst>
          </p:cNvPr>
          <p:cNvSpPr/>
          <p:nvPr/>
        </p:nvSpPr>
        <p:spPr>
          <a:xfrm>
            <a:off x="4114804" y="5218771"/>
            <a:ext cx="4951141"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HARDWARE</a:t>
            </a:r>
          </a:p>
          <a:p>
            <a:pPr algn="ctr"/>
            <a:r>
              <a:rPr lang="en-IN" dirty="0"/>
              <a:t>CPU, Memory, Disks, Printers</a:t>
            </a:r>
          </a:p>
        </p:txBody>
      </p:sp>
      <p:sp>
        <p:nvSpPr>
          <p:cNvPr id="8" name="Oval 7">
            <a:extLst>
              <a:ext uri="{FF2B5EF4-FFF2-40B4-BE49-F238E27FC236}">
                <a16:creationId xmlns:a16="http://schemas.microsoft.com/office/drawing/2014/main" id="{562C4840-8BDB-FA9C-58B9-468007156E19}"/>
              </a:ext>
            </a:extLst>
          </p:cNvPr>
          <p:cNvSpPr/>
          <p:nvPr/>
        </p:nvSpPr>
        <p:spPr>
          <a:xfrm>
            <a:off x="8969291" y="3178105"/>
            <a:ext cx="2784087" cy="128982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applications</a:t>
            </a:r>
          </a:p>
        </p:txBody>
      </p:sp>
      <p:sp>
        <p:nvSpPr>
          <p:cNvPr id="9" name="Flowchart: Manual Input 8">
            <a:extLst>
              <a:ext uri="{FF2B5EF4-FFF2-40B4-BE49-F238E27FC236}">
                <a16:creationId xmlns:a16="http://schemas.microsoft.com/office/drawing/2014/main" id="{3587EEA5-67BA-D0FE-F3E0-40FF94EF5300}"/>
              </a:ext>
            </a:extLst>
          </p:cNvPr>
          <p:cNvSpPr/>
          <p:nvPr/>
        </p:nvSpPr>
        <p:spPr>
          <a:xfrm>
            <a:off x="5943602" y="1752937"/>
            <a:ext cx="2051825" cy="800693"/>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screen</a:t>
            </a:r>
          </a:p>
        </p:txBody>
      </p:sp>
      <p:cxnSp>
        <p:nvCxnSpPr>
          <p:cNvPr id="11" name="Straight Arrow Connector 10">
            <a:extLst>
              <a:ext uri="{FF2B5EF4-FFF2-40B4-BE49-F238E27FC236}">
                <a16:creationId xmlns:a16="http://schemas.microsoft.com/office/drawing/2014/main" id="{F5AFD407-6F1A-B46E-D444-37ADFB819C25}"/>
              </a:ext>
            </a:extLst>
          </p:cNvPr>
          <p:cNvCxnSpPr>
            <a:stCxn id="4" idx="4"/>
            <a:endCxn id="3" idx="0"/>
          </p:cNvCxnSpPr>
          <p:nvPr/>
        </p:nvCxnSpPr>
        <p:spPr>
          <a:xfrm>
            <a:off x="1645734" y="1528389"/>
            <a:ext cx="528753" cy="5791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065001E-9B45-5C73-8CE8-73E4A63CF8BF}"/>
              </a:ext>
            </a:extLst>
          </p:cNvPr>
          <p:cNvCxnSpPr>
            <a:stCxn id="3" idx="2"/>
            <a:endCxn id="5" idx="0"/>
          </p:cNvCxnSpPr>
          <p:nvPr/>
        </p:nvCxnSpPr>
        <p:spPr>
          <a:xfrm>
            <a:off x="2174487" y="2621207"/>
            <a:ext cx="522250" cy="644246"/>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9A6DD3-2CC4-3BB3-0D2F-AB7D86A9A610}"/>
              </a:ext>
            </a:extLst>
          </p:cNvPr>
          <p:cNvCxnSpPr>
            <a:cxnSpLocks/>
            <a:stCxn id="5" idx="6"/>
            <a:endCxn id="6" idx="2"/>
          </p:cNvCxnSpPr>
          <p:nvPr/>
        </p:nvCxnSpPr>
        <p:spPr>
          <a:xfrm flipV="1">
            <a:off x="4088780" y="3882485"/>
            <a:ext cx="1059361" cy="3159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F72D16E-5971-5ED5-FD30-A1FDF1E9B7DF}"/>
              </a:ext>
            </a:extLst>
          </p:cNvPr>
          <p:cNvCxnSpPr>
            <a:cxnSpLocks/>
            <a:stCxn id="6" idx="0"/>
            <a:endCxn id="9" idx="2"/>
          </p:cNvCxnSpPr>
          <p:nvPr/>
        </p:nvCxnSpPr>
        <p:spPr>
          <a:xfrm flipV="1">
            <a:off x="6540185" y="2553630"/>
            <a:ext cx="429330" cy="68394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1D2B44-54CB-7FC6-69A6-90AEC50FE751}"/>
              </a:ext>
            </a:extLst>
          </p:cNvPr>
          <p:cNvCxnSpPr>
            <a:cxnSpLocks/>
            <a:stCxn id="6" idx="6"/>
          </p:cNvCxnSpPr>
          <p:nvPr/>
        </p:nvCxnSpPr>
        <p:spPr>
          <a:xfrm flipV="1">
            <a:off x="7932228" y="3878767"/>
            <a:ext cx="1037063" cy="371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EE23C6C-C994-886D-EC31-3FB427182F0D}"/>
              </a:ext>
            </a:extLst>
          </p:cNvPr>
          <p:cNvCxnSpPr>
            <a:cxnSpLocks/>
            <a:stCxn id="6" idx="4"/>
            <a:endCxn id="7" idx="1"/>
          </p:cNvCxnSpPr>
          <p:nvPr/>
        </p:nvCxnSpPr>
        <p:spPr>
          <a:xfrm>
            <a:off x="6540185" y="4527395"/>
            <a:ext cx="50190" cy="691376"/>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47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3109-E487-C6FF-8152-39D892A2A5EB}"/>
              </a:ext>
            </a:extLst>
          </p:cNvPr>
          <p:cNvSpPr>
            <a:spLocks noGrp="1"/>
          </p:cNvSpPr>
          <p:nvPr>
            <p:ph type="title"/>
          </p:nvPr>
        </p:nvSpPr>
        <p:spPr/>
        <p:txBody>
          <a:bodyPr/>
          <a:lstStyle/>
          <a:p>
            <a:r>
              <a:rPr lang="en-IN" dirty="0"/>
              <a:t>Comparing strings</a:t>
            </a:r>
          </a:p>
        </p:txBody>
      </p:sp>
      <p:sp>
        <p:nvSpPr>
          <p:cNvPr id="4" name="Rectangle 1">
            <a:extLst>
              <a:ext uri="{FF2B5EF4-FFF2-40B4-BE49-F238E27FC236}">
                <a16:creationId xmlns:a16="http://schemas.microsoft.com/office/drawing/2014/main" id="{32BDEFEA-607E-B31A-C7B4-BC6B3C6B15B2}"/>
              </a:ext>
            </a:extLst>
          </p:cNvPr>
          <p:cNvSpPr>
            <a:spLocks noChangeArrowheads="1"/>
          </p:cNvSpPr>
          <p:nvPr/>
        </p:nvSpPr>
        <p:spPr bwMode="auto">
          <a:xfrm>
            <a:off x="838200" y="2154372"/>
            <a:ext cx="6080393" cy="3046988"/>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 "apples" = "oranges"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str1="apples" </a:t>
            </a: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str2="oranges" </a:t>
            </a: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 $str1 = $str2 ]</a:t>
            </a:r>
            <a:endParaRPr lang="en-US" altLang="en-US"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 </a:t>
            </a: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echo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onsolas" panose="020B0609020204030204" pitchFamily="49" charset="0"/>
              </a:rPr>
              <a:t>linuxconfig.org</a:t>
            </a:r>
            <a:r>
              <a:rPr kumimoji="0" lang="en-US" altLang="en-US" b="0" i="0" u="none" strike="noStrike" cap="none" normalizeH="0" baseline="0" dirty="0">
                <a:ln>
                  <a:noFill/>
                </a:ln>
                <a:solidFill>
                  <a:srgbClr val="CCCCCC"/>
                </a:solidFill>
                <a:effectLst/>
                <a:latin typeface="Consolas" panose="020B0609020204030204" pitchFamily="49" charset="0"/>
              </a:rPr>
              <a:t>:</a:t>
            </a:r>
            <a:r>
              <a:rPr kumimoji="0" lang="en-US" altLang="en-US" b="1" i="0" u="none" strike="noStrike" cap="none" normalizeH="0" baseline="0" dirty="0">
                <a:ln>
                  <a:noFill/>
                </a:ln>
                <a:solidFill>
                  <a:srgbClr val="26B0D7"/>
                </a:solidFill>
                <a:effectLst/>
                <a:latin typeface="Consolas" panose="020B0609020204030204" pitchFamily="49" charset="0"/>
              </a:rPr>
              <a:t>~</a:t>
            </a:r>
            <a:r>
              <a:rPr kumimoji="0" lang="en-US" altLang="en-US" b="0" i="0" u="none" strike="noStrike" cap="none" normalizeH="0" baseline="0" dirty="0">
                <a:ln>
                  <a:noFill/>
                </a:ln>
                <a:solidFill>
                  <a:srgbClr val="CCCCCC"/>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3127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F793-DA67-B29F-FAA0-954E3B03685E}"/>
              </a:ext>
            </a:extLst>
          </p:cNvPr>
          <p:cNvSpPr>
            <a:spLocks noGrp="1"/>
          </p:cNvSpPr>
          <p:nvPr>
            <p:ph type="title"/>
          </p:nvPr>
        </p:nvSpPr>
        <p:spPr/>
        <p:txBody>
          <a:bodyPr/>
          <a:lstStyle/>
          <a:p>
            <a:r>
              <a:rPr lang="en-IN" dirty="0"/>
              <a:t>Code example using comparisons</a:t>
            </a:r>
          </a:p>
        </p:txBody>
      </p:sp>
      <p:sp>
        <p:nvSpPr>
          <p:cNvPr id="3" name="Rectangle 1">
            <a:extLst>
              <a:ext uri="{FF2B5EF4-FFF2-40B4-BE49-F238E27FC236}">
                <a16:creationId xmlns:a16="http://schemas.microsoft.com/office/drawing/2014/main" id="{C1497831-F2AE-7655-9BB0-ABB9DE3C797F}"/>
              </a:ext>
            </a:extLst>
          </p:cNvPr>
          <p:cNvSpPr>
            <a:spLocks noChangeArrowheads="1"/>
          </p:cNvSpPr>
          <p:nvPr/>
        </p:nvSpPr>
        <p:spPr bwMode="auto">
          <a:xfrm>
            <a:off x="838201" y="1441284"/>
            <a:ext cx="10515600" cy="3545792"/>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99CD"/>
                </a:solidFill>
                <a:effectLst/>
                <a:latin typeface="Consolas" panose="020B0609020204030204" pitchFamily="49" charset="0"/>
              </a:rPr>
              <a:t>#!/bin/bash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7EC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7EC699"/>
                </a:solidFill>
                <a:effectLst/>
                <a:latin typeface="Consolas" panose="020B0609020204030204" pitchFamily="49" charset="0"/>
              </a:rPr>
              <a:t>string_a</a:t>
            </a:r>
            <a:r>
              <a:rPr kumimoji="0" lang="en-US" altLang="en-US" sz="2000" b="1" i="0" u="none" strike="noStrike" cap="none" normalizeH="0" baseline="0" dirty="0">
                <a:ln>
                  <a:noFill/>
                </a:ln>
                <a:solidFill>
                  <a:srgbClr val="67CDCC"/>
                </a:solidFill>
                <a:effectLst/>
                <a:latin typeface="Consolas" panose="020B0609020204030204" pitchFamily="49" charset="0"/>
              </a:rPr>
              <a:t>=</a:t>
            </a:r>
            <a:r>
              <a:rPr kumimoji="0" lang="en-US" altLang="en-US" sz="2000" b="1" i="0" u="none" strike="noStrike" cap="none" normalizeH="0" baseline="0" dirty="0">
                <a:ln>
                  <a:noFill/>
                </a:ln>
                <a:solidFill>
                  <a:srgbClr val="7EC699"/>
                </a:solidFill>
                <a:effectLst/>
                <a:latin typeface="Consolas" panose="020B0609020204030204" pitchFamily="49" charset="0"/>
              </a:rPr>
              <a:t>"UNIX“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CCCC"/>
                </a:solidFill>
                <a:effectLst/>
                <a:latin typeface="Consolas" panose="020B0609020204030204" pitchFamily="49" charset="0"/>
              </a:rPr>
              <a:t> </a:t>
            </a:r>
            <a:r>
              <a:rPr kumimoji="0" lang="en-US" altLang="en-US" sz="2000" b="1" i="0" u="none" strike="noStrike" cap="none" normalizeH="0" baseline="0" dirty="0" err="1">
                <a:ln>
                  <a:noFill/>
                </a:ln>
                <a:solidFill>
                  <a:srgbClr val="7EC699"/>
                </a:solidFill>
                <a:effectLst/>
                <a:latin typeface="Consolas" panose="020B0609020204030204" pitchFamily="49" charset="0"/>
              </a:rPr>
              <a:t>string_b</a:t>
            </a:r>
            <a:r>
              <a:rPr kumimoji="0" lang="en-US" altLang="en-US" sz="2000" b="1" i="0" u="none" strike="noStrike" cap="none" normalizeH="0" baseline="0" dirty="0">
                <a:ln>
                  <a:noFill/>
                </a:ln>
                <a:solidFill>
                  <a:srgbClr val="67CDCC"/>
                </a:solidFill>
                <a:effectLst/>
                <a:latin typeface="Consolas" panose="020B0609020204030204" pitchFamily="49" charset="0"/>
              </a:rPr>
              <a:t>=</a:t>
            </a:r>
            <a:r>
              <a:rPr kumimoji="0" lang="en-US" altLang="en-US" sz="2000" b="1" i="0" u="none" strike="noStrike" cap="none" normalizeH="0" baseline="0" dirty="0">
                <a:ln>
                  <a:noFill/>
                </a:ln>
                <a:solidFill>
                  <a:srgbClr val="7EC699"/>
                </a:solidFill>
                <a:effectLst/>
                <a:latin typeface="Consolas" panose="020B0609020204030204" pitchFamily="49" charset="0"/>
              </a:rPr>
              <a:t>"GNU"</a:t>
            </a:r>
            <a:r>
              <a:rPr kumimoji="0" lang="en-US" altLang="en-US" sz="2000"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99CD"/>
                </a:solidFill>
                <a:effectLst/>
                <a:latin typeface="Consolas" panose="020B0609020204030204" pitchFamily="49" charset="0"/>
              </a:rPr>
              <a:t>echo</a:t>
            </a:r>
            <a:r>
              <a:rPr kumimoji="0" lang="en-US" altLang="en-US" sz="2000" b="1" i="0" u="none" strike="noStrike" cap="none" normalizeH="0" baseline="0" dirty="0">
                <a:ln>
                  <a:noFill/>
                </a:ln>
                <a:solidFill>
                  <a:srgbClr val="CCCCCC"/>
                </a:solidFill>
                <a:effectLst/>
                <a:latin typeface="Consolas" panose="020B0609020204030204" pitchFamily="49" charset="0"/>
              </a:rPr>
              <a:t> </a:t>
            </a:r>
            <a:r>
              <a:rPr kumimoji="0" lang="en-US" altLang="en-US" sz="2000" b="1" i="0" u="none" strike="noStrike" cap="none" normalizeH="0" baseline="0" dirty="0">
                <a:ln>
                  <a:noFill/>
                </a:ln>
                <a:solidFill>
                  <a:srgbClr val="7EC699"/>
                </a:solidFill>
                <a:effectLst/>
                <a:latin typeface="Consolas" panose="020B0609020204030204" pitchFamily="49" charset="0"/>
              </a:rPr>
              <a:t>"Are $</a:t>
            </a:r>
            <a:r>
              <a:rPr kumimoji="0" lang="en-US" altLang="en-US" sz="2000" b="1" i="0" u="none" strike="noStrike" cap="none" normalizeH="0" baseline="0" dirty="0" err="1">
                <a:ln>
                  <a:noFill/>
                </a:ln>
                <a:solidFill>
                  <a:srgbClr val="7EC699"/>
                </a:solidFill>
                <a:effectLst/>
                <a:latin typeface="Consolas" panose="020B0609020204030204" pitchFamily="49" charset="0"/>
              </a:rPr>
              <a:t>string_a</a:t>
            </a:r>
            <a:r>
              <a:rPr kumimoji="0" lang="en-US" altLang="en-US" sz="2000" b="1" i="0" u="none" strike="noStrike" cap="none" normalizeH="0" baseline="0" dirty="0">
                <a:ln>
                  <a:noFill/>
                </a:ln>
                <a:solidFill>
                  <a:srgbClr val="7EC699"/>
                </a:solidFill>
                <a:effectLst/>
                <a:latin typeface="Consolas" panose="020B0609020204030204" pitchFamily="49" charset="0"/>
              </a:rPr>
              <a:t> and $</a:t>
            </a:r>
            <a:r>
              <a:rPr kumimoji="0" lang="en-US" altLang="en-US" sz="2000" b="1" i="0" u="none" strike="noStrike" cap="none" normalizeH="0" baseline="0" dirty="0" err="1">
                <a:ln>
                  <a:noFill/>
                </a:ln>
                <a:solidFill>
                  <a:srgbClr val="7EC699"/>
                </a:solidFill>
                <a:effectLst/>
                <a:latin typeface="Consolas" panose="020B0609020204030204" pitchFamily="49" charset="0"/>
              </a:rPr>
              <a:t>string_b</a:t>
            </a:r>
            <a:r>
              <a:rPr kumimoji="0" lang="en-US" altLang="en-US" sz="2000" b="1" i="0" u="none" strike="noStrike" cap="none" normalizeH="0" baseline="0" dirty="0">
                <a:ln>
                  <a:noFill/>
                </a:ln>
                <a:solidFill>
                  <a:srgbClr val="7EC699"/>
                </a:solidFill>
                <a:effectLst/>
                <a:latin typeface="Consolas" panose="020B0609020204030204" pitchFamily="49" charset="0"/>
              </a:rPr>
              <a:t> strings equal?"</a:t>
            </a:r>
            <a:r>
              <a:rPr kumimoji="0" lang="en-US" altLang="en-US" sz="2000" b="1" i="0" u="none" strike="noStrike" cap="none" normalizeH="0" baseline="0" dirty="0">
                <a:ln>
                  <a:noFill/>
                </a:ln>
                <a:solidFill>
                  <a:srgbClr val="CCCCCC"/>
                </a:solidFill>
                <a:effectLst/>
                <a:latin typeface="Consolas" panose="020B0609020204030204" pitchFamily="49" charset="0"/>
              </a:rPr>
              <a:t> [ </a:t>
            </a:r>
            <a:r>
              <a:rPr kumimoji="0" lang="en-US" altLang="en-US" sz="2000" b="1" i="0" u="none" strike="noStrike" cap="none" normalizeH="0" baseline="0" dirty="0">
                <a:ln>
                  <a:noFill/>
                </a:ln>
                <a:solidFill>
                  <a:srgbClr val="7EC699"/>
                </a:solidFill>
                <a:effectLst/>
                <a:latin typeface="Consolas" panose="020B0609020204030204" pitchFamily="49" charset="0"/>
              </a:rPr>
              <a:t>$</a:t>
            </a:r>
            <a:r>
              <a:rPr kumimoji="0" lang="en-US" altLang="en-US" sz="2000" b="1" i="0" u="none" strike="noStrike" cap="none" normalizeH="0" baseline="0" dirty="0" err="1">
                <a:ln>
                  <a:noFill/>
                </a:ln>
                <a:solidFill>
                  <a:srgbClr val="7EC699"/>
                </a:solidFill>
                <a:effectLst/>
                <a:latin typeface="Consolas" panose="020B0609020204030204" pitchFamily="49" charset="0"/>
              </a:rPr>
              <a:t>string_a</a:t>
            </a:r>
            <a:r>
              <a:rPr kumimoji="0" lang="en-US" altLang="en-US" sz="2000" b="1" i="0" u="none" strike="noStrike" cap="none" normalizeH="0" baseline="0" dirty="0">
                <a:ln>
                  <a:noFill/>
                </a:ln>
                <a:solidFill>
                  <a:srgbClr val="CCCCCC"/>
                </a:solidFill>
                <a:effectLst/>
                <a:latin typeface="Consolas" panose="020B0609020204030204" pitchFamily="49" charset="0"/>
              </a:rPr>
              <a:t> </a:t>
            </a:r>
            <a:r>
              <a:rPr kumimoji="0" lang="en-US" altLang="en-US" sz="2000" b="1" i="0" u="none" strike="noStrike" cap="none" normalizeH="0" baseline="0" dirty="0">
                <a:ln>
                  <a:noFill/>
                </a:ln>
                <a:solidFill>
                  <a:srgbClr val="67CDCC"/>
                </a:solidFill>
                <a:effectLst/>
                <a:latin typeface="Consolas" panose="020B0609020204030204" pitchFamily="49" charset="0"/>
              </a:rPr>
              <a:t>=</a:t>
            </a:r>
            <a:r>
              <a:rPr kumimoji="0" lang="en-US" altLang="en-US" sz="2000" b="1" i="0" u="none" strike="noStrike" cap="none" normalizeH="0" baseline="0" dirty="0">
                <a:ln>
                  <a:noFill/>
                </a:ln>
                <a:solidFill>
                  <a:srgbClr val="CCCCCC"/>
                </a:solidFill>
                <a:effectLst/>
                <a:latin typeface="Consolas" panose="020B0609020204030204" pitchFamily="49" charset="0"/>
              </a:rPr>
              <a:t> </a:t>
            </a:r>
            <a:r>
              <a:rPr kumimoji="0" lang="en-US" altLang="en-US" sz="2000" b="1" i="0" u="none" strike="noStrike" cap="none" normalizeH="0" baseline="0" dirty="0">
                <a:ln>
                  <a:noFill/>
                </a:ln>
                <a:solidFill>
                  <a:srgbClr val="7EC699"/>
                </a:solidFill>
                <a:effectLst/>
                <a:latin typeface="Consolas" panose="020B0609020204030204" pitchFamily="49" charset="0"/>
              </a:rPr>
              <a:t>$</a:t>
            </a:r>
            <a:r>
              <a:rPr kumimoji="0" lang="en-US" altLang="en-US" sz="2000" b="1" i="0" u="none" strike="noStrike" cap="none" normalizeH="0" baseline="0" dirty="0" err="1">
                <a:ln>
                  <a:noFill/>
                </a:ln>
                <a:solidFill>
                  <a:srgbClr val="7EC699"/>
                </a:solidFill>
                <a:effectLst/>
                <a:latin typeface="Consolas" panose="020B0609020204030204" pitchFamily="49" charset="0"/>
              </a:rPr>
              <a:t>string_b</a:t>
            </a:r>
            <a:r>
              <a:rPr kumimoji="0" lang="en-US" altLang="en-US" sz="2000"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99CD"/>
                </a:solidFill>
                <a:effectLst/>
                <a:latin typeface="Consolas" panose="020B0609020204030204" pitchFamily="49" charset="0"/>
              </a:rPr>
              <a:t>echo</a:t>
            </a:r>
            <a:r>
              <a:rPr kumimoji="0" lang="en-US" altLang="en-US" sz="2000" b="1" i="0" u="none" strike="noStrike" cap="none" normalizeH="0" baseline="0" dirty="0">
                <a:ln>
                  <a:noFill/>
                </a:ln>
                <a:solidFill>
                  <a:srgbClr val="CCCCCC"/>
                </a:solidFill>
                <a:effectLst/>
                <a:latin typeface="Consolas" panose="020B0609020204030204" pitchFamily="49" charset="0"/>
              </a:rPr>
              <a:t> </a:t>
            </a:r>
            <a:r>
              <a:rPr kumimoji="0" lang="en-US" altLang="en-US" sz="2000" b="1" i="0" u="none" strike="noStrike" cap="none" normalizeH="0" baseline="0" dirty="0">
                <a:ln>
                  <a:noFill/>
                </a:ln>
                <a:solidFill>
                  <a:srgbClr val="7EC699"/>
                </a:solidFill>
                <a:effectLst/>
                <a:latin typeface="Consolas" panose="020B0609020204030204" pitchFamily="49" charset="0"/>
              </a:rPr>
              <a:t>$?</a:t>
            </a:r>
            <a:r>
              <a:rPr kumimoji="0" lang="en-US" altLang="en-US" sz="2000"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7EC699"/>
                </a:solidFill>
                <a:effectLst/>
                <a:latin typeface="Consolas" panose="020B0609020204030204" pitchFamily="49" charset="0"/>
              </a:rPr>
              <a:t>num_a</a:t>
            </a:r>
            <a:r>
              <a:rPr kumimoji="0" lang="en-US" altLang="en-US" sz="2000" b="1" i="0" u="none" strike="noStrike" cap="none" normalizeH="0" baseline="0" dirty="0">
                <a:ln>
                  <a:noFill/>
                </a:ln>
                <a:solidFill>
                  <a:srgbClr val="67CDCC"/>
                </a:solidFill>
                <a:effectLst/>
                <a:latin typeface="Consolas" panose="020B0609020204030204" pitchFamily="49" charset="0"/>
              </a:rPr>
              <a:t>=</a:t>
            </a:r>
            <a:r>
              <a:rPr kumimoji="0" lang="en-US" altLang="en-US" sz="2000" b="1" i="0" u="none" strike="noStrike" cap="none" normalizeH="0" baseline="0" dirty="0">
                <a:ln>
                  <a:noFill/>
                </a:ln>
                <a:solidFill>
                  <a:srgbClr val="F08D49"/>
                </a:solidFill>
                <a:effectLst/>
                <a:latin typeface="Consolas" panose="020B0609020204030204" pitchFamily="49" charset="0"/>
              </a:rPr>
              <a:t>100</a:t>
            </a:r>
            <a:r>
              <a:rPr kumimoji="0" lang="en-US" altLang="en-US" sz="2000"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7EC699"/>
                </a:solidFill>
                <a:effectLst/>
                <a:latin typeface="Consolas" panose="020B0609020204030204" pitchFamily="49" charset="0"/>
              </a:rPr>
              <a:t>num_b</a:t>
            </a:r>
            <a:r>
              <a:rPr kumimoji="0" lang="en-US" altLang="en-US" sz="2000" b="1" i="0" u="none" strike="noStrike" cap="none" normalizeH="0" baseline="0" dirty="0">
                <a:ln>
                  <a:noFill/>
                </a:ln>
                <a:solidFill>
                  <a:srgbClr val="67CDCC"/>
                </a:solidFill>
                <a:effectLst/>
                <a:latin typeface="Consolas" panose="020B0609020204030204" pitchFamily="49" charset="0"/>
              </a:rPr>
              <a:t>=</a:t>
            </a:r>
            <a:r>
              <a:rPr kumimoji="0" lang="en-US" altLang="en-US" sz="2000" b="1" i="0" u="none" strike="noStrike" cap="none" normalizeH="0" baseline="0" dirty="0">
                <a:ln>
                  <a:noFill/>
                </a:ln>
                <a:solidFill>
                  <a:srgbClr val="F08D49"/>
                </a:solidFill>
                <a:effectLst/>
                <a:latin typeface="Consolas" panose="020B0609020204030204" pitchFamily="49" charset="0"/>
              </a:rPr>
              <a:t>100</a:t>
            </a:r>
            <a:r>
              <a:rPr kumimoji="0" lang="en-US" altLang="en-US" sz="2000" b="1"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99CD"/>
                </a:solidFill>
                <a:effectLst/>
                <a:latin typeface="Consolas" panose="020B0609020204030204" pitchFamily="49" charset="0"/>
              </a:rPr>
              <a:t>echo</a:t>
            </a:r>
            <a:r>
              <a:rPr kumimoji="0" lang="en-US" altLang="en-US" sz="2000" b="1" i="0" u="none" strike="noStrike" cap="none" normalizeH="0" baseline="0" dirty="0">
                <a:ln>
                  <a:noFill/>
                </a:ln>
                <a:solidFill>
                  <a:srgbClr val="CCCCCC"/>
                </a:solidFill>
                <a:effectLst/>
                <a:latin typeface="Consolas" panose="020B0609020204030204" pitchFamily="49" charset="0"/>
              </a:rPr>
              <a:t> </a:t>
            </a:r>
            <a:r>
              <a:rPr kumimoji="0" lang="en-US" altLang="en-US" sz="2000" b="1" i="0" u="none" strike="noStrike" cap="none" normalizeH="0" baseline="0" dirty="0">
                <a:ln>
                  <a:noFill/>
                </a:ln>
                <a:solidFill>
                  <a:srgbClr val="7EC699"/>
                </a:solidFill>
                <a:effectLst/>
                <a:latin typeface="Consolas" panose="020B0609020204030204" pitchFamily="49" charset="0"/>
              </a:rPr>
              <a:t>"Is $</a:t>
            </a:r>
            <a:r>
              <a:rPr kumimoji="0" lang="en-US" altLang="en-US" sz="2000" b="1" i="0" u="none" strike="noStrike" cap="none" normalizeH="0" baseline="0" dirty="0" err="1">
                <a:ln>
                  <a:noFill/>
                </a:ln>
                <a:solidFill>
                  <a:srgbClr val="7EC699"/>
                </a:solidFill>
                <a:effectLst/>
                <a:latin typeface="Consolas" panose="020B0609020204030204" pitchFamily="49" charset="0"/>
              </a:rPr>
              <a:t>num_a</a:t>
            </a:r>
            <a:r>
              <a:rPr kumimoji="0" lang="en-US" altLang="en-US" sz="2000" b="1" i="0" u="none" strike="noStrike" cap="none" normalizeH="0" baseline="0" dirty="0">
                <a:ln>
                  <a:noFill/>
                </a:ln>
                <a:solidFill>
                  <a:srgbClr val="7EC699"/>
                </a:solidFill>
                <a:effectLst/>
                <a:latin typeface="Consolas" panose="020B0609020204030204" pitchFamily="49" charset="0"/>
              </a:rPr>
              <a:t> equal to $</a:t>
            </a:r>
            <a:r>
              <a:rPr kumimoji="0" lang="en-US" altLang="en-US" sz="2000" b="1" i="0" u="none" strike="noStrike" cap="none" normalizeH="0" baseline="0" dirty="0" err="1">
                <a:ln>
                  <a:noFill/>
                </a:ln>
                <a:solidFill>
                  <a:srgbClr val="7EC699"/>
                </a:solidFill>
                <a:effectLst/>
                <a:latin typeface="Consolas" panose="020B0609020204030204" pitchFamily="49" charset="0"/>
              </a:rPr>
              <a:t>num_b</a:t>
            </a:r>
            <a:r>
              <a:rPr kumimoji="0" lang="en-US" altLang="en-US" sz="2000" b="1" i="0" u="none" strike="noStrike" cap="none" normalizeH="0" baseline="0" dirty="0">
                <a:ln>
                  <a:noFill/>
                </a:ln>
                <a:solidFill>
                  <a:srgbClr val="7EC699"/>
                </a:solidFill>
                <a:effectLst/>
                <a:latin typeface="Consolas" panose="020B0609020204030204" pitchFamily="49" charset="0"/>
              </a:rPr>
              <a:t> ?"</a:t>
            </a:r>
            <a:r>
              <a:rPr kumimoji="0" lang="en-US" altLang="en-US" sz="2000" b="1" i="0" u="none" strike="noStrike" cap="none" normalizeH="0" baseline="0" dirty="0">
                <a:ln>
                  <a:noFill/>
                </a:ln>
                <a:solidFill>
                  <a:srgbClr val="CCCCCC"/>
                </a:solidFill>
                <a:effectLst/>
                <a:latin typeface="Consolas" panose="020B0609020204030204" pitchFamily="49" charset="0"/>
              </a:rPr>
              <a:t> [ </a:t>
            </a:r>
            <a:r>
              <a:rPr kumimoji="0" lang="en-US" altLang="en-US" sz="2000" b="1" i="0" u="none" strike="noStrike" cap="none" normalizeH="0" baseline="0" dirty="0">
                <a:ln>
                  <a:noFill/>
                </a:ln>
                <a:solidFill>
                  <a:srgbClr val="7EC699"/>
                </a:solidFill>
                <a:effectLst/>
                <a:latin typeface="Consolas" panose="020B0609020204030204" pitchFamily="49" charset="0"/>
              </a:rPr>
              <a:t>$</a:t>
            </a:r>
            <a:r>
              <a:rPr kumimoji="0" lang="en-US" altLang="en-US" sz="2000" b="1" i="0" u="none" strike="noStrike" cap="none" normalizeH="0" baseline="0" dirty="0" err="1">
                <a:ln>
                  <a:noFill/>
                </a:ln>
                <a:solidFill>
                  <a:srgbClr val="7EC699"/>
                </a:solidFill>
                <a:effectLst/>
                <a:latin typeface="Consolas" panose="020B0609020204030204" pitchFamily="49" charset="0"/>
              </a:rPr>
              <a:t>num_a</a:t>
            </a:r>
            <a:r>
              <a:rPr kumimoji="0" lang="en-US" altLang="en-US" sz="2000" b="1" i="0" u="none" strike="noStrike" cap="none" normalizeH="0" baseline="0" dirty="0">
                <a:ln>
                  <a:noFill/>
                </a:ln>
                <a:solidFill>
                  <a:srgbClr val="CCCCCC"/>
                </a:solidFill>
                <a:effectLst/>
                <a:latin typeface="Consolas" panose="020B0609020204030204" pitchFamily="49" charset="0"/>
              </a:rPr>
              <a:t> -eq </a:t>
            </a:r>
            <a:r>
              <a:rPr kumimoji="0" lang="en-US" altLang="en-US" sz="2000" b="1" i="0" u="none" strike="noStrike" cap="none" normalizeH="0" baseline="0" dirty="0">
                <a:ln>
                  <a:noFill/>
                </a:ln>
                <a:solidFill>
                  <a:srgbClr val="7EC699"/>
                </a:solidFill>
                <a:effectLst/>
                <a:latin typeface="Consolas" panose="020B0609020204030204" pitchFamily="49" charset="0"/>
              </a:rPr>
              <a:t>$</a:t>
            </a:r>
            <a:r>
              <a:rPr kumimoji="0" lang="en-US" altLang="en-US" sz="2000" b="1" i="0" u="none" strike="noStrike" cap="none" normalizeH="0" baseline="0" dirty="0" err="1">
                <a:ln>
                  <a:noFill/>
                </a:ln>
                <a:solidFill>
                  <a:srgbClr val="7EC699"/>
                </a:solidFill>
                <a:effectLst/>
                <a:latin typeface="Consolas" panose="020B0609020204030204" pitchFamily="49" charset="0"/>
              </a:rPr>
              <a:t>num_b</a:t>
            </a:r>
            <a:r>
              <a:rPr kumimoji="0" lang="en-US" altLang="en-US" sz="2000" b="1" i="0" u="none" strike="noStrike" cap="none" normalizeH="0" baseline="0" dirty="0">
                <a:ln>
                  <a:noFill/>
                </a:ln>
                <a:solidFill>
                  <a:srgbClr val="CCCCCC"/>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99CD"/>
                </a:solidFill>
                <a:effectLst/>
                <a:latin typeface="Consolas" panose="020B0609020204030204" pitchFamily="49" charset="0"/>
              </a:rPr>
              <a:t>echo</a:t>
            </a:r>
            <a:r>
              <a:rPr kumimoji="0" lang="en-US" altLang="en-US" sz="2000" b="1" i="0" u="none" strike="noStrike" cap="none" normalizeH="0" baseline="0" dirty="0">
                <a:ln>
                  <a:noFill/>
                </a:ln>
                <a:solidFill>
                  <a:srgbClr val="CCCCCC"/>
                </a:solidFill>
                <a:effectLst/>
                <a:latin typeface="Consolas" panose="020B0609020204030204" pitchFamily="49" charset="0"/>
              </a:rPr>
              <a:t> </a:t>
            </a:r>
            <a:r>
              <a:rPr kumimoji="0" lang="en-US" altLang="en-US" sz="2000" b="1" i="0" u="none" strike="noStrike" cap="none" normalizeH="0" baseline="0" dirty="0">
                <a:ln>
                  <a:noFill/>
                </a:ln>
                <a:solidFill>
                  <a:srgbClr val="7EC6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722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F5C709-F79D-FD95-9CEE-0D300C268DAF}"/>
              </a:ext>
            </a:extLst>
          </p:cNvPr>
          <p:cNvSpPr>
            <a:spLocks noGrp="1"/>
          </p:cNvSpPr>
          <p:nvPr>
            <p:ph type="title"/>
          </p:nvPr>
        </p:nvSpPr>
        <p:spPr/>
        <p:txBody>
          <a:bodyPr/>
          <a:lstStyle/>
          <a:p>
            <a:r>
              <a:rPr lang="en-IN" dirty="0"/>
              <a:t>CONDITIONAL STATEMENTS</a:t>
            </a:r>
          </a:p>
        </p:txBody>
      </p:sp>
      <p:sp>
        <p:nvSpPr>
          <p:cNvPr id="4" name="Text Placeholder 3">
            <a:extLst>
              <a:ext uri="{FF2B5EF4-FFF2-40B4-BE49-F238E27FC236}">
                <a16:creationId xmlns:a16="http://schemas.microsoft.com/office/drawing/2014/main" id="{B6DE05D6-DACE-8226-EC04-A29C598EDD3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88681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0ADE-E9A0-C630-C277-5BCE49E7745B}"/>
              </a:ext>
            </a:extLst>
          </p:cNvPr>
          <p:cNvSpPr>
            <a:spLocks noGrp="1"/>
          </p:cNvSpPr>
          <p:nvPr>
            <p:ph type="title"/>
          </p:nvPr>
        </p:nvSpPr>
        <p:spPr>
          <a:xfrm>
            <a:off x="838200" y="133769"/>
            <a:ext cx="10515600" cy="593894"/>
          </a:xfrm>
        </p:spPr>
        <p:txBody>
          <a:bodyPr>
            <a:normAutofit fontScale="90000"/>
          </a:bodyPr>
          <a:lstStyle/>
          <a:p>
            <a:r>
              <a:rPr lang="en-IN" dirty="0"/>
              <a:t>If .. </a:t>
            </a:r>
            <a:r>
              <a:rPr lang="en-IN" dirty="0" err="1"/>
              <a:t>elif</a:t>
            </a:r>
            <a:r>
              <a:rPr lang="en-IN" dirty="0"/>
              <a:t> .. else .. fi </a:t>
            </a:r>
          </a:p>
        </p:txBody>
      </p:sp>
      <p:sp>
        <p:nvSpPr>
          <p:cNvPr id="3" name="TextBox 2">
            <a:extLst>
              <a:ext uri="{FF2B5EF4-FFF2-40B4-BE49-F238E27FC236}">
                <a16:creationId xmlns:a16="http://schemas.microsoft.com/office/drawing/2014/main" id="{DCB583EA-C33E-48D0-843C-9553366F183E}"/>
              </a:ext>
            </a:extLst>
          </p:cNvPr>
          <p:cNvSpPr txBox="1"/>
          <p:nvPr/>
        </p:nvSpPr>
        <p:spPr>
          <a:xfrm>
            <a:off x="838200" y="826261"/>
            <a:ext cx="4383795" cy="2677656"/>
          </a:xfrm>
          <a:prstGeom prst="rect">
            <a:avLst/>
          </a:prstGeom>
          <a:solidFill>
            <a:schemeClr val="bg1">
              <a:lumMod val="95000"/>
            </a:schemeClr>
          </a:solidFill>
        </p:spPr>
        <p:txBody>
          <a:bodyPr wrap="square" rtlCol="0">
            <a:spAutoFit/>
          </a:bodyPr>
          <a:lstStyle/>
          <a:p>
            <a:r>
              <a:rPr lang="en-IN" sz="2400" dirty="0"/>
              <a:t>if test-commands ; then </a:t>
            </a:r>
          </a:p>
          <a:p>
            <a:pPr lvl="1"/>
            <a:r>
              <a:rPr lang="en-IN" sz="2400" dirty="0"/>
              <a:t>consequent-commands </a:t>
            </a:r>
          </a:p>
          <a:p>
            <a:r>
              <a:rPr lang="en-IN" sz="2400" dirty="0" err="1"/>
              <a:t>elif</a:t>
            </a:r>
            <a:r>
              <a:rPr lang="en-IN" sz="2400" dirty="0"/>
              <a:t> more-test-commands ; then </a:t>
            </a:r>
          </a:p>
          <a:p>
            <a:pPr lvl="1"/>
            <a:r>
              <a:rPr lang="en-IN" sz="2400" dirty="0"/>
              <a:t>more-consequents </a:t>
            </a:r>
          </a:p>
          <a:p>
            <a:r>
              <a:rPr lang="en-IN" sz="2400" dirty="0"/>
              <a:t>else </a:t>
            </a:r>
          </a:p>
          <a:p>
            <a:pPr lvl="1"/>
            <a:r>
              <a:rPr lang="en-IN" sz="2400" dirty="0"/>
              <a:t>alternate-consequents</a:t>
            </a:r>
          </a:p>
          <a:p>
            <a:r>
              <a:rPr lang="en-IN" sz="2400" dirty="0"/>
              <a:t>fi </a:t>
            </a:r>
          </a:p>
        </p:txBody>
      </p:sp>
      <p:sp>
        <p:nvSpPr>
          <p:cNvPr id="4" name="TextBox 3">
            <a:extLst>
              <a:ext uri="{FF2B5EF4-FFF2-40B4-BE49-F238E27FC236}">
                <a16:creationId xmlns:a16="http://schemas.microsoft.com/office/drawing/2014/main" id="{27587A45-AC2D-B0AA-03D9-985199174A92}"/>
              </a:ext>
            </a:extLst>
          </p:cNvPr>
          <p:cNvSpPr txBox="1"/>
          <p:nvPr/>
        </p:nvSpPr>
        <p:spPr>
          <a:xfrm>
            <a:off x="6246565" y="716093"/>
            <a:ext cx="5343180" cy="2677656"/>
          </a:xfrm>
          <a:prstGeom prst="rect">
            <a:avLst/>
          </a:prstGeom>
          <a:solidFill>
            <a:schemeClr val="accent1">
              <a:lumMod val="20000"/>
              <a:lumOff val="80000"/>
            </a:schemeClr>
          </a:solidFill>
          <a:ln>
            <a:solidFill>
              <a:schemeClr val="tx1"/>
            </a:solidFill>
          </a:ln>
        </p:spPr>
        <p:txBody>
          <a:bodyPr wrap="square" rtlCol="0">
            <a:spAutoFit/>
          </a:bodyPr>
          <a:lstStyle/>
          <a:p>
            <a:r>
              <a:rPr lang="en-IN" sz="2400" dirty="0"/>
              <a:t># EXAMPLE CODE </a:t>
            </a:r>
          </a:p>
          <a:p>
            <a:r>
              <a:rPr lang="en-IN" sz="2400" dirty="0"/>
              <a:t>if test -e ~/.</a:t>
            </a:r>
            <a:r>
              <a:rPr lang="en-IN" sz="2400" dirty="0" err="1"/>
              <a:t>bashrc</a:t>
            </a:r>
            <a:r>
              <a:rPr lang="en-IN" sz="2400" dirty="0"/>
              <a:t>; then </a:t>
            </a:r>
          </a:p>
          <a:p>
            <a:r>
              <a:rPr lang="en-IN" sz="2400" dirty="0"/>
              <a:t>	echo "~/.</a:t>
            </a:r>
            <a:r>
              <a:rPr lang="en-IN" sz="2400" dirty="0" err="1"/>
              <a:t>bashrc</a:t>
            </a:r>
            <a:r>
              <a:rPr lang="en-IN" sz="2400" dirty="0"/>
              <a:t> exists" </a:t>
            </a:r>
          </a:p>
          <a:p>
            <a:r>
              <a:rPr lang="en-IN" sz="2400" dirty="0" err="1"/>
              <a:t>elif</a:t>
            </a:r>
            <a:r>
              <a:rPr lang="en-IN" sz="2400" dirty="0"/>
              <a:t> test -e ~/.</a:t>
            </a:r>
            <a:r>
              <a:rPr lang="en-IN" sz="2400" dirty="0" err="1"/>
              <a:t>bash_profile</a:t>
            </a:r>
            <a:r>
              <a:rPr lang="en-IN" sz="2400" dirty="0"/>
              <a:t>; then </a:t>
            </a:r>
          </a:p>
          <a:p>
            <a:r>
              <a:rPr lang="en-IN" sz="2400" dirty="0"/>
              <a:t>	echo "~/.</a:t>
            </a:r>
            <a:r>
              <a:rPr lang="en-IN" sz="2400" dirty="0" err="1"/>
              <a:t>bash_profile</a:t>
            </a:r>
            <a:r>
              <a:rPr lang="en-IN" sz="2400" dirty="0"/>
              <a:t> exists" </a:t>
            </a:r>
          </a:p>
          <a:p>
            <a:r>
              <a:rPr lang="en-IN" sz="2400" dirty="0"/>
              <a:t>else echo "You may not be running bash" </a:t>
            </a:r>
          </a:p>
          <a:p>
            <a:r>
              <a:rPr lang="en-IN" sz="2400" dirty="0"/>
              <a:t>fi</a:t>
            </a:r>
          </a:p>
        </p:txBody>
      </p:sp>
      <p:grpSp>
        <p:nvGrpSpPr>
          <p:cNvPr id="10" name="Group 9">
            <a:extLst>
              <a:ext uri="{FF2B5EF4-FFF2-40B4-BE49-F238E27FC236}">
                <a16:creationId xmlns:a16="http://schemas.microsoft.com/office/drawing/2014/main" id="{9FEDDABA-FB0C-DC0B-779C-80EF57FAC9BD}"/>
              </a:ext>
            </a:extLst>
          </p:cNvPr>
          <p:cNvGrpSpPr/>
          <p:nvPr/>
        </p:nvGrpSpPr>
        <p:grpSpPr>
          <a:xfrm>
            <a:off x="958467" y="3966072"/>
            <a:ext cx="10631278" cy="1045558"/>
            <a:chOff x="958467" y="3966072"/>
            <a:chExt cx="5714128" cy="1045558"/>
          </a:xfrm>
        </p:grpSpPr>
        <p:grpSp>
          <p:nvGrpSpPr>
            <p:cNvPr id="6" name="Group 5">
              <a:extLst>
                <a:ext uri="{FF2B5EF4-FFF2-40B4-BE49-F238E27FC236}">
                  <a16:creationId xmlns:a16="http://schemas.microsoft.com/office/drawing/2014/main" id="{4D19CF5C-932F-9EBE-9539-F7A4C7EA3FA9}"/>
                </a:ext>
              </a:extLst>
            </p:cNvPr>
            <p:cNvGrpSpPr/>
            <p:nvPr/>
          </p:nvGrpSpPr>
          <p:grpSpPr>
            <a:xfrm>
              <a:off x="958467" y="4549964"/>
              <a:ext cx="5714127" cy="461666"/>
              <a:chOff x="837280" y="2181338"/>
              <a:chExt cx="5714127" cy="461666"/>
            </a:xfrm>
          </p:grpSpPr>
          <p:sp>
            <p:nvSpPr>
              <p:cNvPr id="7" name="TextBox 6">
                <a:extLst>
                  <a:ext uri="{FF2B5EF4-FFF2-40B4-BE49-F238E27FC236}">
                    <a16:creationId xmlns:a16="http://schemas.microsoft.com/office/drawing/2014/main" id="{DC69776B-09F6-F9AC-B21C-7BDA455265DC}"/>
                  </a:ext>
                </a:extLst>
              </p:cNvPr>
              <p:cNvSpPr txBox="1"/>
              <p:nvPr/>
            </p:nvSpPr>
            <p:spPr>
              <a:xfrm>
                <a:off x="837280" y="2181339"/>
                <a:ext cx="2404079" cy="461665"/>
              </a:xfrm>
              <a:prstGeom prst="rect">
                <a:avLst/>
              </a:prstGeom>
              <a:solidFill>
                <a:schemeClr val="accent1">
                  <a:lumMod val="20000"/>
                  <a:lumOff val="80000"/>
                </a:schemeClr>
              </a:solidFill>
            </p:spPr>
            <p:txBody>
              <a:bodyPr wrap="square" rtlCol="0">
                <a:spAutoFit/>
              </a:bodyPr>
              <a:lstStyle/>
              <a:p>
                <a:r>
                  <a:rPr lang="en-IN" sz="2400" dirty="0"/>
                  <a:t>[ is an executable file </a:t>
                </a:r>
              </a:p>
            </p:txBody>
          </p:sp>
          <p:sp>
            <p:nvSpPr>
              <p:cNvPr id="8" name="TextBox 7">
                <a:extLst>
                  <a:ext uri="{FF2B5EF4-FFF2-40B4-BE49-F238E27FC236}">
                    <a16:creationId xmlns:a16="http://schemas.microsoft.com/office/drawing/2014/main" id="{05F89E03-2861-DB59-8534-FA28B19DB0F0}"/>
                  </a:ext>
                </a:extLst>
              </p:cNvPr>
              <p:cNvSpPr txBox="1"/>
              <p:nvPr/>
            </p:nvSpPr>
            <p:spPr>
              <a:xfrm>
                <a:off x="3503367" y="2181338"/>
                <a:ext cx="3048040" cy="461665"/>
              </a:xfrm>
              <a:prstGeom prst="rect">
                <a:avLst/>
              </a:prstGeom>
              <a:solidFill>
                <a:schemeClr val="bg1">
                  <a:lumMod val="95000"/>
                </a:schemeClr>
              </a:solidFill>
              <a:ln>
                <a:solidFill>
                  <a:schemeClr val="tx1"/>
                </a:solidFill>
              </a:ln>
            </p:spPr>
            <p:txBody>
              <a:bodyPr wrap="square" rtlCol="0">
                <a:spAutoFit/>
              </a:bodyPr>
              <a:lstStyle/>
              <a:p>
                <a:r>
                  <a:rPr lang="en-IN" sz="2400" dirty="0"/>
                  <a:t>which [ =&gt; /</a:t>
                </a:r>
                <a:r>
                  <a:rPr lang="en-IN" sz="2400" dirty="0" err="1"/>
                  <a:t>usr</a:t>
                </a:r>
                <a:r>
                  <a:rPr lang="en-IN" sz="2400" dirty="0"/>
                  <a:t>/bin/[</a:t>
                </a:r>
              </a:p>
            </p:txBody>
          </p:sp>
        </p:grpSp>
        <p:sp>
          <p:nvSpPr>
            <p:cNvPr id="9" name="TextBox 8">
              <a:extLst>
                <a:ext uri="{FF2B5EF4-FFF2-40B4-BE49-F238E27FC236}">
                  <a16:creationId xmlns:a16="http://schemas.microsoft.com/office/drawing/2014/main" id="{46810B2D-3B1A-B174-3BD3-36085F807790}"/>
                </a:ext>
              </a:extLst>
            </p:cNvPr>
            <p:cNvSpPr txBox="1"/>
            <p:nvPr/>
          </p:nvSpPr>
          <p:spPr>
            <a:xfrm>
              <a:off x="958467" y="3966072"/>
              <a:ext cx="5714128" cy="461665"/>
            </a:xfrm>
            <a:prstGeom prst="rect">
              <a:avLst/>
            </a:prstGeom>
            <a:solidFill>
              <a:schemeClr val="accent1">
                <a:lumMod val="60000"/>
                <a:lumOff val="40000"/>
              </a:schemeClr>
            </a:solidFill>
            <a:ln>
              <a:solidFill>
                <a:schemeClr val="tx2">
                  <a:lumMod val="60000"/>
                  <a:lumOff val="40000"/>
                </a:schemeClr>
              </a:solidFill>
            </a:ln>
          </p:spPr>
          <p:txBody>
            <a:bodyPr wrap="none" rtlCol="0">
              <a:spAutoFit/>
            </a:bodyPr>
            <a:lstStyle/>
            <a:p>
              <a:r>
                <a:rPr lang="en-IN" sz="2400" dirty="0"/>
                <a:t>[ and [[ are substitute for the test command </a:t>
              </a:r>
            </a:p>
          </p:txBody>
        </p:sp>
      </p:grpSp>
    </p:spTree>
    <p:extLst>
      <p:ext uri="{BB962C8B-B14F-4D97-AF65-F5344CB8AC3E}">
        <p14:creationId xmlns:p14="http://schemas.microsoft.com/office/powerpoint/2010/main" val="81480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5E6A-0047-6BA6-2D28-8F4803A146EB}"/>
              </a:ext>
            </a:extLst>
          </p:cNvPr>
          <p:cNvSpPr>
            <a:spLocks noGrp="1"/>
          </p:cNvSpPr>
          <p:nvPr>
            <p:ph type="title"/>
          </p:nvPr>
        </p:nvSpPr>
        <p:spPr>
          <a:xfrm>
            <a:off x="838200" y="143221"/>
            <a:ext cx="10515600" cy="716097"/>
          </a:xfrm>
        </p:spPr>
        <p:txBody>
          <a:bodyPr>
            <a:normAutofit/>
          </a:bodyPr>
          <a:lstStyle/>
          <a:p>
            <a:r>
              <a:rPr lang="en-IN" dirty="0"/>
              <a:t>Backup script again- with conditionals </a:t>
            </a:r>
          </a:p>
        </p:txBody>
      </p:sp>
      <p:sp>
        <p:nvSpPr>
          <p:cNvPr id="7" name="TextBox 6">
            <a:extLst>
              <a:ext uri="{FF2B5EF4-FFF2-40B4-BE49-F238E27FC236}">
                <a16:creationId xmlns:a16="http://schemas.microsoft.com/office/drawing/2014/main" id="{E936FD70-B411-8F86-1BE5-662711E7FC7E}"/>
              </a:ext>
            </a:extLst>
          </p:cNvPr>
          <p:cNvSpPr txBox="1"/>
          <p:nvPr/>
        </p:nvSpPr>
        <p:spPr>
          <a:xfrm>
            <a:off x="330505" y="815247"/>
            <a:ext cx="5960125" cy="5078313"/>
          </a:xfrm>
          <a:prstGeom prst="rect">
            <a:avLst/>
          </a:prstGeom>
          <a:solidFill>
            <a:schemeClr val="bg1">
              <a:lumMod val="95000"/>
            </a:schemeClr>
          </a:solidFill>
          <a:ln>
            <a:solidFill>
              <a:schemeClr val="tx1"/>
            </a:solidFill>
          </a:ln>
        </p:spPr>
        <p:txBody>
          <a:bodyPr wrap="square" rtlCol="0">
            <a:spAutoFit/>
          </a:bodyPr>
          <a:lstStyle/>
          <a:p>
            <a:r>
              <a:rPr lang="en-IN" dirty="0"/>
              <a:t>#!/bin/bash</a:t>
            </a:r>
          </a:p>
          <a:p>
            <a:endParaRPr lang="en-IN" dirty="0"/>
          </a:p>
          <a:p>
            <a:r>
              <a:rPr lang="en-IN" dirty="0"/>
              <a:t>user=$(</a:t>
            </a:r>
            <a:r>
              <a:rPr lang="en-IN" dirty="0" err="1"/>
              <a:t>whoami</a:t>
            </a:r>
            <a:r>
              <a:rPr lang="en-IN" dirty="0"/>
              <a:t>)</a:t>
            </a:r>
          </a:p>
          <a:p>
            <a:r>
              <a:rPr lang="en-IN" dirty="0"/>
              <a:t>input=/home/$user</a:t>
            </a:r>
          </a:p>
          <a:p>
            <a:r>
              <a:rPr lang="en-IN" dirty="0"/>
              <a:t>output=/</a:t>
            </a:r>
            <a:r>
              <a:rPr lang="en-IN" dirty="0" err="1"/>
              <a:t>tmp</a:t>
            </a:r>
            <a:r>
              <a:rPr lang="en-IN" dirty="0"/>
              <a:t>/${user}_home_$(date +%Y-%m-%d_%H%M%S).tar.gz</a:t>
            </a:r>
          </a:p>
          <a:p>
            <a:endParaRPr lang="en-IN" dirty="0"/>
          </a:p>
          <a:p>
            <a:r>
              <a:rPr lang="en-IN" dirty="0"/>
              <a:t>function </a:t>
            </a:r>
            <a:r>
              <a:rPr lang="en-IN" dirty="0" err="1"/>
              <a:t>total_files</a:t>
            </a:r>
            <a:r>
              <a:rPr lang="en-IN" dirty="0"/>
              <a:t> { find $1 -type f | </a:t>
            </a:r>
            <a:r>
              <a:rPr lang="en-IN" dirty="0" err="1"/>
              <a:t>wc</a:t>
            </a:r>
            <a:r>
              <a:rPr lang="en-IN" dirty="0"/>
              <a:t> –l  }</a:t>
            </a:r>
          </a:p>
          <a:p>
            <a:endParaRPr lang="en-IN" dirty="0"/>
          </a:p>
          <a:p>
            <a:r>
              <a:rPr lang="en-IN" dirty="0"/>
              <a:t>function </a:t>
            </a:r>
            <a:r>
              <a:rPr lang="en-IN" dirty="0" err="1"/>
              <a:t>total_directories</a:t>
            </a:r>
            <a:r>
              <a:rPr lang="en-IN" dirty="0"/>
              <a:t> { find $1 -type d | </a:t>
            </a:r>
            <a:r>
              <a:rPr lang="en-IN" dirty="0" err="1"/>
              <a:t>wc</a:t>
            </a:r>
            <a:r>
              <a:rPr lang="en-IN" dirty="0"/>
              <a:t> –l  }</a:t>
            </a:r>
          </a:p>
          <a:p>
            <a:endParaRPr lang="en-IN" dirty="0"/>
          </a:p>
          <a:p>
            <a:r>
              <a:rPr lang="en-IN" dirty="0"/>
              <a:t>function </a:t>
            </a:r>
            <a:r>
              <a:rPr lang="en-IN" dirty="0" err="1"/>
              <a:t>total_archived_directories</a:t>
            </a:r>
            <a:r>
              <a:rPr lang="en-IN" dirty="0"/>
              <a:t> {</a:t>
            </a:r>
          </a:p>
          <a:p>
            <a:r>
              <a:rPr lang="en-IN" dirty="0"/>
              <a:t>        tar -</a:t>
            </a:r>
            <a:r>
              <a:rPr lang="en-IN" dirty="0" err="1"/>
              <a:t>tzf</a:t>
            </a:r>
            <a:r>
              <a:rPr lang="en-IN" dirty="0"/>
              <a:t> $1 | grep  /$ | </a:t>
            </a:r>
            <a:r>
              <a:rPr lang="en-IN" dirty="0" err="1"/>
              <a:t>wc</a:t>
            </a:r>
            <a:r>
              <a:rPr lang="en-IN" dirty="0"/>
              <a:t> -l</a:t>
            </a:r>
          </a:p>
          <a:p>
            <a:r>
              <a:rPr lang="en-IN" dirty="0"/>
              <a:t>}</a:t>
            </a:r>
          </a:p>
          <a:p>
            <a:endParaRPr lang="en-IN" dirty="0"/>
          </a:p>
          <a:p>
            <a:r>
              <a:rPr lang="en-IN" dirty="0"/>
              <a:t>function </a:t>
            </a:r>
            <a:r>
              <a:rPr lang="en-IN" dirty="0" err="1"/>
              <a:t>total_archived_files</a:t>
            </a:r>
            <a:r>
              <a:rPr lang="en-IN" dirty="0"/>
              <a:t> { tar -</a:t>
            </a:r>
            <a:r>
              <a:rPr lang="en-IN" dirty="0" err="1"/>
              <a:t>tzf</a:t>
            </a:r>
            <a:r>
              <a:rPr lang="en-IN" dirty="0"/>
              <a:t> $1 | grep -v /$ | </a:t>
            </a:r>
            <a:r>
              <a:rPr lang="en-IN" dirty="0" err="1"/>
              <a:t>wc</a:t>
            </a:r>
            <a:r>
              <a:rPr lang="en-IN" dirty="0"/>
              <a:t> –l  }</a:t>
            </a:r>
          </a:p>
          <a:p>
            <a:endParaRPr lang="en-IN" dirty="0"/>
          </a:p>
          <a:p>
            <a:r>
              <a:rPr lang="en-IN" dirty="0"/>
              <a:t>tar -</a:t>
            </a:r>
            <a:r>
              <a:rPr lang="en-IN" dirty="0" err="1"/>
              <a:t>czf</a:t>
            </a:r>
            <a:r>
              <a:rPr lang="en-IN" dirty="0"/>
              <a:t> $output $input 2&gt; /dev/null</a:t>
            </a:r>
          </a:p>
        </p:txBody>
      </p:sp>
      <p:sp>
        <p:nvSpPr>
          <p:cNvPr id="8" name="TextBox 7">
            <a:extLst>
              <a:ext uri="{FF2B5EF4-FFF2-40B4-BE49-F238E27FC236}">
                <a16:creationId xmlns:a16="http://schemas.microsoft.com/office/drawing/2014/main" id="{623D7397-2496-41CB-2958-339EAC2C4527}"/>
              </a:ext>
            </a:extLst>
          </p:cNvPr>
          <p:cNvSpPr txBox="1"/>
          <p:nvPr/>
        </p:nvSpPr>
        <p:spPr>
          <a:xfrm>
            <a:off x="6470576" y="815247"/>
            <a:ext cx="5548832" cy="5355312"/>
          </a:xfrm>
          <a:prstGeom prst="rect">
            <a:avLst/>
          </a:prstGeom>
          <a:solidFill>
            <a:schemeClr val="bg1">
              <a:lumMod val="95000"/>
            </a:schemeClr>
          </a:solidFill>
          <a:ln>
            <a:solidFill>
              <a:schemeClr val="tx1"/>
            </a:solidFill>
          </a:ln>
        </p:spPr>
        <p:txBody>
          <a:bodyPr wrap="square" rtlCol="0">
            <a:spAutoFit/>
          </a:bodyPr>
          <a:lstStyle/>
          <a:p>
            <a:r>
              <a:rPr lang="en-IN" dirty="0" err="1"/>
              <a:t>src_files</a:t>
            </a:r>
            <a:r>
              <a:rPr lang="en-IN" dirty="0"/>
              <a:t>=$( </a:t>
            </a:r>
            <a:r>
              <a:rPr lang="en-IN" dirty="0" err="1"/>
              <a:t>total_files</a:t>
            </a:r>
            <a:r>
              <a:rPr lang="en-IN" dirty="0"/>
              <a:t> $input )</a:t>
            </a:r>
          </a:p>
          <a:p>
            <a:r>
              <a:rPr lang="en-IN" dirty="0" err="1"/>
              <a:t>src_directories</a:t>
            </a:r>
            <a:r>
              <a:rPr lang="en-IN" dirty="0"/>
              <a:t>=$( </a:t>
            </a:r>
            <a:r>
              <a:rPr lang="en-IN" dirty="0" err="1"/>
              <a:t>total_directories</a:t>
            </a:r>
            <a:r>
              <a:rPr lang="en-IN" dirty="0"/>
              <a:t> $input )</a:t>
            </a:r>
          </a:p>
          <a:p>
            <a:endParaRPr lang="en-IN" dirty="0"/>
          </a:p>
          <a:p>
            <a:r>
              <a:rPr lang="en-IN" dirty="0" err="1"/>
              <a:t>arch_files</a:t>
            </a:r>
            <a:r>
              <a:rPr lang="en-IN" dirty="0"/>
              <a:t>=$( </a:t>
            </a:r>
            <a:r>
              <a:rPr lang="en-IN" dirty="0" err="1"/>
              <a:t>total_archived_files</a:t>
            </a:r>
            <a:r>
              <a:rPr lang="en-IN" dirty="0"/>
              <a:t> $output )</a:t>
            </a:r>
          </a:p>
          <a:p>
            <a:r>
              <a:rPr lang="en-IN" dirty="0" err="1"/>
              <a:t>arch_directories</a:t>
            </a:r>
            <a:r>
              <a:rPr lang="en-IN" dirty="0"/>
              <a:t>=$( </a:t>
            </a:r>
            <a:r>
              <a:rPr lang="en-IN" dirty="0" err="1"/>
              <a:t>total_archived_directories</a:t>
            </a:r>
            <a:r>
              <a:rPr lang="en-IN" dirty="0"/>
              <a:t> $output )</a:t>
            </a:r>
          </a:p>
          <a:p>
            <a:endParaRPr lang="en-IN" dirty="0"/>
          </a:p>
          <a:p>
            <a:r>
              <a:rPr lang="en-IN" dirty="0"/>
              <a:t>echo "Files to be included: $</a:t>
            </a:r>
            <a:r>
              <a:rPr lang="en-IN" dirty="0" err="1"/>
              <a:t>src_files</a:t>
            </a:r>
            <a:r>
              <a:rPr lang="en-IN" dirty="0"/>
              <a:t>"</a:t>
            </a:r>
          </a:p>
          <a:p>
            <a:r>
              <a:rPr lang="en-IN" dirty="0"/>
              <a:t>echo "Directories to be included: $</a:t>
            </a:r>
            <a:r>
              <a:rPr lang="en-IN" dirty="0" err="1"/>
              <a:t>src_directories</a:t>
            </a:r>
            <a:r>
              <a:rPr lang="en-IN" dirty="0"/>
              <a:t>"</a:t>
            </a:r>
          </a:p>
          <a:p>
            <a:r>
              <a:rPr lang="en-IN" dirty="0"/>
              <a:t>echo "Files archived: $</a:t>
            </a:r>
            <a:r>
              <a:rPr lang="en-IN" dirty="0" err="1"/>
              <a:t>arch_files</a:t>
            </a:r>
            <a:r>
              <a:rPr lang="en-IN" dirty="0"/>
              <a:t>"</a:t>
            </a:r>
          </a:p>
          <a:p>
            <a:r>
              <a:rPr lang="en-IN" dirty="0"/>
              <a:t>echo "Directories archived: $</a:t>
            </a:r>
            <a:r>
              <a:rPr lang="en-IN" dirty="0" err="1"/>
              <a:t>arch_directories</a:t>
            </a:r>
            <a:r>
              <a:rPr lang="en-IN" dirty="0"/>
              <a:t>"</a:t>
            </a:r>
          </a:p>
          <a:p>
            <a:endParaRPr lang="en-IN" dirty="0"/>
          </a:p>
          <a:p>
            <a:r>
              <a:rPr lang="en-IN" dirty="0"/>
              <a:t>if [ $</a:t>
            </a:r>
            <a:r>
              <a:rPr lang="en-IN" dirty="0" err="1"/>
              <a:t>src_files</a:t>
            </a:r>
            <a:r>
              <a:rPr lang="en-IN" dirty="0"/>
              <a:t> -</a:t>
            </a:r>
            <a:r>
              <a:rPr lang="en-IN" dirty="0" err="1"/>
              <a:t>eq</a:t>
            </a:r>
            <a:r>
              <a:rPr lang="en-IN" dirty="0"/>
              <a:t> $</a:t>
            </a:r>
            <a:r>
              <a:rPr lang="en-IN" dirty="0" err="1"/>
              <a:t>arch_files</a:t>
            </a:r>
            <a:r>
              <a:rPr lang="en-IN" dirty="0"/>
              <a:t> ]; then</a:t>
            </a:r>
          </a:p>
          <a:p>
            <a:r>
              <a:rPr lang="en-IN" dirty="0"/>
              <a:t>        echo "Backup of $input completed!"</a:t>
            </a:r>
          </a:p>
          <a:p>
            <a:r>
              <a:rPr lang="en-IN" dirty="0"/>
              <a:t>        echo "Details about the output backup file:"</a:t>
            </a:r>
          </a:p>
          <a:p>
            <a:r>
              <a:rPr lang="en-IN" dirty="0"/>
              <a:t>        ls -l $output</a:t>
            </a:r>
          </a:p>
          <a:p>
            <a:r>
              <a:rPr lang="en-IN" dirty="0"/>
              <a:t>else</a:t>
            </a:r>
          </a:p>
          <a:p>
            <a:r>
              <a:rPr lang="en-IN" dirty="0"/>
              <a:t>        echo "Backup of $input failed!"</a:t>
            </a:r>
          </a:p>
          <a:p>
            <a:r>
              <a:rPr lang="en-IN" dirty="0"/>
              <a:t>fi</a:t>
            </a:r>
          </a:p>
          <a:p>
            <a:endParaRPr lang="en-IN" dirty="0"/>
          </a:p>
        </p:txBody>
      </p:sp>
      <p:sp>
        <p:nvSpPr>
          <p:cNvPr id="10" name="Arrow: Right 9">
            <a:extLst>
              <a:ext uri="{FF2B5EF4-FFF2-40B4-BE49-F238E27FC236}">
                <a16:creationId xmlns:a16="http://schemas.microsoft.com/office/drawing/2014/main" id="{28A7504D-B0DD-226D-F9FE-7EC5CE2F3592}"/>
              </a:ext>
            </a:extLst>
          </p:cNvPr>
          <p:cNvSpPr/>
          <p:nvPr/>
        </p:nvSpPr>
        <p:spPr>
          <a:xfrm>
            <a:off x="2445744" y="5849955"/>
            <a:ext cx="402483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Blank Line after fi required</a:t>
            </a:r>
          </a:p>
        </p:txBody>
      </p:sp>
    </p:spTree>
    <p:extLst>
      <p:ext uri="{BB962C8B-B14F-4D97-AF65-F5344CB8AC3E}">
        <p14:creationId xmlns:p14="http://schemas.microsoft.com/office/powerpoint/2010/main" val="3948055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13AA-6A9A-9584-F870-7B4F8A7B6542}"/>
              </a:ext>
            </a:extLst>
          </p:cNvPr>
          <p:cNvSpPr>
            <a:spLocks noGrp="1"/>
          </p:cNvSpPr>
          <p:nvPr>
            <p:ph type="title"/>
          </p:nvPr>
        </p:nvSpPr>
        <p:spPr/>
        <p:txBody>
          <a:bodyPr/>
          <a:lstStyle/>
          <a:p>
            <a:r>
              <a:rPr lang="en-IN" dirty="0"/>
              <a:t>Conditional for Arithmetic expressions</a:t>
            </a:r>
          </a:p>
        </p:txBody>
      </p:sp>
      <p:grpSp>
        <p:nvGrpSpPr>
          <p:cNvPr id="13" name="Group 12">
            <a:extLst>
              <a:ext uri="{FF2B5EF4-FFF2-40B4-BE49-F238E27FC236}">
                <a16:creationId xmlns:a16="http://schemas.microsoft.com/office/drawing/2014/main" id="{79755F47-C8B6-3EFB-C5D2-CE005C438B6F}"/>
              </a:ext>
            </a:extLst>
          </p:cNvPr>
          <p:cNvGrpSpPr/>
          <p:nvPr/>
        </p:nvGrpSpPr>
        <p:grpSpPr>
          <a:xfrm>
            <a:off x="1101689" y="1531347"/>
            <a:ext cx="5726674" cy="707886"/>
            <a:chOff x="1101689" y="1531347"/>
            <a:chExt cx="5726674" cy="707886"/>
          </a:xfrm>
        </p:grpSpPr>
        <p:sp>
          <p:nvSpPr>
            <p:cNvPr id="3" name="TextBox 2">
              <a:extLst>
                <a:ext uri="{FF2B5EF4-FFF2-40B4-BE49-F238E27FC236}">
                  <a16:creationId xmlns:a16="http://schemas.microsoft.com/office/drawing/2014/main" id="{0D71A587-51EA-AE35-96CD-6431D229AA1F}"/>
                </a:ext>
              </a:extLst>
            </p:cNvPr>
            <p:cNvSpPr txBox="1"/>
            <p:nvPr/>
          </p:nvSpPr>
          <p:spPr>
            <a:xfrm>
              <a:off x="1101689" y="1531347"/>
              <a:ext cx="4650697" cy="707886"/>
            </a:xfrm>
            <a:prstGeom prst="rect">
              <a:avLst/>
            </a:prstGeom>
            <a:solidFill>
              <a:schemeClr val="accent1">
                <a:lumMod val="20000"/>
                <a:lumOff val="80000"/>
              </a:schemeClr>
            </a:solidFill>
            <a:ln>
              <a:solidFill>
                <a:schemeClr val="tx1"/>
              </a:solidFill>
            </a:ln>
          </p:spPr>
          <p:txBody>
            <a:bodyPr wrap="none" rtlCol="0">
              <a:spAutoFit/>
            </a:bodyPr>
            <a:lstStyle/>
            <a:p>
              <a:r>
                <a:rPr lang="en-IN" sz="2000" dirty="0"/>
                <a:t>a=4 </a:t>
              </a:r>
            </a:p>
            <a:p>
              <a:r>
                <a:rPr lang="en-IN" sz="2000" dirty="0"/>
                <a:t>if ((a==4)) ; then echo yes ; else echo no ; fi</a:t>
              </a:r>
            </a:p>
          </p:txBody>
        </p:sp>
        <p:sp>
          <p:nvSpPr>
            <p:cNvPr id="4" name="Arrow: Right 3">
              <a:extLst>
                <a:ext uri="{FF2B5EF4-FFF2-40B4-BE49-F238E27FC236}">
                  <a16:creationId xmlns:a16="http://schemas.microsoft.com/office/drawing/2014/main" id="{D9285B2D-E0E6-229E-4078-A81078F65A7F}"/>
                </a:ext>
              </a:extLst>
            </p:cNvPr>
            <p:cNvSpPr/>
            <p:nvPr/>
          </p:nvSpPr>
          <p:spPr>
            <a:xfrm>
              <a:off x="5849955" y="161947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grpSp>
      <p:grpSp>
        <p:nvGrpSpPr>
          <p:cNvPr id="14" name="Group 13">
            <a:extLst>
              <a:ext uri="{FF2B5EF4-FFF2-40B4-BE49-F238E27FC236}">
                <a16:creationId xmlns:a16="http://schemas.microsoft.com/office/drawing/2014/main" id="{B376994D-AB2A-1123-BAAD-5C0AAF164735}"/>
              </a:ext>
            </a:extLst>
          </p:cNvPr>
          <p:cNvGrpSpPr/>
          <p:nvPr/>
        </p:nvGrpSpPr>
        <p:grpSpPr>
          <a:xfrm>
            <a:off x="1096175" y="2377803"/>
            <a:ext cx="6347300" cy="484632"/>
            <a:chOff x="1096175" y="2377803"/>
            <a:chExt cx="6347300" cy="484632"/>
          </a:xfrm>
        </p:grpSpPr>
        <p:sp>
          <p:nvSpPr>
            <p:cNvPr id="5" name="TextBox 4">
              <a:extLst>
                <a:ext uri="{FF2B5EF4-FFF2-40B4-BE49-F238E27FC236}">
                  <a16:creationId xmlns:a16="http://schemas.microsoft.com/office/drawing/2014/main" id="{A413113B-5399-DC03-C024-850E5D442208}"/>
                </a:ext>
              </a:extLst>
            </p:cNvPr>
            <p:cNvSpPr txBox="1"/>
            <p:nvPr/>
          </p:nvSpPr>
          <p:spPr>
            <a:xfrm>
              <a:off x="1096175" y="2410858"/>
              <a:ext cx="5228656" cy="400110"/>
            </a:xfrm>
            <a:prstGeom prst="rect">
              <a:avLst/>
            </a:prstGeom>
            <a:solidFill>
              <a:schemeClr val="accent1">
                <a:lumMod val="20000"/>
                <a:lumOff val="80000"/>
              </a:schemeClr>
            </a:solidFill>
            <a:ln>
              <a:solidFill>
                <a:schemeClr val="tx1"/>
              </a:solidFill>
            </a:ln>
          </p:spPr>
          <p:txBody>
            <a:bodyPr wrap="square" rtlCol="0">
              <a:spAutoFit/>
            </a:bodyPr>
            <a:lstStyle/>
            <a:p>
              <a:r>
                <a:rPr lang="en-IN" sz="2000" dirty="0"/>
                <a:t>if (( (a-5) == 0 )) ; then echo yes ; else echo no ; fi</a:t>
              </a:r>
            </a:p>
          </p:txBody>
        </p:sp>
        <p:sp>
          <p:nvSpPr>
            <p:cNvPr id="6" name="Arrow: Right 5">
              <a:extLst>
                <a:ext uri="{FF2B5EF4-FFF2-40B4-BE49-F238E27FC236}">
                  <a16:creationId xmlns:a16="http://schemas.microsoft.com/office/drawing/2014/main" id="{C277D1FC-29A1-76EF-DE89-B29C66CA5987}"/>
                </a:ext>
              </a:extLst>
            </p:cNvPr>
            <p:cNvSpPr/>
            <p:nvPr/>
          </p:nvSpPr>
          <p:spPr>
            <a:xfrm>
              <a:off x="6465067" y="237780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a:t>
              </a:r>
            </a:p>
          </p:txBody>
        </p:sp>
      </p:grpSp>
      <p:grpSp>
        <p:nvGrpSpPr>
          <p:cNvPr id="15" name="Group 14">
            <a:extLst>
              <a:ext uri="{FF2B5EF4-FFF2-40B4-BE49-F238E27FC236}">
                <a16:creationId xmlns:a16="http://schemas.microsoft.com/office/drawing/2014/main" id="{1727C8DA-201E-3638-F5AC-747469F50860}"/>
              </a:ext>
            </a:extLst>
          </p:cNvPr>
          <p:cNvGrpSpPr/>
          <p:nvPr/>
        </p:nvGrpSpPr>
        <p:grpSpPr>
          <a:xfrm>
            <a:off x="1075979" y="2970878"/>
            <a:ext cx="6046165" cy="484632"/>
            <a:chOff x="1075979" y="2970878"/>
            <a:chExt cx="6046165" cy="484632"/>
          </a:xfrm>
        </p:grpSpPr>
        <p:sp>
          <p:nvSpPr>
            <p:cNvPr id="7" name="TextBox 6">
              <a:extLst>
                <a:ext uri="{FF2B5EF4-FFF2-40B4-BE49-F238E27FC236}">
                  <a16:creationId xmlns:a16="http://schemas.microsoft.com/office/drawing/2014/main" id="{F480AB0C-9DFC-611D-5917-0593744D7BFE}"/>
                </a:ext>
              </a:extLst>
            </p:cNvPr>
            <p:cNvSpPr txBox="1"/>
            <p:nvPr/>
          </p:nvSpPr>
          <p:spPr>
            <a:xfrm>
              <a:off x="1075979" y="3003933"/>
              <a:ext cx="4940840" cy="400110"/>
            </a:xfrm>
            <a:prstGeom prst="rect">
              <a:avLst/>
            </a:prstGeom>
            <a:solidFill>
              <a:schemeClr val="accent1">
                <a:lumMod val="20000"/>
                <a:lumOff val="80000"/>
              </a:schemeClr>
            </a:solidFill>
            <a:ln>
              <a:solidFill>
                <a:schemeClr val="tx1"/>
              </a:solidFill>
            </a:ln>
          </p:spPr>
          <p:txBody>
            <a:bodyPr wrap="none" rtlCol="0">
              <a:spAutoFit/>
            </a:bodyPr>
            <a:lstStyle/>
            <a:p>
              <a:r>
                <a:rPr lang="en-IN" sz="2000" dirty="0"/>
                <a:t>if (( a &lt; 10  )) ; then echo yes ; else echo no ; fi</a:t>
              </a:r>
            </a:p>
          </p:txBody>
        </p:sp>
        <p:sp>
          <p:nvSpPr>
            <p:cNvPr id="8" name="Arrow: Right 7">
              <a:extLst>
                <a:ext uri="{FF2B5EF4-FFF2-40B4-BE49-F238E27FC236}">
                  <a16:creationId xmlns:a16="http://schemas.microsoft.com/office/drawing/2014/main" id="{EC50D043-D770-BD5E-D45E-EE0CD7B97D2E}"/>
                </a:ext>
              </a:extLst>
            </p:cNvPr>
            <p:cNvSpPr/>
            <p:nvPr/>
          </p:nvSpPr>
          <p:spPr>
            <a:xfrm>
              <a:off x="6143736" y="29708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grpSp>
      <p:grpSp>
        <p:nvGrpSpPr>
          <p:cNvPr id="12" name="Group 11">
            <a:extLst>
              <a:ext uri="{FF2B5EF4-FFF2-40B4-BE49-F238E27FC236}">
                <a16:creationId xmlns:a16="http://schemas.microsoft.com/office/drawing/2014/main" id="{ECE487A8-6C14-C847-7E78-72C7AB4265AD}"/>
              </a:ext>
            </a:extLst>
          </p:cNvPr>
          <p:cNvGrpSpPr/>
          <p:nvPr/>
        </p:nvGrpSpPr>
        <p:grpSpPr>
          <a:xfrm>
            <a:off x="1096175" y="3888951"/>
            <a:ext cx="6046165" cy="1065939"/>
            <a:chOff x="1096175" y="3888951"/>
            <a:chExt cx="6046165" cy="1065939"/>
          </a:xfrm>
        </p:grpSpPr>
        <p:sp>
          <p:nvSpPr>
            <p:cNvPr id="9" name="TextBox 8">
              <a:extLst>
                <a:ext uri="{FF2B5EF4-FFF2-40B4-BE49-F238E27FC236}">
                  <a16:creationId xmlns:a16="http://schemas.microsoft.com/office/drawing/2014/main" id="{071B3F50-04C0-B162-E4AF-733551593209}"/>
                </a:ext>
              </a:extLst>
            </p:cNvPr>
            <p:cNvSpPr txBox="1"/>
            <p:nvPr/>
          </p:nvSpPr>
          <p:spPr>
            <a:xfrm>
              <a:off x="1096175" y="4247004"/>
              <a:ext cx="4940840" cy="707886"/>
            </a:xfrm>
            <a:prstGeom prst="rect">
              <a:avLst/>
            </a:prstGeom>
            <a:solidFill>
              <a:schemeClr val="accent1">
                <a:lumMod val="20000"/>
                <a:lumOff val="80000"/>
              </a:schemeClr>
            </a:solidFill>
            <a:ln>
              <a:solidFill>
                <a:schemeClr val="tx1"/>
              </a:solidFill>
            </a:ln>
          </p:spPr>
          <p:txBody>
            <a:bodyPr wrap="none" rtlCol="0">
              <a:spAutoFit/>
            </a:bodyPr>
            <a:lstStyle/>
            <a:p>
              <a:r>
                <a:rPr lang="en-IN" sz="2000" dirty="0"/>
                <a:t>a=4</a:t>
              </a:r>
            </a:p>
            <a:p>
              <a:r>
                <a:rPr lang="en-IN" sz="2000" dirty="0"/>
                <a:t>if (( a = 5  )) ; then echo yes ; else echo no ; fi</a:t>
              </a:r>
            </a:p>
          </p:txBody>
        </p:sp>
        <p:sp>
          <p:nvSpPr>
            <p:cNvPr id="10" name="Arrow: Right 9">
              <a:extLst>
                <a:ext uri="{FF2B5EF4-FFF2-40B4-BE49-F238E27FC236}">
                  <a16:creationId xmlns:a16="http://schemas.microsoft.com/office/drawing/2014/main" id="{8C915108-7BAC-4EED-C59F-2565E2468FB7}"/>
                </a:ext>
              </a:extLst>
            </p:cNvPr>
            <p:cNvSpPr/>
            <p:nvPr/>
          </p:nvSpPr>
          <p:spPr>
            <a:xfrm>
              <a:off x="6163932" y="439022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sp>
          <p:nvSpPr>
            <p:cNvPr id="11" name="TextBox 10">
              <a:extLst>
                <a:ext uri="{FF2B5EF4-FFF2-40B4-BE49-F238E27FC236}">
                  <a16:creationId xmlns:a16="http://schemas.microsoft.com/office/drawing/2014/main" id="{888B4FF0-0FF6-1F6A-8D0E-0C3B5BAB8DB3}"/>
                </a:ext>
              </a:extLst>
            </p:cNvPr>
            <p:cNvSpPr txBox="1"/>
            <p:nvPr/>
          </p:nvSpPr>
          <p:spPr>
            <a:xfrm>
              <a:off x="1096175" y="3888951"/>
              <a:ext cx="4940840" cy="369332"/>
            </a:xfrm>
            <a:prstGeom prst="rect">
              <a:avLst/>
            </a:prstGeom>
            <a:solidFill>
              <a:schemeClr val="accent1">
                <a:lumMod val="60000"/>
                <a:lumOff val="40000"/>
              </a:schemeClr>
            </a:solidFill>
          </p:spPr>
          <p:txBody>
            <a:bodyPr wrap="square" rtlCol="0">
              <a:spAutoFit/>
            </a:bodyPr>
            <a:lstStyle/>
            <a:p>
              <a:r>
                <a:rPr lang="en-IN" b="1" dirty="0"/>
                <a:t>BE CAREFUL : == and = are not the same</a:t>
              </a:r>
            </a:p>
          </p:txBody>
        </p:sp>
      </p:grpSp>
    </p:spTree>
    <p:extLst>
      <p:ext uri="{BB962C8B-B14F-4D97-AF65-F5344CB8AC3E}">
        <p14:creationId xmlns:p14="http://schemas.microsoft.com/office/powerpoint/2010/main" val="69442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6C4C-678A-E9F0-F814-5868B001A3CB}"/>
              </a:ext>
            </a:extLst>
          </p:cNvPr>
          <p:cNvSpPr>
            <a:spLocks noGrp="1"/>
          </p:cNvSpPr>
          <p:nvPr>
            <p:ph type="title"/>
          </p:nvPr>
        </p:nvSpPr>
        <p:spPr>
          <a:xfrm>
            <a:off x="187287" y="176271"/>
            <a:ext cx="11166513" cy="969484"/>
          </a:xfrm>
        </p:spPr>
        <p:txBody>
          <a:bodyPr/>
          <a:lstStyle/>
          <a:p>
            <a:r>
              <a:rPr lang="en-IN" dirty="0"/>
              <a:t>Bash Loops – Looping Constructs</a:t>
            </a:r>
          </a:p>
        </p:txBody>
      </p:sp>
      <p:sp>
        <p:nvSpPr>
          <p:cNvPr id="4" name="Rectangle 1">
            <a:extLst>
              <a:ext uri="{FF2B5EF4-FFF2-40B4-BE49-F238E27FC236}">
                <a16:creationId xmlns:a16="http://schemas.microsoft.com/office/drawing/2014/main" id="{C9B8EAA2-6DFE-90AE-0836-4AED4451CEC4}"/>
              </a:ext>
            </a:extLst>
          </p:cNvPr>
          <p:cNvSpPr>
            <a:spLocks noChangeArrowheads="1"/>
          </p:cNvSpPr>
          <p:nvPr/>
        </p:nvSpPr>
        <p:spPr bwMode="auto">
          <a:xfrm>
            <a:off x="297455" y="1023166"/>
            <a:ext cx="11435509" cy="707886"/>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GENERAL NOTE : wherever a ‘;’ appears in the description of a command’s syntax, it may be replaced with one or more newlines</a:t>
            </a:r>
            <a:r>
              <a:rPr kumimoji="0" lang="en-US" altLang="en-US" sz="2000" b="0" i="0" u="none" strike="noStrike" cap="none" normalizeH="0" baseline="0" dirty="0">
                <a:ln>
                  <a:noFill/>
                </a:ln>
                <a:solidFill>
                  <a:schemeClr val="tx1"/>
                </a:solidFill>
                <a:effectLst/>
                <a:latin typeface="+mn-lt"/>
              </a:rPr>
              <a:t> </a:t>
            </a:r>
          </a:p>
        </p:txBody>
      </p:sp>
      <p:sp>
        <p:nvSpPr>
          <p:cNvPr id="6" name="Rectangle 2">
            <a:extLst>
              <a:ext uri="{FF2B5EF4-FFF2-40B4-BE49-F238E27FC236}">
                <a16:creationId xmlns:a16="http://schemas.microsoft.com/office/drawing/2014/main" id="{EA56D259-ED12-58F3-D140-8BD746C87C1C}"/>
              </a:ext>
            </a:extLst>
          </p:cNvPr>
          <p:cNvSpPr>
            <a:spLocks noChangeArrowheads="1"/>
          </p:cNvSpPr>
          <p:nvPr/>
        </p:nvSpPr>
        <p:spPr bwMode="auto">
          <a:xfrm>
            <a:off x="374573" y="1885630"/>
            <a:ext cx="11358391" cy="1538883"/>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until</a:t>
            </a:r>
          </a:p>
          <a:p>
            <a:pPr lvl="2" indent="-457200" eaLnBrk="0" fontAlgn="base" hangingPunct="0">
              <a:spcBef>
                <a:spcPct val="0"/>
              </a:spcBef>
              <a:spcAft>
                <a:spcPct val="0"/>
              </a:spcAft>
            </a:pPr>
            <a:r>
              <a:rPr kumimoji="0" lang="en-US" altLang="en-US" sz="2000" b="0" i="0" u="none" strike="noStrike" cap="none" normalizeH="0" baseline="0" dirty="0">
                <a:ln>
                  <a:noFill/>
                </a:ln>
                <a:solidFill>
                  <a:srgbClr val="000000"/>
                </a:solidFill>
                <a:effectLst/>
              </a:rPr>
              <a:t>Syntax : until </a:t>
            </a:r>
            <a:r>
              <a:rPr kumimoji="0" lang="en-US" altLang="en-US" sz="2000" b="0" i="1" u="none" strike="noStrike" cap="none" normalizeH="0" baseline="0" dirty="0">
                <a:ln>
                  <a:noFill/>
                </a:ln>
                <a:solidFill>
                  <a:srgbClr val="000000"/>
                </a:solidFill>
                <a:effectLst/>
              </a:rPr>
              <a:t>test-commands</a:t>
            </a:r>
            <a:r>
              <a:rPr kumimoji="0" lang="en-US" altLang="en-US" sz="2000" b="0" i="0" u="none" strike="noStrike" cap="none" normalizeH="0" baseline="0" dirty="0">
                <a:ln>
                  <a:noFill/>
                </a:ln>
                <a:solidFill>
                  <a:srgbClr val="000000"/>
                </a:solidFill>
                <a:effectLst/>
              </a:rPr>
              <a:t>; do </a:t>
            </a:r>
            <a:r>
              <a:rPr kumimoji="0" lang="en-US" altLang="en-US" sz="2000" b="0" i="1" u="none" strike="noStrike" cap="none" normalizeH="0" baseline="0" dirty="0">
                <a:ln>
                  <a:noFill/>
                </a:ln>
                <a:solidFill>
                  <a:srgbClr val="000000"/>
                </a:solidFill>
                <a:effectLst/>
              </a:rPr>
              <a:t>consequent-commands</a:t>
            </a:r>
            <a:r>
              <a:rPr kumimoji="0" lang="en-US" altLang="en-US" sz="2000" b="0" i="0" u="none" strike="noStrike" cap="none" normalizeH="0" baseline="0" dirty="0">
                <a:ln>
                  <a:noFill/>
                </a:ln>
                <a:solidFill>
                  <a:srgbClr val="000000"/>
                </a:solidFill>
                <a:effectLst/>
              </a:rPr>
              <a:t>; done </a:t>
            </a:r>
          </a:p>
          <a:p>
            <a:pPr marL="452438" lvl="2" indent="4763" eaLnBrk="0" fontAlgn="base" hangingPunct="0">
              <a:spcBef>
                <a:spcPct val="0"/>
              </a:spcBef>
              <a:spcAft>
                <a:spcPct val="0"/>
              </a:spcAft>
              <a:tabLst>
                <a:tab pos="363538" algn="l"/>
              </a:tabLst>
            </a:pPr>
            <a:r>
              <a:rPr kumimoji="0" lang="en-US" altLang="en-US" sz="2000" b="0" i="0" u="none" strike="noStrike" cap="none" normalizeH="0" baseline="0" dirty="0">
                <a:ln>
                  <a:noFill/>
                </a:ln>
                <a:solidFill>
                  <a:srgbClr val="000000"/>
                </a:solidFill>
                <a:effectLst/>
              </a:rPr>
              <a:t>Execute </a:t>
            </a:r>
            <a:r>
              <a:rPr kumimoji="0" lang="en-US" altLang="en-US" sz="2000" b="0" i="1" u="none" strike="noStrike" cap="none" normalizeH="0" baseline="0" dirty="0">
                <a:ln>
                  <a:noFill/>
                </a:ln>
                <a:solidFill>
                  <a:srgbClr val="000000"/>
                </a:solidFill>
                <a:effectLst/>
              </a:rPr>
              <a:t>consequent-commands</a:t>
            </a:r>
            <a:r>
              <a:rPr kumimoji="0" lang="en-US" altLang="en-US" sz="2000" b="0" i="0" u="none" strike="noStrike" cap="none" normalizeH="0" baseline="0" dirty="0">
                <a:ln>
                  <a:noFill/>
                </a:ln>
                <a:solidFill>
                  <a:srgbClr val="000000"/>
                </a:solidFill>
                <a:effectLst/>
              </a:rPr>
              <a:t> as long as </a:t>
            </a:r>
            <a:r>
              <a:rPr kumimoji="0" lang="en-US" altLang="en-US" sz="2000" b="0" i="1" u="none" strike="noStrike" cap="none" normalizeH="0" baseline="0" dirty="0">
                <a:ln>
                  <a:noFill/>
                </a:ln>
                <a:solidFill>
                  <a:srgbClr val="000000"/>
                </a:solidFill>
                <a:effectLst/>
              </a:rPr>
              <a:t>test-commands</a:t>
            </a:r>
            <a:r>
              <a:rPr kumimoji="0" lang="en-US" altLang="en-US" sz="2000" b="0" i="0" u="none" strike="noStrike" cap="none" normalizeH="0" baseline="0" dirty="0">
                <a:ln>
                  <a:noFill/>
                </a:ln>
                <a:solidFill>
                  <a:srgbClr val="000000"/>
                </a:solidFill>
                <a:effectLst/>
              </a:rPr>
              <a:t> has an exit status which is not zero. The return status is the exit status of the last command executed in </a:t>
            </a:r>
            <a:r>
              <a:rPr kumimoji="0" lang="en-US" altLang="en-US" sz="2000" b="0" i="1" u="none" strike="noStrike" cap="none" normalizeH="0" baseline="0" dirty="0">
                <a:ln>
                  <a:noFill/>
                </a:ln>
                <a:solidFill>
                  <a:srgbClr val="000000"/>
                </a:solidFill>
                <a:effectLst/>
              </a:rPr>
              <a:t>consequent-commands</a:t>
            </a:r>
            <a:r>
              <a:rPr kumimoji="0" lang="en-US" altLang="en-US" sz="2000" b="0" i="0" u="none" strike="noStrike" cap="none" normalizeH="0" baseline="0" dirty="0">
                <a:ln>
                  <a:noFill/>
                </a:ln>
                <a:solidFill>
                  <a:srgbClr val="000000"/>
                </a:solidFill>
                <a:effectLst/>
              </a:rPr>
              <a:t>, or zero if none was executed.</a:t>
            </a:r>
            <a:endParaRPr kumimoji="0" lang="en-US" altLang="en-US" sz="2000" b="0" i="0" u="none" strike="noStrike" cap="none" normalizeH="0" baseline="0" dirty="0">
              <a:ln>
                <a:noFill/>
              </a:ln>
              <a:solidFill>
                <a:schemeClr val="tx1"/>
              </a:solidFill>
              <a:effectLst/>
            </a:endParaRPr>
          </a:p>
        </p:txBody>
      </p:sp>
      <p:sp>
        <p:nvSpPr>
          <p:cNvPr id="8" name="Rectangle 3">
            <a:extLst>
              <a:ext uri="{FF2B5EF4-FFF2-40B4-BE49-F238E27FC236}">
                <a16:creationId xmlns:a16="http://schemas.microsoft.com/office/drawing/2014/main" id="{20AECAB8-C013-A180-8D41-25AAC886A8FA}"/>
              </a:ext>
            </a:extLst>
          </p:cNvPr>
          <p:cNvSpPr>
            <a:spLocks noChangeArrowheads="1"/>
          </p:cNvSpPr>
          <p:nvPr/>
        </p:nvSpPr>
        <p:spPr bwMode="auto">
          <a:xfrm>
            <a:off x="440676" y="3570867"/>
            <a:ext cx="11292288" cy="1231106"/>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while</a:t>
            </a:r>
          </a:p>
          <a:p>
            <a:pPr lvl="2" indent="-457200" eaLnBrk="0" fontAlgn="base" hangingPunct="0">
              <a:spcBef>
                <a:spcPct val="0"/>
              </a:spcBef>
              <a:spcAft>
                <a:spcPct val="0"/>
              </a:spcAft>
            </a:pPr>
            <a:r>
              <a:rPr kumimoji="0" lang="en-US" altLang="en-US" sz="2000" b="0" i="0" u="none" strike="noStrike" cap="none" normalizeH="0" baseline="0" dirty="0">
                <a:ln>
                  <a:noFill/>
                </a:ln>
                <a:solidFill>
                  <a:srgbClr val="000000"/>
                </a:solidFill>
                <a:effectLst/>
              </a:rPr>
              <a:t>Syntax : while </a:t>
            </a:r>
            <a:r>
              <a:rPr kumimoji="0" lang="en-US" altLang="en-US" sz="2000" b="0" i="1" u="none" strike="noStrike" cap="none" normalizeH="0" baseline="0" dirty="0">
                <a:ln>
                  <a:noFill/>
                </a:ln>
                <a:solidFill>
                  <a:srgbClr val="000000"/>
                </a:solidFill>
                <a:effectLst/>
              </a:rPr>
              <a:t>test-commands</a:t>
            </a:r>
            <a:r>
              <a:rPr kumimoji="0" lang="en-US" altLang="en-US" sz="2000" b="0" i="0" u="none" strike="noStrike" cap="none" normalizeH="0" baseline="0" dirty="0">
                <a:ln>
                  <a:noFill/>
                </a:ln>
                <a:solidFill>
                  <a:srgbClr val="000000"/>
                </a:solidFill>
                <a:effectLst/>
              </a:rPr>
              <a:t>; do </a:t>
            </a:r>
            <a:r>
              <a:rPr kumimoji="0" lang="en-US" altLang="en-US" sz="2000" b="0" i="1" u="none" strike="noStrike" cap="none" normalizeH="0" baseline="0" dirty="0">
                <a:ln>
                  <a:noFill/>
                </a:ln>
                <a:solidFill>
                  <a:srgbClr val="000000"/>
                </a:solidFill>
                <a:effectLst/>
              </a:rPr>
              <a:t>consequent-commands</a:t>
            </a:r>
            <a:r>
              <a:rPr kumimoji="0" lang="en-US" altLang="en-US" sz="2000" b="0" i="0" u="none" strike="noStrike" cap="none" normalizeH="0" baseline="0" dirty="0">
                <a:ln>
                  <a:noFill/>
                </a:ln>
                <a:solidFill>
                  <a:srgbClr val="000000"/>
                </a:solidFill>
                <a:effectLst/>
              </a:rPr>
              <a:t>; done </a:t>
            </a:r>
          </a:p>
          <a:p>
            <a:pPr marL="452438" lvl="2" indent="4763" eaLnBrk="0" fontAlgn="base" hangingPunct="0">
              <a:spcBef>
                <a:spcPct val="0"/>
              </a:spcBef>
              <a:spcAft>
                <a:spcPct val="0"/>
              </a:spcAft>
            </a:pPr>
            <a:r>
              <a:rPr kumimoji="0" lang="en-US" altLang="en-US" sz="2000" b="0" i="0" u="none" strike="noStrike" cap="none" normalizeH="0" baseline="0" dirty="0">
                <a:ln>
                  <a:noFill/>
                </a:ln>
                <a:solidFill>
                  <a:srgbClr val="000000"/>
                </a:solidFill>
                <a:effectLst/>
              </a:rPr>
              <a:t>Execute </a:t>
            </a:r>
            <a:r>
              <a:rPr kumimoji="0" lang="en-US" altLang="en-US" sz="2000" b="0" i="1" u="none" strike="noStrike" cap="none" normalizeH="0" baseline="0" dirty="0">
                <a:ln>
                  <a:noFill/>
                </a:ln>
                <a:solidFill>
                  <a:srgbClr val="000000"/>
                </a:solidFill>
                <a:effectLst/>
              </a:rPr>
              <a:t>consequent-commands</a:t>
            </a:r>
            <a:r>
              <a:rPr kumimoji="0" lang="en-US" altLang="en-US" sz="2000" b="0" i="0" u="none" strike="noStrike" cap="none" normalizeH="0" baseline="0" dirty="0">
                <a:ln>
                  <a:noFill/>
                </a:ln>
                <a:solidFill>
                  <a:srgbClr val="000000"/>
                </a:solidFill>
                <a:effectLst/>
              </a:rPr>
              <a:t> as long as </a:t>
            </a:r>
            <a:r>
              <a:rPr kumimoji="0" lang="en-US" altLang="en-US" sz="2000" b="0" i="1" u="none" strike="noStrike" cap="none" normalizeH="0" baseline="0" dirty="0">
                <a:ln>
                  <a:noFill/>
                </a:ln>
                <a:solidFill>
                  <a:srgbClr val="000000"/>
                </a:solidFill>
                <a:effectLst/>
              </a:rPr>
              <a:t>test-commands</a:t>
            </a:r>
            <a:r>
              <a:rPr kumimoji="0" lang="en-US" altLang="en-US" sz="2000" b="0" i="0" u="none" strike="noStrike" cap="none" normalizeH="0" baseline="0" dirty="0">
                <a:ln>
                  <a:noFill/>
                </a:ln>
                <a:solidFill>
                  <a:srgbClr val="000000"/>
                </a:solidFill>
                <a:effectLst/>
              </a:rPr>
              <a:t> has an exit status of zero. The return status is the exit status of the last command executed in </a:t>
            </a:r>
            <a:r>
              <a:rPr kumimoji="0" lang="en-US" altLang="en-US" sz="2000" b="0" i="1" u="none" strike="noStrike" cap="none" normalizeH="0" baseline="0" dirty="0">
                <a:ln>
                  <a:noFill/>
                </a:ln>
                <a:solidFill>
                  <a:srgbClr val="000000"/>
                </a:solidFill>
                <a:effectLst/>
              </a:rPr>
              <a:t>consequent-commands</a:t>
            </a:r>
            <a:r>
              <a:rPr kumimoji="0" lang="en-US" altLang="en-US" sz="2000" b="0" i="0" u="none" strike="noStrike" cap="none" normalizeH="0" baseline="0" dirty="0">
                <a:ln>
                  <a:noFill/>
                </a:ln>
                <a:solidFill>
                  <a:srgbClr val="000000"/>
                </a:solidFill>
                <a:effectLst/>
              </a:rPr>
              <a:t>, or zero if none was executed.</a:t>
            </a:r>
            <a:endParaRPr kumimoji="0" lang="en-US" altLang="en-US" sz="2000" b="0" i="0" u="none" strike="noStrike" cap="none" normalizeH="0" baseline="0" dirty="0">
              <a:ln>
                <a:noFill/>
              </a:ln>
              <a:solidFill>
                <a:schemeClr val="tx1"/>
              </a:solidFill>
              <a:effectLst/>
            </a:endParaRPr>
          </a:p>
        </p:txBody>
      </p:sp>
      <p:sp>
        <p:nvSpPr>
          <p:cNvPr id="12" name="Rectangle 5">
            <a:extLst>
              <a:ext uri="{FF2B5EF4-FFF2-40B4-BE49-F238E27FC236}">
                <a16:creationId xmlns:a16="http://schemas.microsoft.com/office/drawing/2014/main" id="{3712BC9A-0B26-876C-F652-23A2C3535FCA}"/>
              </a:ext>
            </a:extLst>
          </p:cNvPr>
          <p:cNvSpPr>
            <a:spLocks noChangeArrowheads="1"/>
          </p:cNvSpPr>
          <p:nvPr/>
        </p:nvSpPr>
        <p:spPr bwMode="auto">
          <a:xfrm>
            <a:off x="440674" y="4980676"/>
            <a:ext cx="11292287" cy="923330"/>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for</a:t>
            </a:r>
          </a:p>
          <a:p>
            <a:pPr lvl="2" indent="-457200" eaLnBrk="0" fontAlgn="base" hangingPunct="0">
              <a:spcBef>
                <a:spcPct val="0"/>
              </a:spcBef>
              <a:spcAft>
                <a:spcPct val="0"/>
              </a:spcAft>
            </a:pPr>
            <a:r>
              <a:rPr kumimoji="0" lang="en-US" altLang="en-US" sz="2000" b="0" i="0" u="none" strike="noStrike" cap="none" normalizeH="0" baseline="0" dirty="0">
                <a:ln>
                  <a:noFill/>
                </a:ln>
                <a:solidFill>
                  <a:srgbClr val="000000"/>
                </a:solidFill>
                <a:effectLst/>
              </a:rPr>
              <a:t>Syntax : for </a:t>
            </a:r>
            <a:r>
              <a:rPr kumimoji="0" lang="en-US" altLang="en-US" sz="2000" b="0" i="1" u="none" strike="noStrike" cap="none" normalizeH="0" baseline="0" dirty="0">
                <a:ln>
                  <a:noFill/>
                </a:ln>
                <a:solidFill>
                  <a:srgbClr val="000000"/>
                </a:solidFill>
                <a:effectLst/>
              </a:rPr>
              <a:t>name</a:t>
            </a:r>
            <a:r>
              <a:rPr kumimoji="0" lang="en-US" altLang="en-US" sz="2000" b="0" i="0" u="none" strike="noStrike" cap="none" normalizeH="0" baseline="0" dirty="0">
                <a:ln>
                  <a:noFill/>
                </a:ln>
                <a:solidFill>
                  <a:srgbClr val="000000"/>
                </a:solidFill>
                <a:effectLst/>
              </a:rPr>
              <a:t> [ [in [</a:t>
            </a:r>
            <a:r>
              <a:rPr kumimoji="0" lang="en-US" altLang="en-US" sz="2000" b="0" i="1" u="none" strike="noStrike" cap="none" normalizeH="0" baseline="0" dirty="0">
                <a:ln>
                  <a:noFill/>
                </a:ln>
                <a:solidFill>
                  <a:srgbClr val="000000"/>
                </a:solidFill>
                <a:effectLst/>
              </a:rPr>
              <a:t>words</a:t>
            </a:r>
            <a:r>
              <a:rPr kumimoji="0" lang="en-US" altLang="en-US" sz="2000" b="0" i="0" u="none" strike="noStrike" cap="none" normalizeH="0" baseline="0" dirty="0">
                <a:ln>
                  <a:noFill/>
                </a:ln>
                <a:solidFill>
                  <a:srgbClr val="000000"/>
                </a:solidFill>
                <a:effectLst/>
              </a:rPr>
              <a:t> …] ] ; ] do </a:t>
            </a:r>
            <a:r>
              <a:rPr kumimoji="0" lang="en-US" altLang="en-US" sz="2000" b="0" i="1" u="none" strike="noStrike" cap="none" normalizeH="0" baseline="0" dirty="0">
                <a:ln>
                  <a:noFill/>
                </a:ln>
                <a:solidFill>
                  <a:srgbClr val="000000"/>
                </a:solidFill>
                <a:effectLst/>
              </a:rPr>
              <a:t>commands</a:t>
            </a:r>
            <a:r>
              <a:rPr kumimoji="0" lang="en-US" altLang="en-US" sz="2000" b="0" i="0" u="none" strike="noStrike" cap="none" normalizeH="0" baseline="0" dirty="0">
                <a:ln>
                  <a:noFill/>
                </a:ln>
                <a:solidFill>
                  <a:srgbClr val="000000"/>
                </a:solidFill>
                <a:effectLst/>
              </a:rPr>
              <a:t>; done </a:t>
            </a:r>
          </a:p>
          <a:p>
            <a:pPr lvl="2" indent="-457200" eaLnBrk="0" fontAlgn="base" hangingPunct="0">
              <a:spcBef>
                <a:spcPct val="0"/>
              </a:spcBef>
              <a:spcAft>
                <a:spcPct val="0"/>
              </a:spcAft>
            </a:pPr>
            <a:r>
              <a:rPr kumimoji="0" lang="en-US" altLang="en-US" sz="2000" b="0" i="0" u="none" strike="noStrike" cap="none" normalizeH="0" baseline="0" dirty="0">
                <a:ln>
                  <a:noFill/>
                </a:ln>
                <a:solidFill>
                  <a:srgbClr val="000000"/>
                </a:solidFill>
                <a:effectLst/>
              </a:rPr>
              <a:t>Expand </a:t>
            </a:r>
            <a:r>
              <a:rPr kumimoji="0" lang="en-US" altLang="en-US" sz="2000" b="0" i="1" u="none" strike="noStrike" cap="none" normalizeH="0" baseline="0" dirty="0">
                <a:ln>
                  <a:noFill/>
                </a:ln>
                <a:solidFill>
                  <a:srgbClr val="000000"/>
                </a:solidFill>
                <a:effectLst/>
              </a:rPr>
              <a:t>words</a:t>
            </a:r>
            <a:r>
              <a:rPr kumimoji="0" lang="en-US" altLang="en-US" sz="2000" b="0" i="0" u="none" strike="noStrike" cap="none" normalizeH="0" baseline="0" dirty="0">
                <a:ln>
                  <a:noFill/>
                </a:ln>
                <a:solidFill>
                  <a:srgbClr val="000000"/>
                </a:solidFill>
                <a:effectLst/>
              </a:rPr>
              <a:t> (see </a:t>
            </a:r>
            <a:r>
              <a:rPr kumimoji="0" lang="en-US" altLang="en-US" sz="2000" b="0" i="0" u="none" strike="noStrike" cap="none" normalizeH="0" baseline="0" dirty="0">
                <a:ln>
                  <a:noFill/>
                </a:ln>
                <a:solidFill>
                  <a:srgbClr val="005090"/>
                </a:solidFill>
                <a:effectLst/>
                <a:hlinkClick r:id="rId2"/>
              </a:rPr>
              <a:t>Shell Expansions</a:t>
            </a:r>
            <a:r>
              <a:rPr kumimoji="0" lang="en-US" altLang="en-US" sz="2000" b="0" i="0" u="none" strike="noStrike" cap="none" normalizeH="0" baseline="0" dirty="0">
                <a:ln>
                  <a:noFill/>
                </a:ln>
                <a:solidFill>
                  <a:srgbClr val="000000"/>
                </a:solidFill>
                <a:effectLst/>
              </a:rPr>
              <a:t>), and execute </a:t>
            </a:r>
            <a:r>
              <a:rPr kumimoji="0" lang="en-US" altLang="en-US" sz="2000" b="0" i="1" u="none" strike="noStrike" cap="none" normalizeH="0" baseline="0" dirty="0">
                <a:ln>
                  <a:noFill/>
                </a:ln>
                <a:solidFill>
                  <a:srgbClr val="000000"/>
                </a:solidFill>
                <a:effectLst/>
              </a:rPr>
              <a:t>commands</a:t>
            </a:r>
            <a:r>
              <a:rPr kumimoji="0" lang="en-US" altLang="en-US" sz="2000" b="0" i="0" u="none" strike="noStrike" cap="none" normalizeH="0" baseline="0" dirty="0">
                <a:ln>
                  <a:noFill/>
                </a:ln>
                <a:solidFill>
                  <a:srgbClr val="000000"/>
                </a:solidFill>
                <a:effectLst/>
              </a:rPr>
              <a:t> once for each member in the resultant list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4526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999A-D616-09AE-D72B-F87450D4B7F2}"/>
              </a:ext>
            </a:extLst>
          </p:cNvPr>
          <p:cNvSpPr>
            <a:spLocks noGrp="1"/>
          </p:cNvSpPr>
          <p:nvPr>
            <p:ph type="title"/>
          </p:nvPr>
        </p:nvSpPr>
        <p:spPr/>
        <p:txBody>
          <a:bodyPr/>
          <a:lstStyle/>
          <a:p>
            <a:r>
              <a:rPr lang="en-IN" dirty="0"/>
              <a:t>big_backup.sh</a:t>
            </a:r>
          </a:p>
        </p:txBody>
      </p:sp>
      <p:sp>
        <p:nvSpPr>
          <p:cNvPr id="4" name="TextBox 3">
            <a:extLst>
              <a:ext uri="{FF2B5EF4-FFF2-40B4-BE49-F238E27FC236}">
                <a16:creationId xmlns:a16="http://schemas.microsoft.com/office/drawing/2014/main" id="{DF34E2E5-7DEA-43CD-FD66-C0FBA3B25CBB}"/>
              </a:ext>
            </a:extLst>
          </p:cNvPr>
          <p:cNvSpPr txBox="1"/>
          <p:nvPr/>
        </p:nvSpPr>
        <p:spPr>
          <a:xfrm>
            <a:off x="790457" y="1396166"/>
            <a:ext cx="6097836" cy="5632311"/>
          </a:xfrm>
          <a:prstGeom prst="rect">
            <a:avLst/>
          </a:prstGeom>
          <a:solidFill>
            <a:schemeClr val="bg1">
              <a:lumMod val="95000"/>
            </a:schemeClr>
          </a:solidFill>
        </p:spPr>
        <p:txBody>
          <a:bodyPr wrap="square">
            <a:spAutoFit/>
          </a:bodyPr>
          <a:lstStyle/>
          <a:p>
            <a:r>
              <a:rPr lang="en-IN" sz="2000" dirty="0"/>
              <a:t>#!/bin/bash</a:t>
            </a:r>
          </a:p>
          <a:p>
            <a:r>
              <a:rPr lang="en-IN" sz="2000" dirty="0"/>
              <a:t>    </a:t>
            </a:r>
          </a:p>
          <a:p>
            <a:r>
              <a:rPr lang="en-IN" sz="2000" dirty="0"/>
              <a:t># This bash script is used to backup a user's home directory to /</a:t>
            </a:r>
            <a:r>
              <a:rPr lang="en-IN" sz="2000" dirty="0" err="1"/>
              <a:t>tmp</a:t>
            </a:r>
            <a:r>
              <a:rPr lang="en-IN" sz="2000" dirty="0"/>
              <a:t>/.</a:t>
            </a:r>
          </a:p>
          <a:p>
            <a:r>
              <a:rPr lang="en-IN" sz="2000" dirty="0"/>
              <a:t>    </a:t>
            </a:r>
          </a:p>
          <a:p>
            <a:r>
              <a:rPr lang="en-IN" sz="2000" dirty="0"/>
              <a:t>function backup {</a:t>
            </a:r>
          </a:p>
          <a:p>
            <a:r>
              <a:rPr lang="en-IN" sz="2000" dirty="0"/>
              <a:t>    </a:t>
            </a:r>
          </a:p>
          <a:p>
            <a:r>
              <a:rPr lang="en-IN" sz="2000" dirty="0"/>
              <a:t>    if [ -z $1 ]; then</a:t>
            </a:r>
          </a:p>
          <a:p>
            <a:r>
              <a:rPr lang="en-IN" sz="2000" dirty="0"/>
              <a:t>    	user=$(</a:t>
            </a:r>
            <a:r>
              <a:rPr lang="en-IN" sz="2000" dirty="0" err="1"/>
              <a:t>whoami</a:t>
            </a:r>
            <a:r>
              <a:rPr lang="en-IN" sz="2000" dirty="0"/>
              <a:t>)</a:t>
            </a:r>
          </a:p>
          <a:p>
            <a:r>
              <a:rPr lang="en-IN" sz="2000" dirty="0"/>
              <a:t>    else </a:t>
            </a:r>
          </a:p>
          <a:p>
            <a:r>
              <a:rPr lang="en-IN" sz="2000" dirty="0"/>
              <a:t>    	if [ ! -d "/home/$1" ]; then</a:t>
            </a:r>
          </a:p>
          <a:p>
            <a:r>
              <a:rPr lang="en-IN" sz="2000" dirty="0"/>
              <a:t>    		echo "Requested $1 user home directory doesn't exist."</a:t>
            </a:r>
          </a:p>
          <a:p>
            <a:r>
              <a:rPr lang="en-IN" sz="2000" dirty="0"/>
              <a:t>    		exit 1</a:t>
            </a:r>
          </a:p>
          <a:p>
            <a:r>
              <a:rPr lang="en-IN" sz="2000" dirty="0"/>
              <a:t>    	fi</a:t>
            </a:r>
          </a:p>
          <a:p>
            <a:r>
              <a:rPr lang="en-IN" sz="2000" dirty="0"/>
              <a:t>    	user=$1</a:t>
            </a:r>
          </a:p>
          <a:p>
            <a:r>
              <a:rPr lang="en-IN" sz="2000" dirty="0"/>
              <a:t>    fi </a:t>
            </a:r>
          </a:p>
          <a:p>
            <a:r>
              <a:rPr lang="en-IN" sz="2000" dirty="0"/>
              <a:t>    </a:t>
            </a:r>
          </a:p>
        </p:txBody>
      </p:sp>
      <p:sp>
        <p:nvSpPr>
          <p:cNvPr id="5" name="Arrow: Left 4">
            <a:extLst>
              <a:ext uri="{FF2B5EF4-FFF2-40B4-BE49-F238E27FC236}">
                <a16:creationId xmlns:a16="http://schemas.microsoft.com/office/drawing/2014/main" id="{1C36A022-F7FA-4087-DA1C-FBDEAFF05749}"/>
              </a:ext>
            </a:extLst>
          </p:cNvPr>
          <p:cNvSpPr/>
          <p:nvPr/>
        </p:nvSpPr>
        <p:spPr>
          <a:xfrm>
            <a:off x="7138929" y="1880912"/>
            <a:ext cx="4450815" cy="2966514"/>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 -z $1 ]</a:t>
            </a:r>
          </a:p>
          <a:p>
            <a:pPr marL="285750" indent="-285750">
              <a:buFont typeface="Arial" panose="020B0604020202020204" pitchFamily="34" charset="0"/>
              <a:buChar char="•"/>
            </a:pPr>
            <a:r>
              <a:rPr lang="en-IN" dirty="0">
                <a:solidFill>
                  <a:schemeClr val="tx1"/>
                </a:solidFill>
              </a:rPr>
              <a:t>-z checks 1</a:t>
            </a:r>
            <a:r>
              <a:rPr lang="en-IN" baseline="30000" dirty="0">
                <a:solidFill>
                  <a:schemeClr val="tx1"/>
                </a:solidFill>
              </a:rPr>
              <a:t>st</a:t>
            </a:r>
            <a:r>
              <a:rPr lang="en-IN" dirty="0">
                <a:solidFill>
                  <a:schemeClr val="tx1"/>
                </a:solidFill>
              </a:rPr>
              <a:t> </a:t>
            </a:r>
            <a:r>
              <a:rPr lang="en-IN" b="1" dirty="0">
                <a:solidFill>
                  <a:schemeClr val="tx1"/>
                </a:solidFill>
              </a:rPr>
              <a:t>positional</a:t>
            </a:r>
            <a:r>
              <a:rPr lang="en-IN" dirty="0">
                <a:solidFill>
                  <a:schemeClr val="tx1"/>
                </a:solidFill>
              </a:rPr>
              <a:t> parameter supplied to backup function zero length.  -z returns TRUE if zero </a:t>
            </a:r>
          </a:p>
          <a:p>
            <a:endParaRPr lang="en-IN" dirty="0">
              <a:solidFill>
                <a:schemeClr val="tx1"/>
              </a:solidFill>
            </a:endParaRPr>
          </a:p>
        </p:txBody>
      </p:sp>
      <p:sp>
        <p:nvSpPr>
          <p:cNvPr id="6" name="Arrow: Left 5">
            <a:extLst>
              <a:ext uri="{FF2B5EF4-FFF2-40B4-BE49-F238E27FC236}">
                <a16:creationId xmlns:a16="http://schemas.microsoft.com/office/drawing/2014/main" id="{AA8FD271-2AC2-22C0-97D1-8E49F45A6770}"/>
              </a:ext>
            </a:extLst>
          </p:cNvPr>
          <p:cNvSpPr/>
          <p:nvPr/>
        </p:nvSpPr>
        <p:spPr>
          <a:xfrm>
            <a:off x="6872683" y="3773975"/>
            <a:ext cx="4450815" cy="3497157"/>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 !-d “/home/$1” ]</a:t>
            </a:r>
          </a:p>
          <a:p>
            <a:pPr marL="285750" indent="-285750">
              <a:buFont typeface="Arial" panose="020B0604020202020204" pitchFamily="34" charset="0"/>
              <a:buChar char="•"/>
            </a:pPr>
            <a:r>
              <a:rPr lang="en-IN" dirty="0">
                <a:solidFill>
                  <a:schemeClr val="tx1"/>
                </a:solidFill>
              </a:rPr>
              <a:t>By default –d returns true if directory exists. So, !-d =&gt; no directory exists.</a:t>
            </a:r>
          </a:p>
          <a:p>
            <a:pPr marL="285750" indent="-285750">
              <a:buFont typeface="Arial" panose="020B0604020202020204" pitchFamily="34" charset="0"/>
              <a:buChar char="•"/>
            </a:pPr>
            <a:r>
              <a:rPr lang="en-IN" dirty="0">
                <a:solidFill>
                  <a:schemeClr val="tx1"/>
                </a:solidFill>
              </a:rPr>
              <a:t>If [No </a:t>
            </a:r>
            <a:r>
              <a:rPr lang="en-IN" dirty="0" err="1">
                <a:solidFill>
                  <a:schemeClr val="tx1"/>
                </a:solidFill>
              </a:rPr>
              <a:t>dir</a:t>
            </a:r>
            <a:r>
              <a:rPr lang="en-IN" dirty="0">
                <a:solidFill>
                  <a:schemeClr val="tx1"/>
                </a:solidFill>
              </a:rPr>
              <a:t>] exit with error status 1</a:t>
            </a:r>
          </a:p>
          <a:p>
            <a:endParaRPr lang="en-IN" dirty="0">
              <a:solidFill>
                <a:schemeClr val="tx1"/>
              </a:solidFill>
            </a:endParaRPr>
          </a:p>
        </p:txBody>
      </p:sp>
    </p:spTree>
    <p:extLst>
      <p:ext uri="{BB962C8B-B14F-4D97-AF65-F5344CB8AC3E}">
        <p14:creationId xmlns:p14="http://schemas.microsoft.com/office/powerpoint/2010/main" val="19345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5EF5-A48E-6ECD-BBF1-D4864AABEF74}"/>
              </a:ext>
            </a:extLst>
          </p:cNvPr>
          <p:cNvSpPr>
            <a:spLocks noGrp="1"/>
          </p:cNvSpPr>
          <p:nvPr>
            <p:ph type="title"/>
          </p:nvPr>
        </p:nvSpPr>
        <p:spPr>
          <a:xfrm>
            <a:off x="838200" y="177840"/>
            <a:ext cx="10515600" cy="1325563"/>
          </a:xfrm>
        </p:spPr>
        <p:txBody>
          <a:bodyPr/>
          <a:lstStyle/>
          <a:p>
            <a:r>
              <a:rPr lang="en-IN" dirty="0"/>
              <a:t>big_backup.sh …</a:t>
            </a:r>
            <a:r>
              <a:rPr lang="en-IN" dirty="0" err="1"/>
              <a:t>contd</a:t>
            </a:r>
            <a:endParaRPr lang="en-IN" dirty="0"/>
          </a:p>
        </p:txBody>
      </p:sp>
      <p:sp>
        <p:nvSpPr>
          <p:cNvPr id="3" name="TextBox 2">
            <a:extLst>
              <a:ext uri="{FF2B5EF4-FFF2-40B4-BE49-F238E27FC236}">
                <a16:creationId xmlns:a16="http://schemas.microsoft.com/office/drawing/2014/main" id="{B911076E-D06E-CA78-DFB6-8C78CB9F0E8A}"/>
              </a:ext>
            </a:extLst>
          </p:cNvPr>
          <p:cNvSpPr txBox="1"/>
          <p:nvPr/>
        </p:nvSpPr>
        <p:spPr>
          <a:xfrm>
            <a:off x="771178" y="1156774"/>
            <a:ext cx="5001661" cy="5355312"/>
          </a:xfrm>
          <a:prstGeom prst="rect">
            <a:avLst/>
          </a:prstGeom>
          <a:solidFill>
            <a:schemeClr val="bg1">
              <a:lumMod val="95000"/>
            </a:schemeClr>
          </a:solidFill>
        </p:spPr>
        <p:txBody>
          <a:bodyPr wrap="square" rtlCol="0">
            <a:spAutoFit/>
          </a:bodyPr>
          <a:lstStyle/>
          <a:p>
            <a:r>
              <a:rPr lang="en-IN" dirty="0"/>
              <a:t> input=/home/$user</a:t>
            </a:r>
          </a:p>
          <a:p>
            <a:r>
              <a:rPr lang="en-IN" dirty="0"/>
              <a:t>    output=/</a:t>
            </a:r>
            <a:r>
              <a:rPr lang="en-IN" dirty="0" err="1"/>
              <a:t>tmp</a:t>
            </a:r>
            <a:r>
              <a:rPr lang="en-IN" dirty="0"/>
              <a:t>/${user}_home_$(date +%Y-%m-%d_%H%M%S).tar.gz</a:t>
            </a:r>
          </a:p>
          <a:p>
            <a:r>
              <a:rPr lang="en-IN" dirty="0"/>
              <a:t>    </a:t>
            </a:r>
          </a:p>
          <a:p>
            <a:r>
              <a:rPr lang="en-IN" dirty="0"/>
              <a:t>    function </a:t>
            </a:r>
            <a:r>
              <a:rPr lang="en-IN" dirty="0" err="1"/>
              <a:t>total_files</a:t>
            </a:r>
            <a:r>
              <a:rPr lang="en-IN" dirty="0"/>
              <a:t> {</a:t>
            </a:r>
          </a:p>
          <a:p>
            <a:r>
              <a:rPr lang="en-IN" dirty="0"/>
              <a:t>    	find $1 -type f | </a:t>
            </a:r>
            <a:r>
              <a:rPr lang="en-IN" dirty="0" err="1"/>
              <a:t>wc</a:t>
            </a:r>
            <a:r>
              <a:rPr lang="en-IN" dirty="0"/>
              <a:t> -l</a:t>
            </a:r>
          </a:p>
          <a:p>
            <a:r>
              <a:rPr lang="en-IN" dirty="0"/>
              <a:t>    }</a:t>
            </a:r>
          </a:p>
          <a:p>
            <a:r>
              <a:rPr lang="en-IN" dirty="0"/>
              <a:t>    </a:t>
            </a:r>
          </a:p>
          <a:p>
            <a:r>
              <a:rPr lang="en-IN" dirty="0"/>
              <a:t>    function </a:t>
            </a:r>
            <a:r>
              <a:rPr lang="en-IN" dirty="0" err="1"/>
              <a:t>total_directories</a:t>
            </a:r>
            <a:r>
              <a:rPr lang="en-IN" dirty="0"/>
              <a:t> {</a:t>
            </a:r>
          </a:p>
          <a:p>
            <a:r>
              <a:rPr lang="en-IN" dirty="0"/>
              <a:t>    	find $1 -type d | </a:t>
            </a:r>
            <a:r>
              <a:rPr lang="en-IN" dirty="0" err="1"/>
              <a:t>wc</a:t>
            </a:r>
            <a:r>
              <a:rPr lang="en-IN" dirty="0"/>
              <a:t> -l</a:t>
            </a:r>
          </a:p>
          <a:p>
            <a:r>
              <a:rPr lang="en-IN" dirty="0"/>
              <a:t>    }</a:t>
            </a:r>
          </a:p>
          <a:p>
            <a:r>
              <a:rPr lang="en-IN" dirty="0"/>
              <a:t>    </a:t>
            </a:r>
          </a:p>
          <a:p>
            <a:r>
              <a:rPr lang="en-IN" dirty="0"/>
              <a:t>    function </a:t>
            </a:r>
            <a:r>
              <a:rPr lang="en-IN" dirty="0" err="1"/>
              <a:t>total_archived_directories</a:t>
            </a:r>
            <a:r>
              <a:rPr lang="en-IN" dirty="0"/>
              <a:t> {</a:t>
            </a:r>
          </a:p>
          <a:p>
            <a:r>
              <a:rPr lang="en-IN" dirty="0"/>
              <a:t>    	tar -</a:t>
            </a:r>
            <a:r>
              <a:rPr lang="en-IN" dirty="0" err="1"/>
              <a:t>tzf</a:t>
            </a:r>
            <a:r>
              <a:rPr lang="en-IN" dirty="0"/>
              <a:t> $1 | grep  /$ | </a:t>
            </a:r>
            <a:r>
              <a:rPr lang="en-IN" dirty="0" err="1"/>
              <a:t>wc</a:t>
            </a:r>
            <a:r>
              <a:rPr lang="en-IN" dirty="0"/>
              <a:t> -l</a:t>
            </a:r>
          </a:p>
          <a:p>
            <a:r>
              <a:rPr lang="en-IN" dirty="0"/>
              <a:t>    }</a:t>
            </a:r>
          </a:p>
          <a:p>
            <a:r>
              <a:rPr lang="en-IN" dirty="0"/>
              <a:t>    </a:t>
            </a:r>
          </a:p>
          <a:p>
            <a:r>
              <a:rPr lang="en-IN" dirty="0"/>
              <a:t>    function </a:t>
            </a:r>
            <a:r>
              <a:rPr lang="en-IN" dirty="0" err="1"/>
              <a:t>total_archived_files</a:t>
            </a:r>
            <a:r>
              <a:rPr lang="en-IN" dirty="0"/>
              <a:t> {</a:t>
            </a:r>
          </a:p>
          <a:p>
            <a:r>
              <a:rPr lang="en-IN" dirty="0"/>
              <a:t>    	tar -</a:t>
            </a:r>
            <a:r>
              <a:rPr lang="en-IN" dirty="0" err="1"/>
              <a:t>tzf</a:t>
            </a:r>
            <a:r>
              <a:rPr lang="en-IN" dirty="0"/>
              <a:t> $1 | grep -v /$ | </a:t>
            </a:r>
            <a:r>
              <a:rPr lang="en-IN" dirty="0" err="1"/>
              <a:t>wc</a:t>
            </a:r>
            <a:r>
              <a:rPr lang="en-IN" dirty="0"/>
              <a:t> -l</a:t>
            </a:r>
          </a:p>
          <a:p>
            <a:r>
              <a:rPr lang="en-IN" dirty="0"/>
              <a:t>    }</a:t>
            </a:r>
          </a:p>
        </p:txBody>
      </p:sp>
      <p:sp>
        <p:nvSpPr>
          <p:cNvPr id="4" name="TextBox 3">
            <a:extLst>
              <a:ext uri="{FF2B5EF4-FFF2-40B4-BE49-F238E27FC236}">
                <a16:creationId xmlns:a16="http://schemas.microsoft.com/office/drawing/2014/main" id="{BC6CCD4C-DCAE-34D9-98FF-7836B1CAD691}"/>
              </a:ext>
            </a:extLst>
          </p:cNvPr>
          <p:cNvSpPr txBox="1"/>
          <p:nvPr/>
        </p:nvSpPr>
        <p:spPr>
          <a:xfrm>
            <a:off x="6114365" y="1123720"/>
            <a:ext cx="5894022" cy="5016758"/>
          </a:xfrm>
          <a:prstGeom prst="rect">
            <a:avLst/>
          </a:prstGeom>
          <a:solidFill>
            <a:schemeClr val="bg1">
              <a:lumMod val="95000"/>
            </a:schemeClr>
          </a:solidFill>
        </p:spPr>
        <p:txBody>
          <a:bodyPr wrap="square" rtlCol="0">
            <a:spAutoFit/>
          </a:bodyPr>
          <a:lstStyle/>
          <a:p>
            <a:r>
              <a:rPr lang="en-IN" sz="2000" dirty="0"/>
              <a:t>     tar -</a:t>
            </a:r>
            <a:r>
              <a:rPr lang="en-IN" sz="2000" dirty="0" err="1"/>
              <a:t>czf</a:t>
            </a:r>
            <a:r>
              <a:rPr lang="en-IN" sz="2000" dirty="0"/>
              <a:t> $output $input 2&gt; /dev/null</a:t>
            </a:r>
          </a:p>
          <a:p>
            <a:r>
              <a:rPr lang="en-IN" sz="2000" dirty="0"/>
              <a:t>    </a:t>
            </a:r>
          </a:p>
          <a:p>
            <a:r>
              <a:rPr lang="en-IN" sz="2000" dirty="0"/>
              <a:t>    </a:t>
            </a:r>
            <a:r>
              <a:rPr lang="en-IN" sz="2000" dirty="0" err="1"/>
              <a:t>src_files</a:t>
            </a:r>
            <a:r>
              <a:rPr lang="en-IN" sz="2000" dirty="0"/>
              <a:t>=$( </a:t>
            </a:r>
            <a:r>
              <a:rPr lang="en-IN" sz="2000" dirty="0" err="1"/>
              <a:t>total_files</a:t>
            </a:r>
            <a:r>
              <a:rPr lang="en-IN" sz="2000" dirty="0"/>
              <a:t> $input )</a:t>
            </a:r>
          </a:p>
          <a:p>
            <a:r>
              <a:rPr lang="en-IN" sz="2000" dirty="0"/>
              <a:t>    </a:t>
            </a:r>
            <a:r>
              <a:rPr lang="en-IN" sz="2000" dirty="0" err="1"/>
              <a:t>src_directories</a:t>
            </a:r>
            <a:r>
              <a:rPr lang="en-IN" sz="2000" dirty="0"/>
              <a:t>=$( </a:t>
            </a:r>
            <a:r>
              <a:rPr lang="en-IN" sz="2000" dirty="0" err="1"/>
              <a:t>total_directories</a:t>
            </a:r>
            <a:r>
              <a:rPr lang="en-IN" sz="2000" dirty="0"/>
              <a:t> $input )</a:t>
            </a:r>
          </a:p>
          <a:p>
            <a:r>
              <a:rPr lang="en-IN" sz="2000" dirty="0"/>
              <a:t>    </a:t>
            </a:r>
          </a:p>
          <a:p>
            <a:r>
              <a:rPr lang="en-IN" sz="2000" dirty="0"/>
              <a:t>    </a:t>
            </a:r>
            <a:r>
              <a:rPr lang="en-IN" sz="2000" dirty="0" err="1"/>
              <a:t>arch_files</a:t>
            </a:r>
            <a:r>
              <a:rPr lang="en-IN" sz="2000" dirty="0"/>
              <a:t>=$( </a:t>
            </a:r>
            <a:r>
              <a:rPr lang="en-IN" sz="2000" dirty="0" err="1"/>
              <a:t>total_archived_files</a:t>
            </a:r>
            <a:r>
              <a:rPr lang="en-IN" sz="2000" dirty="0"/>
              <a:t> $output )</a:t>
            </a:r>
          </a:p>
          <a:p>
            <a:r>
              <a:rPr lang="en-IN" sz="2000" dirty="0"/>
              <a:t>    </a:t>
            </a:r>
            <a:r>
              <a:rPr lang="en-IN" sz="2000" dirty="0" err="1"/>
              <a:t>arch_directories</a:t>
            </a:r>
            <a:r>
              <a:rPr lang="en-IN" sz="2000" dirty="0"/>
              <a:t>=$( </a:t>
            </a:r>
            <a:r>
              <a:rPr lang="en-IN" sz="2000" dirty="0" err="1"/>
              <a:t>total_archived_directories</a:t>
            </a:r>
            <a:r>
              <a:rPr lang="en-IN" sz="2000" dirty="0"/>
              <a:t>  $output )</a:t>
            </a:r>
          </a:p>
          <a:p>
            <a:r>
              <a:rPr lang="en-IN" sz="2000" dirty="0"/>
              <a:t>    </a:t>
            </a:r>
          </a:p>
          <a:p>
            <a:r>
              <a:rPr lang="en-IN" sz="2000" dirty="0"/>
              <a:t>    echo "########## $user ##########"</a:t>
            </a:r>
          </a:p>
          <a:p>
            <a:r>
              <a:rPr lang="en-IN" sz="2000" dirty="0"/>
              <a:t>    echo "Files to be included: $</a:t>
            </a:r>
            <a:r>
              <a:rPr lang="en-IN" sz="2000" dirty="0" err="1"/>
              <a:t>src_files</a:t>
            </a:r>
            <a:r>
              <a:rPr lang="en-IN" sz="2000" dirty="0"/>
              <a:t>"</a:t>
            </a:r>
          </a:p>
          <a:p>
            <a:r>
              <a:rPr lang="en-IN" sz="2000" dirty="0"/>
              <a:t>    echo "Directories to be included: $</a:t>
            </a:r>
            <a:r>
              <a:rPr lang="en-IN" sz="2000" dirty="0" err="1"/>
              <a:t>src_directories</a:t>
            </a:r>
            <a:r>
              <a:rPr lang="en-IN" sz="2000" dirty="0"/>
              <a:t>"</a:t>
            </a:r>
          </a:p>
          <a:p>
            <a:r>
              <a:rPr lang="en-IN" sz="2000" dirty="0"/>
              <a:t>    echo "Files archived: $</a:t>
            </a:r>
            <a:r>
              <a:rPr lang="en-IN" sz="2000" dirty="0" err="1"/>
              <a:t>arch_files</a:t>
            </a:r>
            <a:r>
              <a:rPr lang="en-IN" sz="2000" dirty="0"/>
              <a:t>"</a:t>
            </a:r>
          </a:p>
          <a:p>
            <a:r>
              <a:rPr lang="en-IN" sz="2000" dirty="0"/>
              <a:t>    echo "Directories archived: $</a:t>
            </a:r>
            <a:r>
              <a:rPr lang="en-IN" sz="2000" dirty="0" err="1"/>
              <a:t>arch_directories</a:t>
            </a:r>
            <a:r>
              <a:rPr lang="en-IN" sz="2000" dirty="0"/>
              <a:t>"</a:t>
            </a:r>
          </a:p>
          <a:p>
            <a:r>
              <a:rPr lang="en-IN" sz="2000" dirty="0"/>
              <a:t>    </a:t>
            </a:r>
          </a:p>
          <a:p>
            <a:r>
              <a:rPr lang="en-IN" sz="2000" dirty="0"/>
              <a:t>   </a:t>
            </a:r>
          </a:p>
        </p:txBody>
      </p:sp>
    </p:spTree>
    <p:extLst>
      <p:ext uri="{BB962C8B-B14F-4D97-AF65-F5344CB8AC3E}">
        <p14:creationId xmlns:p14="http://schemas.microsoft.com/office/powerpoint/2010/main" val="2472959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A4D1-8459-1C7A-430E-5123F7E69142}"/>
              </a:ext>
            </a:extLst>
          </p:cNvPr>
          <p:cNvSpPr>
            <a:spLocks noGrp="1"/>
          </p:cNvSpPr>
          <p:nvPr>
            <p:ph type="title"/>
          </p:nvPr>
        </p:nvSpPr>
        <p:spPr/>
        <p:txBody>
          <a:bodyPr/>
          <a:lstStyle/>
          <a:p>
            <a:r>
              <a:rPr lang="en-IN" dirty="0"/>
              <a:t>Big_backup.sh … </a:t>
            </a:r>
            <a:r>
              <a:rPr lang="en-IN" sz="1600" dirty="0" err="1"/>
              <a:t>contd</a:t>
            </a:r>
            <a:endParaRPr lang="en-IN" sz="1600" dirty="0"/>
          </a:p>
        </p:txBody>
      </p:sp>
      <p:sp>
        <p:nvSpPr>
          <p:cNvPr id="3" name="TextBox 2">
            <a:extLst>
              <a:ext uri="{FF2B5EF4-FFF2-40B4-BE49-F238E27FC236}">
                <a16:creationId xmlns:a16="http://schemas.microsoft.com/office/drawing/2014/main" id="{8F073A23-9FE9-C281-FA4E-950787747191}"/>
              </a:ext>
            </a:extLst>
          </p:cNvPr>
          <p:cNvSpPr txBox="1"/>
          <p:nvPr/>
        </p:nvSpPr>
        <p:spPr>
          <a:xfrm>
            <a:off x="936434" y="1608460"/>
            <a:ext cx="5243167" cy="3693319"/>
          </a:xfrm>
          <a:prstGeom prst="rect">
            <a:avLst/>
          </a:prstGeom>
          <a:solidFill>
            <a:schemeClr val="bg1">
              <a:lumMod val="95000"/>
            </a:schemeClr>
          </a:solidFill>
        </p:spPr>
        <p:txBody>
          <a:bodyPr wrap="none" rtlCol="0">
            <a:spAutoFit/>
          </a:bodyPr>
          <a:lstStyle/>
          <a:p>
            <a:r>
              <a:rPr lang="en-IN" sz="1800" dirty="0"/>
              <a:t> if [ $</a:t>
            </a:r>
            <a:r>
              <a:rPr lang="en-IN" sz="1800" dirty="0" err="1"/>
              <a:t>src_files</a:t>
            </a:r>
            <a:r>
              <a:rPr lang="en-IN" sz="1800" dirty="0"/>
              <a:t> -</a:t>
            </a:r>
            <a:r>
              <a:rPr lang="en-IN" sz="1800" dirty="0" err="1"/>
              <a:t>eq</a:t>
            </a:r>
            <a:r>
              <a:rPr lang="en-IN" sz="1800" dirty="0"/>
              <a:t> $</a:t>
            </a:r>
            <a:r>
              <a:rPr lang="en-IN" sz="1800" dirty="0" err="1"/>
              <a:t>arch_files</a:t>
            </a:r>
            <a:r>
              <a:rPr lang="en-IN" sz="1800" dirty="0"/>
              <a:t> ]; then</a:t>
            </a:r>
          </a:p>
          <a:p>
            <a:r>
              <a:rPr lang="en-IN" sz="1800" dirty="0"/>
              <a:t>    	echo "Backup of $input completed!"</a:t>
            </a:r>
          </a:p>
          <a:p>
            <a:r>
              <a:rPr lang="en-IN" sz="1800" dirty="0"/>
              <a:t>    	echo "Details about the output backup file:"</a:t>
            </a:r>
          </a:p>
          <a:p>
            <a:r>
              <a:rPr lang="en-IN" sz="1800" dirty="0"/>
              <a:t>    	ls -l $output</a:t>
            </a:r>
          </a:p>
          <a:p>
            <a:r>
              <a:rPr lang="en-IN" sz="1800" dirty="0"/>
              <a:t>    else</a:t>
            </a:r>
          </a:p>
          <a:p>
            <a:r>
              <a:rPr lang="en-IN" sz="1800" dirty="0"/>
              <a:t>    	echo "Backup of $input failed!"</a:t>
            </a:r>
          </a:p>
          <a:p>
            <a:r>
              <a:rPr lang="en-IN" sz="1800" dirty="0"/>
              <a:t>    fi</a:t>
            </a:r>
          </a:p>
          <a:p>
            <a:r>
              <a:rPr lang="en-IN" sz="1800" dirty="0"/>
              <a:t>}</a:t>
            </a:r>
          </a:p>
          <a:p>
            <a:r>
              <a:rPr lang="en-IN" sz="1800" dirty="0"/>
              <a:t>    </a:t>
            </a:r>
          </a:p>
          <a:p>
            <a:r>
              <a:rPr lang="en-IN" sz="1800" b="1" dirty="0"/>
              <a:t>for directory in $*; do</a:t>
            </a:r>
          </a:p>
          <a:p>
            <a:r>
              <a:rPr lang="en-IN" sz="1800" b="1" dirty="0"/>
              <a:t>    backup $directory </a:t>
            </a:r>
          </a:p>
          <a:p>
            <a:r>
              <a:rPr lang="en-IN" sz="1800" b="1" dirty="0"/>
              <a:t>done;</a:t>
            </a:r>
          </a:p>
          <a:p>
            <a:endParaRPr lang="en-IN" dirty="0"/>
          </a:p>
        </p:txBody>
      </p:sp>
      <p:sp>
        <p:nvSpPr>
          <p:cNvPr id="4" name="TextBox 3">
            <a:extLst>
              <a:ext uri="{FF2B5EF4-FFF2-40B4-BE49-F238E27FC236}">
                <a16:creationId xmlns:a16="http://schemas.microsoft.com/office/drawing/2014/main" id="{999CB80C-4D8C-E1E2-E77E-25CD8EA6C439}"/>
              </a:ext>
            </a:extLst>
          </p:cNvPr>
          <p:cNvSpPr txBox="1"/>
          <p:nvPr/>
        </p:nvSpPr>
        <p:spPr>
          <a:xfrm>
            <a:off x="6493565" y="1718628"/>
            <a:ext cx="4860235" cy="2308324"/>
          </a:xfrm>
          <a:prstGeom prst="rect">
            <a:avLst/>
          </a:prstGeom>
          <a:solidFill>
            <a:schemeClr val="accent1">
              <a:lumMod val="20000"/>
              <a:lumOff val="80000"/>
            </a:schemeClr>
          </a:solidFill>
          <a:ln>
            <a:solidFill>
              <a:schemeClr val="tx1"/>
            </a:solidFill>
          </a:ln>
        </p:spPr>
        <p:txBody>
          <a:bodyPr wrap="square" rtlCol="0">
            <a:spAutoFit/>
          </a:bodyPr>
          <a:lstStyle/>
          <a:p>
            <a:r>
              <a:rPr lang="en-IN" dirty="0"/>
              <a:t>To execute, you need to provide $1, which is typically a $user, e.g. :</a:t>
            </a:r>
          </a:p>
          <a:p>
            <a:endParaRPr lang="en-IN" dirty="0"/>
          </a:p>
          <a:p>
            <a:pPr lvl="1"/>
            <a:r>
              <a:rPr lang="en-IN" b="1" dirty="0"/>
              <a:t>./big_backup.sh </a:t>
            </a:r>
            <a:r>
              <a:rPr lang="en-IN" b="1" dirty="0" err="1"/>
              <a:t>ramesh</a:t>
            </a:r>
            <a:r>
              <a:rPr lang="en-IN" b="1" dirty="0"/>
              <a:t> Sheela jenny</a:t>
            </a:r>
          </a:p>
          <a:p>
            <a:pPr lvl="1"/>
            <a:endParaRPr lang="en-IN" b="1" dirty="0"/>
          </a:p>
          <a:p>
            <a:r>
              <a:rPr lang="en-IN" dirty="0"/>
              <a:t>Note</a:t>
            </a:r>
            <a:r>
              <a:rPr lang="en-IN" b="1" dirty="0"/>
              <a:t> for loop =&gt; </a:t>
            </a:r>
            <a:r>
              <a:rPr lang="en-IN" dirty="0"/>
              <a:t>for multiple users, create the backup of their home directory(s)</a:t>
            </a:r>
            <a:r>
              <a:rPr lang="en-IN" b="1" dirty="0"/>
              <a:t>.  $*</a:t>
            </a:r>
            <a:r>
              <a:rPr lang="en-IN" dirty="0"/>
              <a:t> parameter expansion</a:t>
            </a:r>
          </a:p>
        </p:txBody>
      </p:sp>
    </p:spTree>
    <p:extLst>
      <p:ext uri="{BB962C8B-B14F-4D97-AF65-F5344CB8AC3E}">
        <p14:creationId xmlns:p14="http://schemas.microsoft.com/office/powerpoint/2010/main" val="78305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A10C-EDCC-D294-0037-B9D4FC230C5E}"/>
              </a:ext>
            </a:extLst>
          </p:cNvPr>
          <p:cNvSpPr>
            <a:spLocks noGrp="1"/>
          </p:cNvSpPr>
          <p:nvPr>
            <p:ph type="title"/>
          </p:nvPr>
        </p:nvSpPr>
        <p:spPr>
          <a:xfrm>
            <a:off x="838200" y="294112"/>
            <a:ext cx="10515600" cy="1325563"/>
          </a:xfrm>
        </p:spPr>
        <p:txBody>
          <a:bodyPr/>
          <a:lstStyle/>
          <a:p>
            <a:r>
              <a:rPr lang="en-IN" dirty="0"/>
              <a:t>About ‘bash’ scripting</a:t>
            </a:r>
          </a:p>
        </p:txBody>
      </p:sp>
      <p:sp>
        <p:nvSpPr>
          <p:cNvPr id="4" name="Rectangle 1">
            <a:extLst>
              <a:ext uri="{FF2B5EF4-FFF2-40B4-BE49-F238E27FC236}">
                <a16:creationId xmlns:a16="http://schemas.microsoft.com/office/drawing/2014/main" id="{CE853876-1B76-0ECF-C956-3BD8831A0029}"/>
              </a:ext>
            </a:extLst>
          </p:cNvPr>
          <p:cNvSpPr>
            <a:spLocks noChangeArrowheads="1"/>
          </p:cNvSpPr>
          <p:nvPr/>
        </p:nvSpPr>
        <p:spPr bwMode="auto">
          <a:xfrm>
            <a:off x="782052" y="3103241"/>
            <a:ext cx="11109022" cy="11637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238050" bIns="238050" numCol="1" anchor="ctr" anchorCtr="0" compatLnSpc="1">
            <a:prstTxWarp prst="textNoShape">
              <a:avLst/>
            </a:prstTxWarp>
            <a:spAutoFit/>
          </a:bodyPr>
          <a:lstStyle/>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444444"/>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50000"/>
                  </a:schemeClr>
                </a:solidFill>
                <a:effectLst/>
              </a:rPr>
              <a:t>Shell</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rPr>
              <a:t>Shell is a </a:t>
            </a:r>
            <a:r>
              <a:rPr kumimoji="0" lang="en-US" altLang="en-US" sz="2000" b="1" i="1" u="none" strike="noStrike" cap="none" normalizeH="0" baseline="0" dirty="0">
                <a:ln>
                  <a:noFill/>
                </a:ln>
                <a:solidFill>
                  <a:srgbClr val="444444"/>
                </a:solidFill>
                <a:effectLst/>
              </a:rPr>
              <a:t>macro processor</a:t>
            </a:r>
            <a:r>
              <a:rPr kumimoji="0" lang="en-US" altLang="en-US" sz="2000" b="0" i="0" u="none" strike="noStrike" cap="none" normalizeH="0" baseline="0" dirty="0">
                <a:ln>
                  <a:noFill/>
                </a:ln>
                <a:solidFill>
                  <a:srgbClr val="444444"/>
                </a:solidFill>
                <a:effectLst/>
              </a:rPr>
              <a:t> which allows for an interactive or non-interactive command execution.</a:t>
            </a:r>
          </a:p>
        </p:txBody>
      </p:sp>
      <p:sp>
        <p:nvSpPr>
          <p:cNvPr id="5" name="TextBox 4">
            <a:extLst>
              <a:ext uri="{FF2B5EF4-FFF2-40B4-BE49-F238E27FC236}">
                <a16:creationId xmlns:a16="http://schemas.microsoft.com/office/drawing/2014/main" id="{9DB78832-1876-B0BD-3D9F-ADC57B0D27B7}"/>
              </a:ext>
            </a:extLst>
          </p:cNvPr>
          <p:cNvSpPr txBox="1"/>
          <p:nvPr/>
        </p:nvSpPr>
        <p:spPr>
          <a:xfrm>
            <a:off x="838201" y="4800607"/>
            <a:ext cx="11109022" cy="1631216"/>
          </a:xfrm>
          <a:prstGeom prst="rect">
            <a:avLst/>
          </a:prstGeom>
          <a:noFill/>
        </p:spPr>
        <p:txBody>
          <a:bodyPr wrap="square" rtlCol="0">
            <a:spAutoFit/>
          </a:bodyPr>
          <a:lstStyle/>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444444"/>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4">
                    <a:lumMod val="75000"/>
                  </a:schemeClr>
                </a:solidFill>
                <a:effectLst/>
              </a:rPr>
              <a:t>Scripting</a:t>
            </a:r>
          </a:p>
          <a:p>
            <a:pPr marL="0" marR="0" lvl="1"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rPr>
              <a:t>Scripting allows for an </a:t>
            </a:r>
            <a:r>
              <a:rPr kumimoji="0" lang="en-US" altLang="en-US" sz="2000" b="1" i="1" u="none" strike="noStrike" cap="none" normalizeH="0" baseline="0" dirty="0">
                <a:ln>
                  <a:noFill/>
                </a:ln>
                <a:solidFill>
                  <a:srgbClr val="444444"/>
                </a:solidFill>
                <a:effectLst/>
              </a:rPr>
              <a:t>automatic command</a:t>
            </a:r>
            <a:r>
              <a:rPr kumimoji="0" lang="en-US" altLang="en-US" sz="2000" b="1" i="1" u="none" strike="noStrike" cap="none" normalizeH="0" baseline="0" dirty="0">
                <a:ln>
                  <a:noFill/>
                </a:ln>
                <a:solidFill>
                  <a:srgbClr val="C00000"/>
                </a:solidFill>
                <a:effectLst/>
              </a:rPr>
              <a:t>s</a:t>
            </a:r>
            <a:r>
              <a:rPr kumimoji="0" lang="en-US" altLang="en-US" sz="2000" b="1" i="1" u="none" strike="noStrike" cap="none" normalizeH="0" baseline="0" dirty="0">
                <a:ln>
                  <a:noFill/>
                </a:ln>
                <a:solidFill>
                  <a:srgbClr val="444444"/>
                </a:solidFill>
                <a:effectLst/>
              </a:rPr>
              <a:t> execution</a:t>
            </a:r>
            <a:r>
              <a:rPr kumimoji="0" lang="en-US" altLang="en-US" sz="2000" b="0" i="0" u="none" strike="noStrike" cap="none" normalizeH="0" baseline="0" dirty="0">
                <a:ln>
                  <a:noFill/>
                </a:ln>
                <a:solidFill>
                  <a:srgbClr val="444444"/>
                </a:solidFill>
                <a:effectLst/>
              </a:rPr>
              <a:t> that would otherwise be executed interactively one-by-one.</a:t>
            </a:r>
            <a:endParaRPr kumimoji="0" lang="en-US" altLang="en-US" sz="2000" b="0" i="0" u="none" strike="noStrike" cap="none" normalizeH="0" baseline="0" dirty="0">
              <a:ln>
                <a:noFill/>
              </a:ln>
              <a:solidFill>
                <a:schemeClr val="tx1"/>
              </a:solidFill>
              <a:effectLst/>
            </a:endParaRPr>
          </a:p>
          <a:p>
            <a:endParaRPr lang="en-IN" sz="2000" dirty="0"/>
          </a:p>
        </p:txBody>
      </p:sp>
      <p:sp>
        <p:nvSpPr>
          <p:cNvPr id="7" name="TextBox 6">
            <a:extLst>
              <a:ext uri="{FF2B5EF4-FFF2-40B4-BE49-F238E27FC236}">
                <a16:creationId xmlns:a16="http://schemas.microsoft.com/office/drawing/2014/main" id="{2661331A-C87C-FAA3-0EAA-54982C277E70}"/>
              </a:ext>
            </a:extLst>
          </p:cNvPr>
          <p:cNvSpPr txBox="1"/>
          <p:nvPr/>
        </p:nvSpPr>
        <p:spPr>
          <a:xfrm>
            <a:off x="950495" y="1493193"/>
            <a:ext cx="10840452" cy="12311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D7091"/>
                </a:solidFill>
                <a:effectLst/>
              </a:rPr>
              <a:t>Bash</a:t>
            </a:r>
            <a:endParaRPr kumimoji="0" lang="en-US" altLang="en-US" b="1" i="0" u="none" strike="noStrike" cap="none" normalizeH="0" baseline="0" dirty="0">
              <a:ln>
                <a:noFill/>
              </a:ln>
              <a:solidFill>
                <a:srgbClr val="444444"/>
              </a:solidFill>
              <a:effectLst/>
            </a:endParaRPr>
          </a:p>
          <a:p>
            <a:pPr marL="0" marR="0" lvl="1"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rPr>
              <a:t>Bash is a command language </a:t>
            </a:r>
            <a:r>
              <a:rPr kumimoji="0" lang="en-US" altLang="en-US" b="1" i="1" u="none" strike="noStrike" cap="none" normalizeH="0" baseline="0" dirty="0">
                <a:ln>
                  <a:noFill/>
                </a:ln>
                <a:solidFill>
                  <a:srgbClr val="444444"/>
                </a:solidFill>
                <a:effectLst/>
              </a:rPr>
              <a:t>interpreter</a:t>
            </a:r>
            <a:r>
              <a:rPr kumimoji="0" lang="en-US" altLang="en-US" b="0" i="0" u="none" strike="noStrike" cap="none" normalizeH="0" baseline="0" dirty="0">
                <a:ln>
                  <a:noFill/>
                </a:ln>
                <a:solidFill>
                  <a:srgbClr val="444444"/>
                </a:solidFill>
                <a:effectLst/>
              </a:rPr>
              <a:t>. It is widely available on various operating systems and is a default </a:t>
            </a:r>
            <a:r>
              <a:rPr kumimoji="0" lang="en-US" altLang="en-US" sz="2000" b="0" i="0" u="none" strike="noStrike" cap="none" normalizeH="0" baseline="0" dirty="0">
                <a:ln>
                  <a:noFill/>
                </a:ln>
                <a:solidFill>
                  <a:srgbClr val="444444"/>
                </a:solidFill>
                <a:effectLst/>
              </a:rPr>
              <a:t>command</a:t>
            </a:r>
            <a:r>
              <a:rPr kumimoji="0" lang="en-US" altLang="en-US" b="0" i="0" u="none" strike="noStrike" cap="none" normalizeH="0" baseline="0" dirty="0">
                <a:ln>
                  <a:noFill/>
                </a:ln>
                <a:solidFill>
                  <a:srgbClr val="444444"/>
                </a:solidFill>
                <a:effectLst/>
              </a:rPr>
              <a:t> interpreter on most GNU/Linux systems. The name is an acronym for the ‘</a:t>
            </a:r>
            <a:r>
              <a:rPr kumimoji="0" lang="en-US" altLang="en-US" b="1" i="0" u="none" strike="noStrike" cap="none" normalizeH="0" baseline="0" dirty="0" err="1">
                <a:ln>
                  <a:noFill/>
                </a:ln>
                <a:solidFill>
                  <a:srgbClr val="444444"/>
                </a:solidFill>
                <a:effectLst/>
              </a:rPr>
              <a:t>B</a:t>
            </a:r>
            <a:r>
              <a:rPr kumimoji="0" lang="en-US" altLang="en-US" b="0" i="0" u="none" strike="noStrike" cap="none" normalizeH="0" baseline="0" dirty="0" err="1">
                <a:ln>
                  <a:noFill/>
                </a:ln>
                <a:solidFill>
                  <a:srgbClr val="444444"/>
                </a:solidFill>
                <a:effectLst/>
              </a:rPr>
              <a:t>ourne</a:t>
            </a:r>
            <a:r>
              <a:rPr kumimoji="0" lang="en-US" altLang="en-US" b="0" i="0" u="none" strike="noStrike" cap="none" normalizeH="0" baseline="0" dirty="0">
                <a:ln>
                  <a:noFill/>
                </a:ln>
                <a:solidFill>
                  <a:srgbClr val="444444"/>
                </a:solidFill>
                <a:effectLst/>
              </a:rPr>
              <a:t>-</a:t>
            </a:r>
            <a:r>
              <a:rPr kumimoji="0" lang="en-US" altLang="en-US" b="1" i="0" u="none" strike="noStrike" cap="none" normalizeH="0" baseline="0" dirty="0">
                <a:ln>
                  <a:noFill/>
                </a:ln>
                <a:solidFill>
                  <a:srgbClr val="444444"/>
                </a:solidFill>
                <a:effectLst/>
              </a:rPr>
              <a:t>A</a:t>
            </a:r>
            <a:r>
              <a:rPr kumimoji="0" lang="en-US" altLang="en-US" b="0" i="0" u="none" strike="noStrike" cap="none" normalizeH="0" baseline="0" dirty="0">
                <a:ln>
                  <a:noFill/>
                </a:ln>
                <a:solidFill>
                  <a:srgbClr val="444444"/>
                </a:solidFill>
                <a:effectLst/>
              </a:rPr>
              <a:t>gain </a:t>
            </a:r>
            <a:r>
              <a:rPr kumimoji="0" lang="en-US" altLang="en-US" b="1" i="0" u="none" strike="noStrike" cap="none" normalizeH="0" baseline="0" dirty="0" err="1">
                <a:ln>
                  <a:noFill/>
                </a:ln>
                <a:solidFill>
                  <a:srgbClr val="444444"/>
                </a:solidFill>
                <a:effectLst/>
              </a:rPr>
              <a:t>SH</a:t>
            </a:r>
            <a:r>
              <a:rPr kumimoji="0" lang="en-US" altLang="en-US" b="0" i="0" u="none" strike="noStrike" cap="none" normalizeH="0" baseline="0" dirty="0" err="1">
                <a:ln>
                  <a:noFill/>
                </a:ln>
                <a:solidFill>
                  <a:srgbClr val="444444"/>
                </a:solidFill>
                <a:effectLst/>
              </a:rPr>
              <a:t>ell</a:t>
            </a:r>
            <a:r>
              <a:rPr kumimoji="0" lang="en-US" altLang="en-US" b="0" i="0" u="none" strike="noStrike" cap="none" normalizeH="0" baseline="0" dirty="0">
                <a:ln>
                  <a:noFill/>
                </a:ln>
                <a:solidFill>
                  <a:srgbClr val="444444"/>
                </a:solidFill>
                <a:effectLst/>
              </a:rPr>
              <a:t>’.</a:t>
            </a:r>
          </a:p>
          <a:p>
            <a:pPr marL="742950" lvl="2" indent="-285750" eaLnBrk="0" fontAlgn="base" hangingPunct="0">
              <a:spcBef>
                <a:spcPct val="0"/>
              </a:spcBef>
              <a:spcAft>
                <a:spcPct val="0"/>
              </a:spcAft>
              <a:buFont typeface="Arial" panose="020B0604020202020204" pitchFamily="34" charset="0"/>
              <a:buChar char="•"/>
            </a:pPr>
            <a:r>
              <a:rPr lang="en-US" altLang="en-US" dirty="0">
                <a:solidFill>
                  <a:srgbClr val="444444"/>
                </a:solidFill>
              </a:rPr>
              <a:t>Tells the Kernel what programs to use and how to run them</a:t>
            </a:r>
            <a:endParaRPr kumimoji="0" lang="en-US" altLang="en-US" b="0" i="0" u="none" strike="noStrike" cap="none" normalizeH="0" baseline="0" dirty="0">
              <a:ln>
                <a:noFill/>
              </a:ln>
              <a:solidFill>
                <a:srgbClr val="444444"/>
              </a:solidFill>
              <a:effectLst/>
            </a:endParaRPr>
          </a:p>
        </p:txBody>
      </p:sp>
    </p:spTree>
    <p:extLst>
      <p:ext uri="{BB962C8B-B14F-4D97-AF65-F5344CB8AC3E}">
        <p14:creationId xmlns:p14="http://schemas.microsoft.com/office/powerpoint/2010/main" val="287741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8F0975-5B26-76C9-B097-8972F3D094B7}"/>
              </a:ext>
            </a:extLst>
          </p:cNvPr>
          <p:cNvSpPr>
            <a:spLocks noGrp="1"/>
          </p:cNvSpPr>
          <p:nvPr>
            <p:ph type="title"/>
          </p:nvPr>
        </p:nvSpPr>
        <p:spPr/>
        <p:txBody>
          <a:bodyPr/>
          <a:lstStyle/>
          <a:p>
            <a:r>
              <a:rPr lang="en-IN" dirty="0"/>
              <a:t>BASH ARITHMETICS</a:t>
            </a:r>
          </a:p>
        </p:txBody>
      </p:sp>
      <p:sp>
        <p:nvSpPr>
          <p:cNvPr id="4" name="Text Placeholder 3">
            <a:extLst>
              <a:ext uri="{FF2B5EF4-FFF2-40B4-BE49-F238E27FC236}">
                <a16:creationId xmlns:a16="http://schemas.microsoft.com/office/drawing/2014/main" id="{7993A8C4-A9C2-3860-9BD7-68227651F1B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39403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84ECFB-3758-67C6-5511-FC83D7CEE11C}"/>
              </a:ext>
            </a:extLst>
          </p:cNvPr>
          <p:cNvSpPr>
            <a:spLocks noGrp="1"/>
          </p:cNvSpPr>
          <p:nvPr>
            <p:ph type="title"/>
          </p:nvPr>
        </p:nvSpPr>
        <p:spPr>
          <a:xfrm>
            <a:off x="6811616" y="60326"/>
            <a:ext cx="4542183" cy="814318"/>
          </a:xfrm>
        </p:spPr>
        <p:txBody>
          <a:bodyPr>
            <a:normAutofit fontScale="90000"/>
          </a:bodyPr>
          <a:lstStyle/>
          <a:p>
            <a:r>
              <a:rPr lang="en-IN" dirty="0"/>
              <a:t>Arithmetic Expansion</a:t>
            </a:r>
          </a:p>
        </p:txBody>
      </p:sp>
      <p:sp>
        <p:nvSpPr>
          <p:cNvPr id="5" name="Rectangle 1">
            <a:extLst>
              <a:ext uri="{FF2B5EF4-FFF2-40B4-BE49-F238E27FC236}">
                <a16:creationId xmlns:a16="http://schemas.microsoft.com/office/drawing/2014/main" id="{AC1A1FD0-0738-1CFF-0BA5-3D7B42FF0585}"/>
              </a:ext>
            </a:extLst>
          </p:cNvPr>
          <p:cNvSpPr>
            <a:spLocks noChangeArrowheads="1"/>
          </p:cNvSpPr>
          <p:nvPr/>
        </p:nvSpPr>
        <p:spPr bwMode="auto">
          <a:xfrm>
            <a:off x="1007166" y="468429"/>
            <a:ext cx="5459895" cy="6463308"/>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a=$(( 12 + 5 ))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17</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$(( 12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$(( 100 - 1 ))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99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$(( 3 *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33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division=$(( 100 / 10 ))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$division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10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x=10;y=33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z=$(( $x *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330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F740702-F7AC-6EC0-C561-D7A02FA5C4B9}"/>
              </a:ext>
            </a:extLst>
          </p:cNvPr>
          <p:cNvSpPr txBox="1"/>
          <p:nvPr/>
        </p:nvSpPr>
        <p:spPr>
          <a:xfrm>
            <a:off x="6811617" y="834888"/>
            <a:ext cx="4909328" cy="3170099"/>
          </a:xfrm>
          <a:prstGeom prst="rect">
            <a:avLst/>
          </a:prstGeom>
          <a:noFill/>
        </p:spPr>
        <p:txBody>
          <a:bodyPr wrap="square" rtlCol="0">
            <a:spAutoFit/>
          </a:bodyPr>
          <a:lstStyle/>
          <a:p>
            <a:r>
              <a:rPr lang="en-IN" b="0" i="0" dirty="0">
                <a:solidFill>
                  <a:srgbClr val="444444"/>
                </a:solidFill>
                <a:effectLst/>
              </a:rPr>
              <a:t>The arithmetic expansion is the simplest method  to achieve basic calculations. </a:t>
            </a:r>
          </a:p>
          <a:p>
            <a:endParaRPr lang="en-IN" dirty="0">
              <a:solidFill>
                <a:srgbClr val="444444"/>
              </a:solidFill>
            </a:endParaRPr>
          </a:p>
          <a:p>
            <a:r>
              <a:rPr lang="en-IN" b="0" i="0" dirty="0">
                <a:solidFill>
                  <a:srgbClr val="444444"/>
                </a:solidFill>
                <a:effectLst/>
              </a:rPr>
              <a:t>We just enclose any mathematical expression inside </a:t>
            </a:r>
            <a:r>
              <a:rPr lang="en-IN" b="1" i="0" dirty="0">
                <a:solidFill>
                  <a:srgbClr val="444444"/>
                </a:solidFill>
                <a:effectLst/>
              </a:rPr>
              <a:t>double parentheses</a:t>
            </a:r>
            <a:r>
              <a:rPr lang="en-IN" b="0" i="0" dirty="0">
                <a:solidFill>
                  <a:srgbClr val="444444"/>
                </a:solidFill>
                <a:effectLst/>
              </a:rPr>
              <a:t>. </a:t>
            </a:r>
          </a:p>
          <a:p>
            <a:endParaRPr lang="en-IN" dirty="0">
              <a:solidFill>
                <a:srgbClr val="444444"/>
              </a:solidFill>
            </a:endParaRPr>
          </a:p>
          <a:p>
            <a:r>
              <a:rPr lang="en-IN" b="0" i="0" dirty="0">
                <a:solidFill>
                  <a:srgbClr val="444444"/>
                </a:solidFill>
                <a:effectLst/>
              </a:rPr>
              <a:t>Alongside =&gt; simple addition, subtraction, multiplication </a:t>
            </a:r>
            <a:r>
              <a:rPr lang="en-IN" sz="2000" b="0" i="0" dirty="0">
                <a:solidFill>
                  <a:srgbClr val="444444"/>
                </a:solidFill>
                <a:effectLst/>
              </a:rPr>
              <a:t>and</a:t>
            </a:r>
            <a:r>
              <a:rPr lang="en-IN" b="0" i="0" dirty="0">
                <a:solidFill>
                  <a:srgbClr val="444444"/>
                </a:solidFill>
                <a:effectLst/>
              </a:rPr>
              <a:t> division calculations with </a:t>
            </a:r>
            <a:r>
              <a:rPr lang="en-IN" b="1" i="0" dirty="0">
                <a:solidFill>
                  <a:srgbClr val="444444"/>
                </a:solidFill>
                <a:effectLst/>
              </a:rPr>
              <a:t>integers</a:t>
            </a:r>
            <a:r>
              <a:rPr lang="en-IN" b="0" i="0" dirty="0">
                <a:solidFill>
                  <a:srgbClr val="444444"/>
                </a:solidFill>
                <a:effectLst/>
              </a:rPr>
              <a:t>.</a:t>
            </a:r>
          </a:p>
          <a:p>
            <a:pPr lvl="1"/>
            <a:r>
              <a:rPr lang="en-IN" dirty="0">
                <a:solidFill>
                  <a:srgbClr val="444444"/>
                </a:solidFill>
              </a:rPr>
              <a:t>To do floating point arithmetic </a:t>
            </a:r>
            <a:r>
              <a:rPr lang="en-IN" dirty="0" err="1">
                <a:solidFill>
                  <a:srgbClr val="444444"/>
                </a:solidFill>
              </a:rPr>
              <a:t>utilies</a:t>
            </a:r>
            <a:r>
              <a:rPr lang="en-IN" dirty="0">
                <a:solidFill>
                  <a:srgbClr val="444444"/>
                </a:solidFill>
              </a:rPr>
              <a:t> such as </a:t>
            </a:r>
            <a:r>
              <a:rPr lang="en-IN" b="1" dirty="0" err="1">
                <a:solidFill>
                  <a:srgbClr val="444444"/>
                </a:solidFill>
              </a:rPr>
              <a:t>bc</a:t>
            </a:r>
            <a:r>
              <a:rPr lang="en-IN" dirty="0">
                <a:solidFill>
                  <a:srgbClr val="444444"/>
                </a:solidFill>
              </a:rPr>
              <a:t> is required.</a:t>
            </a:r>
            <a:endParaRPr lang="en-IN" dirty="0"/>
          </a:p>
        </p:txBody>
      </p:sp>
    </p:spTree>
    <p:extLst>
      <p:ext uri="{BB962C8B-B14F-4D97-AF65-F5344CB8AC3E}">
        <p14:creationId xmlns:p14="http://schemas.microsoft.com/office/powerpoint/2010/main" val="2466867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F415-2767-80FF-EFF9-A5077D481BF0}"/>
              </a:ext>
            </a:extLst>
          </p:cNvPr>
          <p:cNvSpPr>
            <a:spLocks noGrp="1"/>
          </p:cNvSpPr>
          <p:nvPr>
            <p:ph type="title"/>
          </p:nvPr>
        </p:nvSpPr>
        <p:spPr>
          <a:xfrm>
            <a:off x="838200" y="77453"/>
            <a:ext cx="10515600" cy="1325563"/>
          </a:xfrm>
        </p:spPr>
        <p:txBody>
          <a:bodyPr/>
          <a:lstStyle/>
          <a:p>
            <a:r>
              <a:rPr lang="en-IN" dirty="0"/>
              <a:t>expr command</a:t>
            </a:r>
          </a:p>
        </p:txBody>
      </p:sp>
      <p:sp>
        <p:nvSpPr>
          <p:cNvPr id="3" name="Rectangle 1">
            <a:extLst>
              <a:ext uri="{FF2B5EF4-FFF2-40B4-BE49-F238E27FC236}">
                <a16:creationId xmlns:a16="http://schemas.microsoft.com/office/drawing/2014/main" id="{2F9AF0AF-C04C-4162-2CB7-4124764E7DFC}"/>
              </a:ext>
            </a:extLst>
          </p:cNvPr>
          <p:cNvSpPr>
            <a:spLocks noChangeArrowheads="1"/>
          </p:cNvSpPr>
          <p:nvPr/>
        </p:nvSpPr>
        <p:spPr bwMode="auto">
          <a:xfrm>
            <a:off x="967407" y="1091084"/>
            <a:ext cx="4837043" cy="4924425"/>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expr 2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expr 6 * 6 expr: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syntax error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expr 6 \*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36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expr 6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2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 </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expr 1000 - 999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2">
            <a:extLst>
              <a:ext uri="{FF2B5EF4-FFF2-40B4-BE49-F238E27FC236}">
                <a16:creationId xmlns:a16="http://schemas.microsoft.com/office/drawing/2014/main" id="{00E9460A-4D26-BA3C-57EE-7DCDC63AFE0C}"/>
              </a:ext>
            </a:extLst>
          </p:cNvPr>
          <p:cNvSpPr>
            <a:spLocks noChangeArrowheads="1"/>
          </p:cNvSpPr>
          <p:nvPr/>
        </p:nvSpPr>
        <p:spPr bwMode="auto">
          <a:xfrm>
            <a:off x="6122946" y="1232789"/>
            <a:ext cx="4387515" cy="31700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rPr>
              <a:t>Using the expr command allows us to perform an arithmetic operation even without enclosing our mathematical expression within brackets.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444444"/>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rPr>
              <a:t>NOTE: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444444"/>
                </a:solidFill>
              </a:rPr>
              <a:t>D</a:t>
            </a:r>
            <a:r>
              <a:rPr kumimoji="0" lang="en-US" altLang="en-US" sz="2000" b="0" i="0" u="none" strike="noStrike" cap="none" normalizeH="0" baseline="0" dirty="0">
                <a:ln>
                  <a:noFill/>
                </a:ln>
                <a:solidFill>
                  <a:srgbClr val="444444"/>
                </a:solidFill>
                <a:effectLst/>
              </a:rPr>
              <a:t>o not forget to escape asterisk multiplication sign to avoid </a:t>
            </a:r>
            <a:r>
              <a:rPr kumimoji="0" lang="en-US" altLang="en-US" sz="2000" b="1" i="0" u="none" strike="noStrike" cap="none" normalizeH="0" baseline="0" dirty="0">
                <a:ln>
                  <a:noFill/>
                </a:ln>
                <a:solidFill>
                  <a:srgbClr val="FF8C00"/>
                </a:solidFill>
                <a:effectLst/>
                <a:cs typeface="Courier New" panose="02070309020205020404" pitchFamily="49" charset="0"/>
              </a:rPr>
              <a:t>expr: syntax error</a:t>
            </a:r>
            <a:r>
              <a:rPr kumimoji="0" lang="en-US" altLang="en-US" sz="2000" b="0" i="0" u="none" strike="noStrike" cap="none" normalizeH="0" baseline="0" dirty="0">
                <a:ln>
                  <a:noFill/>
                </a:ln>
                <a:solidFill>
                  <a:schemeClr val="tx1"/>
                </a:solidFill>
                <a:effectLs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Divide is ‘/’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09044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3E31-7191-4BFA-5BD1-834D7D2F0F68}"/>
              </a:ext>
            </a:extLst>
          </p:cNvPr>
          <p:cNvSpPr>
            <a:spLocks noGrp="1"/>
          </p:cNvSpPr>
          <p:nvPr>
            <p:ph type="title"/>
          </p:nvPr>
        </p:nvSpPr>
        <p:spPr>
          <a:xfrm>
            <a:off x="7625442" y="152853"/>
            <a:ext cx="3728357" cy="1325563"/>
          </a:xfrm>
        </p:spPr>
        <p:txBody>
          <a:bodyPr/>
          <a:lstStyle/>
          <a:p>
            <a:r>
              <a:rPr lang="en-IN" dirty="0"/>
              <a:t>let command</a:t>
            </a:r>
          </a:p>
        </p:txBody>
      </p:sp>
      <p:sp>
        <p:nvSpPr>
          <p:cNvPr id="3" name="Rectangle 1">
            <a:extLst>
              <a:ext uri="{FF2B5EF4-FFF2-40B4-BE49-F238E27FC236}">
                <a16:creationId xmlns:a16="http://schemas.microsoft.com/office/drawing/2014/main" id="{9254391F-649B-0950-7A8D-19A7F95892A1}"/>
              </a:ext>
            </a:extLst>
          </p:cNvPr>
          <p:cNvSpPr>
            <a:spLocks noChangeArrowheads="1"/>
          </p:cNvSpPr>
          <p:nvPr/>
        </p:nvSpPr>
        <p:spPr bwMode="auto">
          <a:xfrm>
            <a:off x="838200" y="766287"/>
            <a:ext cx="5079715" cy="5816977"/>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let a=2+2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let b=4*($a-1) </a:t>
            </a: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12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let c=($b**3)/2 </a:t>
            </a: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864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let </a:t>
            </a:r>
            <a:r>
              <a:rPr kumimoji="0" lang="en-US" altLang="en-US"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c++</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865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let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864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23C2F09-A489-DC97-4485-CF00BB120A96}"/>
              </a:ext>
            </a:extLst>
          </p:cNvPr>
          <p:cNvSpPr txBox="1"/>
          <p:nvPr/>
        </p:nvSpPr>
        <p:spPr>
          <a:xfrm>
            <a:off x="6694714" y="1877786"/>
            <a:ext cx="184731" cy="400110"/>
          </a:xfrm>
          <a:prstGeom prst="rect">
            <a:avLst/>
          </a:prstGeom>
          <a:noFill/>
        </p:spPr>
        <p:txBody>
          <a:bodyPr wrap="none" rtlCol="0">
            <a:spAutoFit/>
          </a:bodyPr>
          <a:lstStyle/>
          <a:p>
            <a:endParaRPr lang="en-IN" sz="2000" dirty="0"/>
          </a:p>
        </p:txBody>
      </p:sp>
      <p:sp>
        <p:nvSpPr>
          <p:cNvPr id="5" name="Rectangle 2">
            <a:extLst>
              <a:ext uri="{FF2B5EF4-FFF2-40B4-BE49-F238E27FC236}">
                <a16:creationId xmlns:a16="http://schemas.microsoft.com/office/drawing/2014/main" id="{FA6D65A1-D75F-3D87-0A56-D763F1D7D4BA}"/>
              </a:ext>
            </a:extLst>
          </p:cNvPr>
          <p:cNvSpPr>
            <a:spLocks noChangeArrowheads="1"/>
          </p:cNvSpPr>
          <p:nvPr/>
        </p:nvSpPr>
        <p:spPr bwMode="auto">
          <a:xfrm>
            <a:off x="6290630" y="1971286"/>
            <a:ext cx="5398265" cy="286232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mn-lt"/>
              </a:rPr>
              <a:t>Similar to </a:t>
            </a:r>
            <a:r>
              <a:rPr kumimoji="0" lang="en-US" altLang="en-US" sz="2000" b="1" i="0" u="none" strike="noStrike" cap="none" normalizeH="0" baseline="0" dirty="0">
                <a:ln>
                  <a:noFill/>
                </a:ln>
                <a:solidFill>
                  <a:srgbClr val="FF8C00"/>
                </a:solidFill>
                <a:effectLst/>
                <a:latin typeface="+mn-lt"/>
                <a:cs typeface="Courier New" panose="02070309020205020404" pitchFamily="49" charset="0"/>
              </a:rPr>
              <a:t>expr</a:t>
            </a:r>
            <a:r>
              <a:rPr kumimoji="0" lang="en-US" altLang="en-US" sz="2000" b="0" i="0" u="none" strike="noStrike" cap="none" normalizeH="0" baseline="0" dirty="0">
                <a:ln>
                  <a:noFill/>
                </a:ln>
                <a:solidFill>
                  <a:srgbClr val="444444"/>
                </a:solidFill>
                <a:effectLst/>
                <a:latin typeface="+mn-lt"/>
              </a:rPr>
              <a:t> command, we can perform bash arithmetic operations with </a:t>
            </a:r>
            <a:r>
              <a:rPr kumimoji="0" lang="en-US" altLang="en-US" sz="2000" b="1" i="0" u="none" strike="noStrike" cap="none" normalizeH="0" baseline="0" dirty="0">
                <a:ln>
                  <a:noFill/>
                </a:ln>
                <a:solidFill>
                  <a:srgbClr val="FF8C00"/>
                </a:solidFill>
                <a:effectLst/>
                <a:latin typeface="+mn-lt"/>
                <a:cs typeface="Courier New" panose="02070309020205020404" pitchFamily="49" charset="0"/>
              </a:rPr>
              <a:t>let</a:t>
            </a:r>
            <a:r>
              <a:rPr kumimoji="0" lang="en-US" altLang="en-US" sz="2000" b="0" i="0" u="none" strike="noStrike" cap="none" normalizeH="0" baseline="0" dirty="0">
                <a:ln>
                  <a:noFill/>
                </a:ln>
                <a:solidFill>
                  <a:srgbClr val="444444"/>
                </a:solidFill>
                <a:effectLst/>
                <a:latin typeface="+mn-lt"/>
              </a:rPr>
              <a:t> command.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444444"/>
              </a:solidFill>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8C00"/>
                </a:solidFill>
                <a:effectLst/>
                <a:latin typeface="+mn-lt"/>
                <a:cs typeface="Courier New" panose="02070309020205020404" pitchFamily="49" charset="0"/>
              </a:rPr>
              <a:t>let</a:t>
            </a:r>
            <a:r>
              <a:rPr kumimoji="0" lang="en-US" altLang="en-US" sz="2000" b="0" i="0" u="none" strike="noStrike" cap="none" normalizeH="0" baseline="0" dirty="0">
                <a:ln>
                  <a:noFill/>
                </a:ln>
                <a:solidFill>
                  <a:srgbClr val="444444"/>
                </a:solidFill>
                <a:effectLst/>
                <a:latin typeface="+mn-lt"/>
              </a:rPr>
              <a:t> command evaluates a mathematical expression and stores its result into a variable.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444444"/>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mn-lt"/>
              </a:rPr>
              <a:t>See alongside examples of </a:t>
            </a:r>
            <a:r>
              <a:rPr kumimoji="0" lang="en-US" altLang="en-US" sz="2000" b="1" i="0" u="none" strike="noStrike" cap="none" normalizeH="0" baseline="0" dirty="0">
                <a:ln>
                  <a:noFill/>
                </a:ln>
                <a:solidFill>
                  <a:srgbClr val="FF8C00"/>
                </a:solidFill>
                <a:effectLst/>
                <a:latin typeface="+mn-lt"/>
                <a:cs typeface="Courier New" panose="02070309020205020404" pitchFamily="49" charset="0"/>
              </a:rPr>
              <a:t>let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444444"/>
                </a:solidFill>
                <a:effectLst/>
                <a:latin typeface="+mn-lt"/>
              </a:rPr>
              <a:t>to perform integer increment and </a:t>
            </a:r>
            <a:r>
              <a:rPr kumimoji="0" lang="en-US" altLang="en-US" sz="2000" b="0" i="0" u="none" strike="noStrike" cap="none" normalizeH="0" baseline="0" dirty="0" err="1">
                <a:ln>
                  <a:noFill/>
                </a:ln>
                <a:solidFill>
                  <a:srgbClr val="444444"/>
                </a:solidFill>
                <a:effectLst/>
                <a:latin typeface="+mn-lt"/>
              </a:rPr>
              <a:t>decreament</a:t>
            </a:r>
            <a:r>
              <a:rPr kumimoji="0" lang="en-US" altLang="en-US" sz="2000" b="0" i="0" u="none" strike="noStrike" cap="none" normalizeH="0" baseline="0" dirty="0">
                <a:ln>
                  <a:noFill/>
                </a:ln>
                <a:solidFill>
                  <a:srgbClr val="444444"/>
                </a:solidFill>
                <a:effectLst/>
                <a:latin typeface="+mn-l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444444"/>
                </a:solidFill>
                <a:effectLst/>
                <a:latin typeface="+mn-lt"/>
              </a:rPr>
              <a:t>exponent operations like </a:t>
            </a:r>
            <a:r>
              <a:rPr kumimoji="0" lang="en-US" altLang="en-US" sz="2000" b="1" i="0" u="none" strike="noStrike" cap="none" normalizeH="0" baseline="0" dirty="0">
                <a:ln>
                  <a:noFill/>
                </a:ln>
                <a:solidFill>
                  <a:srgbClr val="FF8C00"/>
                </a:solidFill>
                <a:effectLst/>
                <a:latin typeface="+mn-lt"/>
                <a:cs typeface="Courier New" panose="02070309020205020404" pitchFamily="49" charset="0"/>
              </a:rPr>
              <a:t>x</a:t>
            </a:r>
            <a:r>
              <a:rPr kumimoji="0" lang="en-US" altLang="en-US" sz="2000" b="1" i="0" u="none" strike="noStrike" cap="none" normalizeH="0" baseline="30000" dirty="0">
                <a:ln>
                  <a:noFill/>
                </a:ln>
                <a:solidFill>
                  <a:srgbClr val="FF8C00"/>
                </a:solidFill>
                <a:effectLst/>
                <a:latin typeface="+mn-lt"/>
                <a:cs typeface="Courier New" panose="02070309020205020404" pitchFamily="49" charset="0"/>
              </a:rPr>
              <a:t>3</a:t>
            </a:r>
            <a:r>
              <a:rPr kumimoji="0" lang="en-US" altLang="en-US" sz="20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153075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CACC-7EA6-530E-9145-78171882F472}"/>
              </a:ext>
            </a:extLst>
          </p:cNvPr>
          <p:cNvSpPr>
            <a:spLocks noGrp="1"/>
          </p:cNvSpPr>
          <p:nvPr>
            <p:ph type="title"/>
          </p:nvPr>
        </p:nvSpPr>
        <p:spPr>
          <a:xfrm>
            <a:off x="838200" y="185531"/>
            <a:ext cx="10515600" cy="1060174"/>
          </a:xfrm>
        </p:spPr>
        <p:txBody>
          <a:bodyPr/>
          <a:lstStyle/>
          <a:p>
            <a:r>
              <a:rPr lang="en-IN" dirty="0" err="1"/>
              <a:t>bc</a:t>
            </a:r>
            <a:r>
              <a:rPr lang="en-IN" dirty="0"/>
              <a:t> command</a:t>
            </a:r>
          </a:p>
        </p:txBody>
      </p:sp>
      <p:sp>
        <p:nvSpPr>
          <p:cNvPr id="3" name="Rectangle 1">
            <a:extLst>
              <a:ext uri="{FF2B5EF4-FFF2-40B4-BE49-F238E27FC236}">
                <a16:creationId xmlns:a16="http://schemas.microsoft.com/office/drawing/2014/main" id="{FEE3AA05-1B13-9827-5A3C-C3EED26DC794}"/>
              </a:ext>
            </a:extLst>
          </p:cNvPr>
          <p:cNvSpPr>
            <a:spLocks noChangeArrowheads="1"/>
          </p:cNvSpPr>
          <p:nvPr/>
        </p:nvSpPr>
        <p:spPr bwMode="auto">
          <a:xfrm>
            <a:off x="940906" y="1427276"/>
            <a:ext cx="7076659" cy="4308872"/>
          </a:xfrm>
          <a:prstGeom prst="rect">
            <a:avLst/>
          </a:prstGeom>
          <a:solidFill>
            <a:srgbClr val="12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'8.5 / 2.3' | </a:t>
            </a:r>
            <a:r>
              <a:rPr kumimoji="0" lang="en-US" altLang="en-US" sz="2000"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bc</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'scale=2;8.5 / 2.3' | </a:t>
            </a:r>
            <a:r>
              <a:rPr kumimoji="0" lang="en-US" altLang="en-US" sz="2000"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bc</a:t>
            </a:r>
            <a:endPar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3.69</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'scale=30;8.5 / 2.3' | </a:t>
            </a:r>
            <a:r>
              <a:rPr kumimoji="0" lang="en-US" altLang="en-US" sz="2000"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bc</a:t>
            </a:r>
            <a:endPar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3.695652173913043478260869565217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squareroot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'scale=50;sqrt(50)' | </a:t>
            </a:r>
            <a:r>
              <a:rPr kumimoji="0" lang="en-US" altLang="en-US" sz="2000"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bc</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echo $</a:t>
            </a:r>
            <a:r>
              <a:rPr kumimoji="0" lang="en-US" altLang="en-US" sz="2000" b="0" i="0" u="none" strike="noStrike" cap="none" normalizeH="0" baseline="0" dirty="0" err="1">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squareroot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7.07106781186547524400844362104849039284835937688474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4E1B9"/>
                </a:solidFill>
                <a:effectLst/>
                <a:latin typeface="Calibri" panose="020F0502020204030204" pitchFamily="34" charset="0"/>
                <a:ea typeface="Calibri" panose="020F0502020204030204" pitchFamily="34" charset="0"/>
                <a:cs typeface="Calibri" panose="020F0502020204030204" pitchFamily="34" charset="0"/>
              </a:rPr>
              <a:t>linuxconfig.org</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1" i="0" u="none" strike="noStrike" cap="none" normalizeH="0" baseline="0" dirty="0">
                <a:ln>
                  <a:noFill/>
                </a:ln>
                <a:solidFill>
                  <a:srgbClr val="26B0D7"/>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3103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1F6A-C9E9-B424-AA18-1C4C4D29369A}"/>
              </a:ext>
            </a:extLst>
          </p:cNvPr>
          <p:cNvSpPr>
            <a:spLocks noGrp="1"/>
          </p:cNvSpPr>
          <p:nvPr>
            <p:ph type="title"/>
          </p:nvPr>
        </p:nvSpPr>
        <p:spPr/>
        <p:txBody>
          <a:bodyPr/>
          <a:lstStyle/>
          <a:p>
            <a:r>
              <a:rPr lang="en-IN" dirty="0"/>
              <a:t>Another way to use </a:t>
            </a:r>
            <a:r>
              <a:rPr lang="en-IN" dirty="0" err="1"/>
              <a:t>bc</a:t>
            </a:r>
            <a:r>
              <a:rPr lang="en-IN" dirty="0"/>
              <a:t> – like a calculator</a:t>
            </a:r>
          </a:p>
        </p:txBody>
      </p:sp>
      <p:pic>
        <p:nvPicPr>
          <p:cNvPr id="4" name="Picture 3">
            <a:extLst>
              <a:ext uri="{FF2B5EF4-FFF2-40B4-BE49-F238E27FC236}">
                <a16:creationId xmlns:a16="http://schemas.microsoft.com/office/drawing/2014/main" id="{1350D0AB-C912-BA94-EC0D-56744F10449D}"/>
              </a:ext>
            </a:extLst>
          </p:cNvPr>
          <p:cNvPicPr>
            <a:picLocks noChangeAspect="1"/>
          </p:cNvPicPr>
          <p:nvPr/>
        </p:nvPicPr>
        <p:blipFill>
          <a:blip r:embed="rId2"/>
          <a:stretch>
            <a:fillRect/>
          </a:stretch>
        </p:blipFill>
        <p:spPr>
          <a:xfrm>
            <a:off x="728870" y="1690688"/>
            <a:ext cx="10760765" cy="5167312"/>
          </a:xfrm>
          <a:prstGeom prst="rect">
            <a:avLst/>
          </a:prstGeom>
        </p:spPr>
      </p:pic>
      <p:sp>
        <p:nvSpPr>
          <p:cNvPr id="5" name="TextBox 4">
            <a:extLst>
              <a:ext uri="{FF2B5EF4-FFF2-40B4-BE49-F238E27FC236}">
                <a16:creationId xmlns:a16="http://schemas.microsoft.com/office/drawing/2014/main" id="{7E319100-7DFF-4283-9938-B397ECF63BF6}"/>
              </a:ext>
            </a:extLst>
          </p:cNvPr>
          <p:cNvSpPr txBox="1"/>
          <p:nvPr/>
        </p:nvSpPr>
        <p:spPr>
          <a:xfrm>
            <a:off x="2915478" y="5830957"/>
            <a:ext cx="2002600" cy="369332"/>
          </a:xfrm>
          <a:prstGeom prst="rect">
            <a:avLst/>
          </a:prstGeom>
          <a:solidFill>
            <a:schemeClr val="tx1"/>
          </a:solidFill>
        </p:spPr>
        <p:txBody>
          <a:bodyPr wrap="none" rtlCol="0">
            <a:spAutoFit/>
          </a:bodyPr>
          <a:lstStyle/>
          <a:p>
            <a:r>
              <a:rPr lang="en-IN" dirty="0">
                <a:solidFill>
                  <a:schemeClr val="bg1"/>
                </a:solidFill>
              </a:rPr>
              <a:t>Type quit to quit </a:t>
            </a:r>
            <a:r>
              <a:rPr lang="en-IN" dirty="0" err="1">
                <a:solidFill>
                  <a:schemeClr val="bg1"/>
                </a:solidFill>
              </a:rPr>
              <a:t>bc</a:t>
            </a:r>
            <a:endParaRPr lang="en-IN" dirty="0">
              <a:solidFill>
                <a:schemeClr val="bg1"/>
              </a:solidFill>
            </a:endParaRPr>
          </a:p>
        </p:txBody>
      </p:sp>
    </p:spTree>
    <p:extLst>
      <p:ext uri="{BB962C8B-B14F-4D97-AF65-F5344CB8AC3E}">
        <p14:creationId xmlns:p14="http://schemas.microsoft.com/office/powerpoint/2010/main" val="327512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FF45-C47B-7AE3-17DF-9BBB2BDF0F95}"/>
              </a:ext>
            </a:extLst>
          </p:cNvPr>
          <p:cNvSpPr>
            <a:spLocks noGrp="1"/>
          </p:cNvSpPr>
          <p:nvPr>
            <p:ph type="title"/>
          </p:nvPr>
        </p:nvSpPr>
        <p:spPr/>
        <p:txBody>
          <a:bodyPr/>
          <a:lstStyle/>
          <a:p>
            <a:r>
              <a:rPr lang="en-IN" dirty="0"/>
              <a:t>What is in a Script?</a:t>
            </a:r>
          </a:p>
        </p:txBody>
      </p:sp>
      <p:sp>
        <p:nvSpPr>
          <p:cNvPr id="5" name="Content Placeholder 4">
            <a:extLst>
              <a:ext uri="{FF2B5EF4-FFF2-40B4-BE49-F238E27FC236}">
                <a16:creationId xmlns:a16="http://schemas.microsoft.com/office/drawing/2014/main" id="{A438B254-0D3C-393D-082A-74CDC8958AE5}"/>
              </a:ext>
            </a:extLst>
          </p:cNvPr>
          <p:cNvSpPr>
            <a:spLocks noGrp="1"/>
          </p:cNvSpPr>
          <p:nvPr>
            <p:ph idx="1"/>
          </p:nvPr>
        </p:nvSpPr>
        <p:spPr/>
        <p:txBody>
          <a:bodyPr/>
          <a:lstStyle/>
          <a:p>
            <a:r>
              <a:rPr lang="en-IN" dirty="0"/>
              <a:t>Commands</a:t>
            </a:r>
          </a:p>
          <a:p>
            <a:r>
              <a:rPr lang="en-IN" dirty="0"/>
              <a:t>Variables</a:t>
            </a:r>
          </a:p>
          <a:p>
            <a:r>
              <a:rPr lang="en-IN" dirty="0"/>
              <a:t>Functions</a:t>
            </a:r>
          </a:p>
          <a:p>
            <a:r>
              <a:rPr lang="en-IN" dirty="0"/>
              <a:t>Loops</a:t>
            </a:r>
          </a:p>
          <a:p>
            <a:r>
              <a:rPr lang="en-IN" dirty="0"/>
              <a:t>Conditional Statements</a:t>
            </a:r>
          </a:p>
          <a:p>
            <a:r>
              <a:rPr lang="en-IN" dirty="0"/>
              <a:t>Comments and Documentation</a:t>
            </a:r>
          </a:p>
          <a:p>
            <a:r>
              <a:rPr lang="en-IN" dirty="0"/>
              <a:t>Options and Settings</a:t>
            </a:r>
          </a:p>
        </p:txBody>
      </p:sp>
    </p:spTree>
    <p:extLst>
      <p:ext uri="{BB962C8B-B14F-4D97-AF65-F5344CB8AC3E}">
        <p14:creationId xmlns:p14="http://schemas.microsoft.com/office/powerpoint/2010/main" val="148300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456FB8-2C2E-46ED-F224-291435977101}"/>
              </a:ext>
            </a:extLst>
          </p:cNvPr>
          <p:cNvSpPr>
            <a:spLocks noGrp="1"/>
          </p:cNvSpPr>
          <p:nvPr>
            <p:ph type="title"/>
          </p:nvPr>
        </p:nvSpPr>
        <p:spPr/>
        <p:txBody>
          <a:bodyPr/>
          <a:lstStyle/>
          <a:p>
            <a:r>
              <a:rPr lang="en-US" cap="all" dirty="0"/>
              <a:t>Script Execution</a:t>
            </a:r>
            <a:endParaRPr lang="en-IN" cap="all" dirty="0"/>
          </a:p>
        </p:txBody>
      </p:sp>
      <p:sp>
        <p:nvSpPr>
          <p:cNvPr id="5" name="Text Placeholder 4">
            <a:extLst>
              <a:ext uri="{FF2B5EF4-FFF2-40B4-BE49-F238E27FC236}">
                <a16:creationId xmlns:a16="http://schemas.microsoft.com/office/drawing/2014/main" id="{6FA4A3D5-A834-07E3-00CD-66E4636AB0B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6361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742F-D826-B05E-8456-7C6A88D9034A}"/>
              </a:ext>
            </a:extLst>
          </p:cNvPr>
          <p:cNvSpPr>
            <a:spLocks noGrp="1"/>
          </p:cNvSpPr>
          <p:nvPr>
            <p:ph type="title"/>
          </p:nvPr>
        </p:nvSpPr>
        <p:spPr>
          <a:xfrm>
            <a:off x="838200" y="-111954"/>
            <a:ext cx="10515600" cy="1325563"/>
          </a:xfrm>
        </p:spPr>
        <p:txBody>
          <a:bodyPr/>
          <a:lstStyle/>
          <a:p>
            <a:r>
              <a:rPr lang="en-IN" dirty="0"/>
              <a:t>Command Execution</a:t>
            </a:r>
          </a:p>
        </p:txBody>
      </p:sp>
      <p:pic>
        <p:nvPicPr>
          <p:cNvPr id="5" name="Picture 4">
            <a:extLst>
              <a:ext uri="{FF2B5EF4-FFF2-40B4-BE49-F238E27FC236}">
                <a16:creationId xmlns:a16="http://schemas.microsoft.com/office/drawing/2014/main" id="{45DAAD8F-9828-65CB-C05D-3E728AABF5E5}"/>
              </a:ext>
            </a:extLst>
          </p:cNvPr>
          <p:cNvPicPr>
            <a:picLocks noChangeAspect="1"/>
          </p:cNvPicPr>
          <p:nvPr/>
        </p:nvPicPr>
        <p:blipFill>
          <a:blip r:embed="rId2"/>
          <a:stretch>
            <a:fillRect/>
          </a:stretch>
        </p:blipFill>
        <p:spPr>
          <a:xfrm>
            <a:off x="410816" y="1246908"/>
            <a:ext cx="11410123" cy="5611091"/>
          </a:xfrm>
          <a:prstGeom prst="rect">
            <a:avLst/>
          </a:prstGeom>
        </p:spPr>
      </p:pic>
    </p:spTree>
    <p:extLst>
      <p:ext uri="{BB962C8B-B14F-4D97-AF65-F5344CB8AC3E}">
        <p14:creationId xmlns:p14="http://schemas.microsoft.com/office/powerpoint/2010/main" val="327660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5B3C-B976-4573-AAFD-49F9EBED3D1F}"/>
              </a:ext>
            </a:extLst>
          </p:cNvPr>
          <p:cNvSpPr>
            <a:spLocks noGrp="1"/>
          </p:cNvSpPr>
          <p:nvPr>
            <p:ph type="title"/>
          </p:nvPr>
        </p:nvSpPr>
        <p:spPr>
          <a:xfrm>
            <a:off x="838200" y="182245"/>
            <a:ext cx="10515600" cy="1325563"/>
          </a:xfrm>
        </p:spPr>
        <p:txBody>
          <a:bodyPr/>
          <a:lstStyle/>
          <a:p>
            <a:r>
              <a:rPr lang="en-IN" dirty="0"/>
              <a:t>Script Execution – by calling bash</a:t>
            </a:r>
          </a:p>
        </p:txBody>
      </p:sp>
      <p:sp>
        <p:nvSpPr>
          <p:cNvPr id="4" name="TextBox 3">
            <a:extLst>
              <a:ext uri="{FF2B5EF4-FFF2-40B4-BE49-F238E27FC236}">
                <a16:creationId xmlns:a16="http://schemas.microsoft.com/office/drawing/2014/main" id="{DC7B3BEC-D14F-BFD9-DAF0-D0E76CDF5EBA}"/>
              </a:ext>
            </a:extLst>
          </p:cNvPr>
          <p:cNvSpPr txBox="1"/>
          <p:nvPr/>
        </p:nvSpPr>
        <p:spPr>
          <a:xfrm>
            <a:off x="1258136" y="1942542"/>
            <a:ext cx="4838184" cy="707886"/>
          </a:xfrm>
          <a:prstGeom prst="rect">
            <a:avLst/>
          </a:prstGeom>
          <a:solidFill>
            <a:schemeClr val="bg1">
              <a:lumMod val="85000"/>
            </a:schemeClr>
          </a:solidFill>
          <a:ln>
            <a:solidFill>
              <a:schemeClr val="tx1"/>
            </a:solidFill>
          </a:ln>
        </p:spPr>
        <p:txBody>
          <a:bodyPr wrap="none" rtlCol="0">
            <a:spAutoFit/>
          </a:bodyPr>
          <a:lstStyle/>
          <a:p>
            <a:r>
              <a:rPr lang="en-IN" sz="2000" dirty="0"/>
              <a:t>$echo ‘echo Hello World! ’  &gt; hello_world.sh </a:t>
            </a:r>
          </a:p>
          <a:p>
            <a:r>
              <a:rPr lang="en-IN" sz="2000" dirty="0"/>
              <a:t>cat  hello_world.sh  </a:t>
            </a:r>
          </a:p>
        </p:txBody>
      </p:sp>
      <p:sp>
        <p:nvSpPr>
          <p:cNvPr id="5" name="TextBox 4">
            <a:extLst>
              <a:ext uri="{FF2B5EF4-FFF2-40B4-BE49-F238E27FC236}">
                <a16:creationId xmlns:a16="http://schemas.microsoft.com/office/drawing/2014/main" id="{D2AD26D3-8D4C-A6A0-11F5-CD3828F51365}"/>
              </a:ext>
            </a:extLst>
          </p:cNvPr>
          <p:cNvSpPr txBox="1"/>
          <p:nvPr/>
        </p:nvSpPr>
        <p:spPr>
          <a:xfrm>
            <a:off x="838200" y="1485900"/>
            <a:ext cx="4776885" cy="400110"/>
          </a:xfrm>
          <a:prstGeom prst="rect">
            <a:avLst/>
          </a:prstGeom>
          <a:solidFill>
            <a:schemeClr val="bg1">
              <a:lumMod val="95000"/>
            </a:schemeClr>
          </a:solidFill>
        </p:spPr>
        <p:txBody>
          <a:bodyPr wrap="none" rtlCol="0">
            <a:spAutoFit/>
          </a:bodyPr>
          <a:lstStyle/>
          <a:p>
            <a:pPr marL="285750" indent="-285750">
              <a:buFont typeface="Arial" panose="020B0604020202020204" pitchFamily="34" charset="0"/>
              <a:buChar char="•"/>
            </a:pPr>
            <a:r>
              <a:rPr lang="en-IN" sz="2000" dirty="0"/>
              <a:t> create a script and inspect it’s contents : </a:t>
            </a:r>
          </a:p>
        </p:txBody>
      </p:sp>
      <p:sp>
        <p:nvSpPr>
          <p:cNvPr id="8" name="TextBox 7">
            <a:extLst>
              <a:ext uri="{FF2B5EF4-FFF2-40B4-BE49-F238E27FC236}">
                <a16:creationId xmlns:a16="http://schemas.microsoft.com/office/drawing/2014/main" id="{B59A4DF3-E19A-601C-897D-CFD031EF5F84}"/>
              </a:ext>
            </a:extLst>
          </p:cNvPr>
          <p:cNvSpPr txBox="1"/>
          <p:nvPr/>
        </p:nvSpPr>
        <p:spPr>
          <a:xfrm>
            <a:off x="1276166" y="3591434"/>
            <a:ext cx="2408865" cy="400110"/>
          </a:xfrm>
          <a:prstGeom prst="rect">
            <a:avLst/>
          </a:prstGeom>
          <a:solidFill>
            <a:schemeClr val="accent1">
              <a:lumMod val="40000"/>
              <a:lumOff val="60000"/>
            </a:schemeClr>
          </a:solidFill>
          <a:ln>
            <a:solidFill>
              <a:schemeClr val="tx1"/>
            </a:solidFill>
          </a:ln>
        </p:spPr>
        <p:txBody>
          <a:bodyPr wrap="none" rtlCol="0">
            <a:spAutoFit/>
          </a:bodyPr>
          <a:lstStyle/>
          <a:p>
            <a:r>
              <a:rPr lang="en-IN" sz="2000" dirty="0"/>
              <a:t>$bash hello_world.sh</a:t>
            </a:r>
          </a:p>
        </p:txBody>
      </p:sp>
      <p:sp>
        <p:nvSpPr>
          <p:cNvPr id="9" name="TextBox 8">
            <a:extLst>
              <a:ext uri="{FF2B5EF4-FFF2-40B4-BE49-F238E27FC236}">
                <a16:creationId xmlns:a16="http://schemas.microsoft.com/office/drawing/2014/main" id="{C314746A-538C-BCA1-C327-A7435F2B742E}"/>
              </a:ext>
            </a:extLst>
          </p:cNvPr>
          <p:cNvSpPr txBox="1"/>
          <p:nvPr/>
        </p:nvSpPr>
        <p:spPr>
          <a:xfrm>
            <a:off x="853440" y="3124200"/>
            <a:ext cx="2282484" cy="400110"/>
          </a:xfrm>
          <a:prstGeom prst="rect">
            <a:avLst/>
          </a:prstGeom>
          <a:solidFill>
            <a:schemeClr val="accent1">
              <a:lumMod val="20000"/>
              <a:lumOff val="80000"/>
            </a:schemeClr>
          </a:solidFill>
        </p:spPr>
        <p:txBody>
          <a:bodyPr wrap="none" rtlCol="0">
            <a:spAutoFit/>
          </a:bodyPr>
          <a:lstStyle/>
          <a:p>
            <a:pPr marL="285750" indent="-285750">
              <a:buFont typeface="Arial" panose="020B0604020202020204" pitchFamily="34" charset="0"/>
              <a:buChar char="•"/>
            </a:pPr>
            <a:r>
              <a:rPr lang="en-IN" sz="2000" dirty="0"/>
              <a:t> call it with bash: </a:t>
            </a:r>
          </a:p>
        </p:txBody>
      </p:sp>
      <p:sp>
        <p:nvSpPr>
          <p:cNvPr id="10" name="TextBox 9">
            <a:extLst>
              <a:ext uri="{FF2B5EF4-FFF2-40B4-BE49-F238E27FC236}">
                <a16:creationId xmlns:a16="http://schemas.microsoft.com/office/drawing/2014/main" id="{15D201B8-424F-E325-ED1B-E18A71178C92}"/>
              </a:ext>
            </a:extLst>
          </p:cNvPr>
          <p:cNvSpPr txBox="1"/>
          <p:nvPr/>
        </p:nvSpPr>
        <p:spPr>
          <a:xfrm>
            <a:off x="1291406" y="4978552"/>
            <a:ext cx="1502784" cy="400110"/>
          </a:xfrm>
          <a:prstGeom prst="rect">
            <a:avLst/>
          </a:prstGeom>
          <a:solidFill>
            <a:schemeClr val="accent6">
              <a:lumMod val="40000"/>
              <a:lumOff val="60000"/>
            </a:schemeClr>
          </a:solidFill>
          <a:ln>
            <a:solidFill>
              <a:schemeClr val="tx1"/>
            </a:solidFill>
          </a:ln>
        </p:spPr>
        <p:txBody>
          <a:bodyPr wrap="none" rtlCol="0">
            <a:spAutoFit/>
          </a:bodyPr>
          <a:lstStyle/>
          <a:p>
            <a:r>
              <a:rPr lang="en-IN" sz="2000" dirty="0"/>
              <a:t>Hello World!</a:t>
            </a:r>
          </a:p>
        </p:txBody>
      </p:sp>
      <p:sp>
        <p:nvSpPr>
          <p:cNvPr id="11" name="TextBox 10">
            <a:extLst>
              <a:ext uri="{FF2B5EF4-FFF2-40B4-BE49-F238E27FC236}">
                <a16:creationId xmlns:a16="http://schemas.microsoft.com/office/drawing/2014/main" id="{D1A7F205-71CD-9302-A2C4-80FE6BF3BDBB}"/>
              </a:ext>
            </a:extLst>
          </p:cNvPr>
          <p:cNvSpPr txBox="1"/>
          <p:nvPr/>
        </p:nvSpPr>
        <p:spPr>
          <a:xfrm>
            <a:off x="868680" y="4522470"/>
            <a:ext cx="1473076" cy="400110"/>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IN" sz="2000" dirty="0"/>
              <a:t> results : </a:t>
            </a:r>
          </a:p>
        </p:txBody>
      </p:sp>
      <p:sp>
        <p:nvSpPr>
          <p:cNvPr id="12" name="Arrow: Left 11">
            <a:extLst>
              <a:ext uri="{FF2B5EF4-FFF2-40B4-BE49-F238E27FC236}">
                <a16:creationId xmlns:a16="http://schemas.microsoft.com/office/drawing/2014/main" id="{91954D5E-C42D-C6BF-44A6-89F2CE04213B}"/>
              </a:ext>
            </a:extLst>
          </p:cNvPr>
          <p:cNvSpPr/>
          <p:nvPr/>
        </p:nvSpPr>
        <p:spPr>
          <a:xfrm>
            <a:off x="6096000" y="1683444"/>
            <a:ext cx="3527501" cy="1228723"/>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Text (A small </a:t>
            </a:r>
            <a:r>
              <a:rPr lang="en-IN" sz="2000" dirty="0">
                <a:solidFill>
                  <a:srgbClr val="C00000"/>
                </a:solidFill>
              </a:rPr>
              <a:t>script</a:t>
            </a:r>
            <a:r>
              <a:rPr lang="en-IN" sz="2000" dirty="0">
                <a:solidFill>
                  <a:schemeClr val="tx1"/>
                </a:solidFill>
              </a:rPr>
              <a:t>) is redirected to a file</a:t>
            </a:r>
          </a:p>
        </p:txBody>
      </p:sp>
      <p:sp>
        <p:nvSpPr>
          <p:cNvPr id="13" name="Arrow: Left 12">
            <a:extLst>
              <a:ext uri="{FF2B5EF4-FFF2-40B4-BE49-F238E27FC236}">
                <a16:creationId xmlns:a16="http://schemas.microsoft.com/office/drawing/2014/main" id="{5A54DD74-E4D7-4ED8-1595-DC5A2D84F212}"/>
              </a:ext>
            </a:extLst>
          </p:cNvPr>
          <p:cNvSpPr/>
          <p:nvPr/>
        </p:nvSpPr>
        <p:spPr>
          <a:xfrm>
            <a:off x="3672473" y="3430627"/>
            <a:ext cx="5951028" cy="707886"/>
          </a:xfrm>
          <a:prstGeom prst="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Call bash – to interpret and execute the file</a:t>
            </a:r>
          </a:p>
        </p:txBody>
      </p:sp>
    </p:spTree>
    <p:extLst>
      <p:ext uri="{BB962C8B-B14F-4D97-AF65-F5344CB8AC3E}">
        <p14:creationId xmlns:p14="http://schemas.microsoft.com/office/powerpoint/2010/main" val="28151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1920</TotalTime>
  <Words>5382</Words>
  <Application>Microsoft Office PowerPoint</Application>
  <PresentationFormat>Widescreen</PresentationFormat>
  <Paragraphs>746</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Consolas</vt:lpstr>
      <vt:lpstr>Source Serif Pro</vt:lpstr>
      <vt:lpstr>Symbol</vt:lpstr>
      <vt:lpstr>Office Theme</vt:lpstr>
      <vt:lpstr>DTL – Bash Scripts</vt:lpstr>
      <vt:lpstr>Useful Links</vt:lpstr>
      <vt:lpstr>Linux File System see : https://www.linuxfoundation.org/blog/blog/classic-sysadmin-the-linux-filesystem-explained </vt:lpstr>
      <vt:lpstr>Shell in context!</vt:lpstr>
      <vt:lpstr>About ‘bash’ scripting</vt:lpstr>
      <vt:lpstr>What is in a Script?</vt:lpstr>
      <vt:lpstr>Script Execution</vt:lpstr>
      <vt:lpstr>Command Execution</vt:lpstr>
      <vt:lpstr>Script Execution – by calling bash</vt:lpstr>
      <vt:lpstr>Multiline file creation</vt:lpstr>
      <vt:lpstr>nano ….!</vt:lpstr>
      <vt:lpstr>Script Execution with #! - shebang</vt:lpstr>
      <vt:lpstr>Debugging</vt:lpstr>
      <vt:lpstr>Special Parameters</vt:lpstr>
      <vt:lpstr>xp.sh – script to explore all special shell parameters  </vt:lpstr>
      <vt:lpstr>xp.sh – results </vt:lpstr>
      <vt:lpstr>Shell Expansion 1 https://www.gnu.org/software/bash/manual/html_node/Shell-Expansions.html</vt:lpstr>
      <vt:lpstr>Shell Expansion – Arithmetic Expansion</vt:lpstr>
      <vt:lpstr>Shell Expansion – Command Substitution</vt:lpstr>
      <vt:lpstr>File names and permissions</vt:lpstr>
      <vt:lpstr>VARIABLES</vt:lpstr>
      <vt:lpstr>Variables</vt:lpstr>
      <vt:lpstr>Variables can be defined in the command line</vt:lpstr>
      <vt:lpstr>backup.sh - A script to backup any user’s home directory</vt:lpstr>
      <vt:lpstr>Three types of variables, based on scope</vt:lpstr>
      <vt:lpstr>Setting the environment</vt:lpstr>
      <vt:lpstr>Arrays – special type of variables</vt:lpstr>
      <vt:lpstr>INPUT AND OUTPUT</vt:lpstr>
      <vt:lpstr>Redirection</vt:lpstr>
      <vt:lpstr>Input, Output and Error Redirections</vt:lpstr>
      <vt:lpstr>Redirecting stdout and stderr</vt:lpstr>
      <vt:lpstr>The backup.sh script with error redirection</vt:lpstr>
      <vt:lpstr>Redirecting stdin</vt:lpstr>
      <vt:lpstr>FUNCTIONS</vt:lpstr>
      <vt:lpstr>Functions</vt:lpstr>
      <vt:lpstr>A code example – using function</vt:lpstr>
      <vt:lpstr>Numeric and String Comparisons</vt:lpstr>
      <vt:lpstr>Numeric and String Comparisons</vt:lpstr>
      <vt:lpstr>Numeric Comparison</vt:lpstr>
      <vt:lpstr>Comparing strings</vt:lpstr>
      <vt:lpstr>Code example using comparisons</vt:lpstr>
      <vt:lpstr>CONDITIONAL STATEMENTS</vt:lpstr>
      <vt:lpstr>If .. elif .. else .. fi </vt:lpstr>
      <vt:lpstr>Backup script again- with conditionals </vt:lpstr>
      <vt:lpstr>Conditional for Arithmetic expressions</vt:lpstr>
      <vt:lpstr>Bash Loops – Looping Constructs</vt:lpstr>
      <vt:lpstr>big_backup.sh</vt:lpstr>
      <vt:lpstr>big_backup.sh …contd</vt:lpstr>
      <vt:lpstr>Big_backup.sh … contd</vt:lpstr>
      <vt:lpstr>BASH ARITHMETICS</vt:lpstr>
      <vt:lpstr>Arithmetic Expansion</vt:lpstr>
      <vt:lpstr>expr command</vt:lpstr>
      <vt:lpstr>let command</vt:lpstr>
      <vt:lpstr>bc command</vt:lpstr>
      <vt:lpstr>Another way to use bc – like a calculator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DTL – Bash Scripts</dc:title>
  <dc:creator>Ramesh Adavi</dc:creator>
  <cp:lastModifiedBy>Ramesh Adavi</cp:lastModifiedBy>
  <cp:revision>44</cp:revision>
  <dcterms:created xsi:type="dcterms:W3CDTF">2022-12-06T05:37:19Z</dcterms:created>
  <dcterms:modified xsi:type="dcterms:W3CDTF">2022-12-14T13:13:04Z</dcterms:modified>
</cp:coreProperties>
</file>