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28"/>
  </p:notesMasterIdLst>
  <p:sldIdLst>
    <p:sldId id="256" r:id="rId2"/>
    <p:sldId id="286" r:id="rId3"/>
    <p:sldId id="257" r:id="rId4"/>
    <p:sldId id="258" r:id="rId5"/>
    <p:sldId id="271" r:id="rId6"/>
    <p:sldId id="261" r:id="rId7"/>
    <p:sldId id="270" r:id="rId8"/>
    <p:sldId id="262" r:id="rId9"/>
    <p:sldId id="272" r:id="rId10"/>
    <p:sldId id="273" r:id="rId11"/>
    <p:sldId id="267" r:id="rId12"/>
    <p:sldId id="268" r:id="rId13"/>
    <p:sldId id="274" r:id="rId14"/>
    <p:sldId id="281" r:id="rId15"/>
    <p:sldId id="282" r:id="rId16"/>
    <p:sldId id="283" r:id="rId17"/>
    <p:sldId id="275" r:id="rId18"/>
    <p:sldId id="285" r:id="rId19"/>
    <p:sldId id="277" r:id="rId20"/>
    <p:sldId id="278" r:id="rId21"/>
    <p:sldId id="279" r:id="rId22"/>
    <p:sldId id="280" r:id="rId23"/>
    <p:sldId id="276" r:id="rId24"/>
    <p:sldId id="265" r:id="rId25"/>
    <p:sldId id="284" r:id="rId26"/>
    <p:sldId id="260" r:id="rId27"/>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9" autoAdjust="0"/>
  </p:normalViewPr>
  <p:slideViewPr>
    <p:cSldViewPr>
      <p:cViewPr varScale="1">
        <p:scale>
          <a:sx n="71" d="100"/>
          <a:sy n="71" d="100"/>
        </p:scale>
        <p:origin x="1579" y="53"/>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D28E74-13A7-4A6E-A84B-D10D1256265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C31A2AD-4E28-42C0-8372-14535A052A0A}">
      <dgm:prSet/>
      <dgm:spPr/>
      <dgm:t>
        <a:bodyPr/>
        <a:lstStyle/>
        <a:p>
          <a:r>
            <a:rPr lang="en-IN" dirty="0"/>
            <a:t>Chat Analyzer is a statistical analysis tool for WhatsApp chats. </a:t>
          </a:r>
          <a:endParaRPr lang="en-US" dirty="0"/>
        </a:p>
      </dgm:t>
    </dgm:pt>
    <dgm:pt modelId="{57211F60-FB8D-4AB9-875A-9A34BA3FD23D}" type="parTrans" cxnId="{9687F123-DAFA-40F9-93F3-08C2A296E436}">
      <dgm:prSet/>
      <dgm:spPr/>
      <dgm:t>
        <a:bodyPr/>
        <a:lstStyle/>
        <a:p>
          <a:endParaRPr lang="en-US"/>
        </a:p>
      </dgm:t>
    </dgm:pt>
    <dgm:pt modelId="{D84D8041-043F-4400-AC39-3F73D9357C57}" type="sibTrans" cxnId="{9687F123-DAFA-40F9-93F3-08C2A296E436}">
      <dgm:prSet phldrT="01"/>
      <dgm:spPr/>
      <dgm:t>
        <a:bodyPr/>
        <a:lstStyle/>
        <a:p>
          <a:endParaRPr lang="en-US"/>
        </a:p>
      </dgm:t>
    </dgm:pt>
    <dgm:pt modelId="{FFC8352A-9822-4B05-AD12-6D0336E005B1}">
      <dgm:prSet/>
      <dgm:spPr/>
      <dgm:t>
        <a:bodyPr/>
        <a:lstStyle/>
        <a:p>
          <a:r>
            <a:rPr lang="en-IN"/>
            <a:t>Working on the chat files that can be exported from WhatsApp it generates various plots showing, for example: who is the busiest user in the group.</a:t>
          </a:r>
          <a:endParaRPr lang="en-US"/>
        </a:p>
      </dgm:t>
    </dgm:pt>
    <dgm:pt modelId="{0FA69C1D-9877-41B6-B488-123FA58E518C}" type="parTrans" cxnId="{D3CCD551-3361-410D-B43F-3A72932727CD}">
      <dgm:prSet/>
      <dgm:spPr/>
      <dgm:t>
        <a:bodyPr/>
        <a:lstStyle/>
        <a:p>
          <a:endParaRPr lang="en-US"/>
        </a:p>
      </dgm:t>
    </dgm:pt>
    <dgm:pt modelId="{84964AC6-6E3F-4638-95C8-63443E505140}" type="sibTrans" cxnId="{D3CCD551-3361-410D-B43F-3A72932727CD}">
      <dgm:prSet phldrT="02"/>
      <dgm:spPr/>
      <dgm:t>
        <a:bodyPr/>
        <a:lstStyle/>
        <a:p>
          <a:endParaRPr lang="en-US"/>
        </a:p>
      </dgm:t>
    </dgm:pt>
    <dgm:pt modelId="{489D374C-49CD-4EA9-BFDA-96B72EECD198}">
      <dgm:prSet/>
      <dgm:spPr/>
      <dgm:t>
        <a:bodyPr/>
        <a:lstStyle/>
        <a:p>
          <a:r>
            <a:rPr lang="en-IN"/>
            <a:t>We propose to employ dataset manipulation techniques to have a better understanding of WhatsApp Chat present in our phones</a:t>
          </a:r>
          <a:endParaRPr lang="en-US"/>
        </a:p>
      </dgm:t>
    </dgm:pt>
    <dgm:pt modelId="{D8B6B290-C741-4ED0-B728-B94548A760E6}" type="parTrans" cxnId="{0DB65F50-A90D-44D1-AF57-99CC94063705}">
      <dgm:prSet/>
      <dgm:spPr/>
      <dgm:t>
        <a:bodyPr/>
        <a:lstStyle/>
        <a:p>
          <a:endParaRPr lang="en-US"/>
        </a:p>
      </dgm:t>
    </dgm:pt>
    <dgm:pt modelId="{7EB3ABF0-7789-4046-B695-D60A16F7CA89}" type="sibTrans" cxnId="{0DB65F50-A90D-44D1-AF57-99CC94063705}">
      <dgm:prSet phldrT="03"/>
      <dgm:spPr/>
      <dgm:t>
        <a:bodyPr/>
        <a:lstStyle/>
        <a:p>
          <a:endParaRPr lang="en-US"/>
        </a:p>
      </dgm:t>
    </dgm:pt>
    <dgm:pt modelId="{5C943178-51C0-4007-A297-0FD67EC3D515}" type="pres">
      <dgm:prSet presAssocID="{E8D28E74-13A7-4A6E-A84B-D10D1256265C}" presName="linear" presStyleCnt="0">
        <dgm:presLayoutVars>
          <dgm:animLvl val="lvl"/>
          <dgm:resizeHandles val="exact"/>
        </dgm:presLayoutVars>
      </dgm:prSet>
      <dgm:spPr/>
    </dgm:pt>
    <dgm:pt modelId="{9D671501-8AFC-45DD-9518-F1462B41C42A}" type="pres">
      <dgm:prSet presAssocID="{5C31A2AD-4E28-42C0-8372-14535A052A0A}" presName="parentText" presStyleLbl="node1" presStyleIdx="0" presStyleCnt="3">
        <dgm:presLayoutVars>
          <dgm:chMax val="0"/>
          <dgm:bulletEnabled val="1"/>
        </dgm:presLayoutVars>
      </dgm:prSet>
      <dgm:spPr/>
    </dgm:pt>
    <dgm:pt modelId="{86FC7E4A-2ED0-4F2D-90BE-9499F49877DC}" type="pres">
      <dgm:prSet presAssocID="{D84D8041-043F-4400-AC39-3F73D9357C57}" presName="spacer" presStyleCnt="0"/>
      <dgm:spPr/>
    </dgm:pt>
    <dgm:pt modelId="{08C05A04-323E-44B3-956D-A2FA097D8A6F}" type="pres">
      <dgm:prSet presAssocID="{FFC8352A-9822-4B05-AD12-6D0336E005B1}" presName="parentText" presStyleLbl="node1" presStyleIdx="1" presStyleCnt="3">
        <dgm:presLayoutVars>
          <dgm:chMax val="0"/>
          <dgm:bulletEnabled val="1"/>
        </dgm:presLayoutVars>
      </dgm:prSet>
      <dgm:spPr/>
    </dgm:pt>
    <dgm:pt modelId="{15BF0FF3-711A-4B23-B2D1-13D9F484B843}" type="pres">
      <dgm:prSet presAssocID="{84964AC6-6E3F-4638-95C8-63443E505140}" presName="spacer" presStyleCnt="0"/>
      <dgm:spPr/>
    </dgm:pt>
    <dgm:pt modelId="{842A1759-E389-4C5E-BBDD-5BD49399D154}" type="pres">
      <dgm:prSet presAssocID="{489D374C-49CD-4EA9-BFDA-96B72EECD198}" presName="parentText" presStyleLbl="node1" presStyleIdx="2" presStyleCnt="3">
        <dgm:presLayoutVars>
          <dgm:chMax val="0"/>
          <dgm:bulletEnabled val="1"/>
        </dgm:presLayoutVars>
      </dgm:prSet>
      <dgm:spPr/>
    </dgm:pt>
  </dgm:ptLst>
  <dgm:cxnLst>
    <dgm:cxn modelId="{082A9B20-1804-4E86-9201-4079377B56DF}" type="presOf" srcId="{FFC8352A-9822-4B05-AD12-6D0336E005B1}" destId="{08C05A04-323E-44B3-956D-A2FA097D8A6F}" srcOrd="0" destOrd="0" presId="urn:microsoft.com/office/officeart/2005/8/layout/vList2"/>
    <dgm:cxn modelId="{9687F123-DAFA-40F9-93F3-08C2A296E436}" srcId="{E8D28E74-13A7-4A6E-A84B-D10D1256265C}" destId="{5C31A2AD-4E28-42C0-8372-14535A052A0A}" srcOrd="0" destOrd="0" parTransId="{57211F60-FB8D-4AB9-875A-9A34BA3FD23D}" sibTransId="{D84D8041-043F-4400-AC39-3F73D9357C57}"/>
    <dgm:cxn modelId="{0DB65F50-A90D-44D1-AF57-99CC94063705}" srcId="{E8D28E74-13A7-4A6E-A84B-D10D1256265C}" destId="{489D374C-49CD-4EA9-BFDA-96B72EECD198}" srcOrd="2" destOrd="0" parTransId="{D8B6B290-C741-4ED0-B728-B94548A760E6}" sibTransId="{7EB3ABF0-7789-4046-B695-D60A16F7CA89}"/>
    <dgm:cxn modelId="{D3CCD551-3361-410D-B43F-3A72932727CD}" srcId="{E8D28E74-13A7-4A6E-A84B-D10D1256265C}" destId="{FFC8352A-9822-4B05-AD12-6D0336E005B1}" srcOrd="1" destOrd="0" parTransId="{0FA69C1D-9877-41B6-B488-123FA58E518C}" sibTransId="{84964AC6-6E3F-4638-95C8-63443E505140}"/>
    <dgm:cxn modelId="{E4676D8D-62BA-451B-ABE4-15336D00D100}" type="presOf" srcId="{E8D28E74-13A7-4A6E-A84B-D10D1256265C}" destId="{5C943178-51C0-4007-A297-0FD67EC3D515}" srcOrd="0" destOrd="0" presId="urn:microsoft.com/office/officeart/2005/8/layout/vList2"/>
    <dgm:cxn modelId="{D2E6B9CD-FFF6-4262-9370-922C67D739B6}" type="presOf" srcId="{5C31A2AD-4E28-42C0-8372-14535A052A0A}" destId="{9D671501-8AFC-45DD-9518-F1462B41C42A}" srcOrd="0" destOrd="0" presId="urn:microsoft.com/office/officeart/2005/8/layout/vList2"/>
    <dgm:cxn modelId="{85C9AECF-0BFF-4592-BCDF-D5848C3C693F}" type="presOf" srcId="{489D374C-49CD-4EA9-BFDA-96B72EECD198}" destId="{842A1759-E389-4C5E-BBDD-5BD49399D154}" srcOrd="0" destOrd="0" presId="urn:microsoft.com/office/officeart/2005/8/layout/vList2"/>
    <dgm:cxn modelId="{13BDE1C8-7045-4A7E-AFFD-B8FE2367A3DE}" type="presParOf" srcId="{5C943178-51C0-4007-A297-0FD67EC3D515}" destId="{9D671501-8AFC-45DD-9518-F1462B41C42A}" srcOrd="0" destOrd="0" presId="urn:microsoft.com/office/officeart/2005/8/layout/vList2"/>
    <dgm:cxn modelId="{5AA5DB86-9FA3-49F9-9F22-A12D5CB38E3C}" type="presParOf" srcId="{5C943178-51C0-4007-A297-0FD67EC3D515}" destId="{86FC7E4A-2ED0-4F2D-90BE-9499F49877DC}" srcOrd="1" destOrd="0" presId="urn:microsoft.com/office/officeart/2005/8/layout/vList2"/>
    <dgm:cxn modelId="{2F595E27-96BA-46CC-9F42-82D4508E6BD4}" type="presParOf" srcId="{5C943178-51C0-4007-A297-0FD67EC3D515}" destId="{08C05A04-323E-44B3-956D-A2FA097D8A6F}" srcOrd="2" destOrd="0" presId="urn:microsoft.com/office/officeart/2005/8/layout/vList2"/>
    <dgm:cxn modelId="{4D7215FB-CE0D-49B5-8A8D-AEE3C53C69F8}" type="presParOf" srcId="{5C943178-51C0-4007-A297-0FD67EC3D515}" destId="{15BF0FF3-711A-4B23-B2D1-13D9F484B843}" srcOrd="3" destOrd="0" presId="urn:microsoft.com/office/officeart/2005/8/layout/vList2"/>
    <dgm:cxn modelId="{28121C59-92F4-430F-928F-231756C4C5DD}" type="presParOf" srcId="{5C943178-51C0-4007-A297-0FD67EC3D515}" destId="{842A1759-E389-4C5E-BBDD-5BD49399D15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9E2668-0E95-4F3C-8F82-F710059DFFA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751DBA-4D1C-4B53-AE02-61F3E139B5EF}">
      <dgm:prSet/>
      <dgm:spPr/>
      <dgm:t>
        <a:bodyPr/>
        <a:lstStyle/>
        <a:p>
          <a:r>
            <a:rPr lang="en-IN" dirty="0"/>
            <a:t>The application can be used by certain investigative officers to </a:t>
          </a:r>
          <a:r>
            <a:rPr lang="en-IN" dirty="0" err="1"/>
            <a:t>analyze</a:t>
          </a:r>
          <a:r>
            <a:rPr lang="en-IN" dirty="0"/>
            <a:t> </a:t>
          </a:r>
          <a:r>
            <a:rPr lang="en-IN" dirty="0" err="1"/>
            <a:t>skeptical</a:t>
          </a:r>
          <a:r>
            <a:rPr lang="en-IN" dirty="0"/>
            <a:t> chats for investigation purpose.</a:t>
          </a:r>
          <a:endParaRPr lang="en-US" dirty="0"/>
        </a:p>
      </dgm:t>
    </dgm:pt>
    <dgm:pt modelId="{7638DF62-0D5E-4FF7-953C-03EF04BDB97C}" type="parTrans" cxnId="{24EC128B-F930-4039-BB81-A5E02618B194}">
      <dgm:prSet/>
      <dgm:spPr/>
      <dgm:t>
        <a:bodyPr/>
        <a:lstStyle/>
        <a:p>
          <a:endParaRPr lang="en-US"/>
        </a:p>
      </dgm:t>
    </dgm:pt>
    <dgm:pt modelId="{5C8886A4-E133-4705-9035-6D3769199178}" type="sibTrans" cxnId="{24EC128B-F930-4039-BB81-A5E02618B194}">
      <dgm:prSet/>
      <dgm:spPr/>
      <dgm:t>
        <a:bodyPr/>
        <a:lstStyle/>
        <a:p>
          <a:endParaRPr lang="en-US"/>
        </a:p>
      </dgm:t>
    </dgm:pt>
    <dgm:pt modelId="{769561AF-E4C3-4FDD-994E-E789E4C60D40}">
      <dgm:prSet/>
      <dgm:spPr/>
      <dgm:t>
        <a:bodyPr/>
        <a:lstStyle/>
        <a:p>
          <a:r>
            <a:rPr lang="en-IN"/>
            <a:t>It can also be used in digital marketing field which can help for making new marketing strategy.</a:t>
          </a:r>
          <a:endParaRPr lang="en-US"/>
        </a:p>
      </dgm:t>
    </dgm:pt>
    <dgm:pt modelId="{3E508D45-5C99-47B5-8122-F3B7748484CE}" type="parTrans" cxnId="{331AE17E-B3B6-4FF7-BB1E-7F4CD4875585}">
      <dgm:prSet/>
      <dgm:spPr/>
      <dgm:t>
        <a:bodyPr/>
        <a:lstStyle/>
        <a:p>
          <a:endParaRPr lang="en-US"/>
        </a:p>
      </dgm:t>
    </dgm:pt>
    <dgm:pt modelId="{5FF9D722-E5CF-49E0-A898-307275E7966E}" type="sibTrans" cxnId="{331AE17E-B3B6-4FF7-BB1E-7F4CD4875585}">
      <dgm:prSet/>
      <dgm:spPr/>
      <dgm:t>
        <a:bodyPr/>
        <a:lstStyle/>
        <a:p>
          <a:endParaRPr lang="en-US"/>
        </a:p>
      </dgm:t>
    </dgm:pt>
    <dgm:pt modelId="{99F787C2-89A7-4508-A0D1-367B723305BE}">
      <dgm:prSet/>
      <dgm:spPr/>
      <dgm:t>
        <a:bodyPr/>
        <a:lstStyle/>
        <a:p>
          <a:r>
            <a:rPr lang="en-IN"/>
            <a:t>It can also make the job of exploratory analysis of chats much convenient as it answers most of the common questions which arises during analysis which would be feasible for data analyst and data scientist.</a:t>
          </a:r>
          <a:endParaRPr lang="en-US"/>
        </a:p>
      </dgm:t>
    </dgm:pt>
    <dgm:pt modelId="{FD98AB1B-E61F-4F34-A22B-7BBE8A4C69C4}" type="parTrans" cxnId="{AA140C70-0913-4C67-B2FF-6B9221B85760}">
      <dgm:prSet/>
      <dgm:spPr/>
      <dgm:t>
        <a:bodyPr/>
        <a:lstStyle/>
        <a:p>
          <a:endParaRPr lang="en-US"/>
        </a:p>
      </dgm:t>
    </dgm:pt>
    <dgm:pt modelId="{4596C547-71E2-4398-8D37-6EFF0550927F}" type="sibTrans" cxnId="{AA140C70-0913-4C67-B2FF-6B9221B85760}">
      <dgm:prSet/>
      <dgm:spPr/>
      <dgm:t>
        <a:bodyPr/>
        <a:lstStyle/>
        <a:p>
          <a:endParaRPr lang="en-US"/>
        </a:p>
      </dgm:t>
    </dgm:pt>
    <dgm:pt modelId="{9977831C-A4B9-4994-AA94-5175B0B62017}" type="pres">
      <dgm:prSet presAssocID="{8D9E2668-0E95-4F3C-8F82-F710059DFFA6}" presName="root" presStyleCnt="0">
        <dgm:presLayoutVars>
          <dgm:dir/>
          <dgm:resizeHandles val="exact"/>
        </dgm:presLayoutVars>
      </dgm:prSet>
      <dgm:spPr/>
    </dgm:pt>
    <dgm:pt modelId="{AA84012A-2FA7-4C72-AB6C-6533C31BCF47}" type="pres">
      <dgm:prSet presAssocID="{21751DBA-4D1C-4B53-AE02-61F3E139B5EF}" presName="compNode" presStyleCnt="0"/>
      <dgm:spPr/>
    </dgm:pt>
    <dgm:pt modelId="{6159177A-3A2D-4949-9B6D-A0C6999B551B}" type="pres">
      <dgm:prSet presAssocID="{21751DBA-4D1C-4B53-AE02-61F3E139B5EF}" presName="bgRect" presStyleLbl="bgShp" presStyleIdx="0" presStyleCnt="3"/>
      <dgm:spPr/>
    </dgm:pt>
    <dgm:pt modelId="{58F4DC4C-2856-4E89-8266-B2D35C4B84C7}" type="pres">
      <dgm:prSet presAssocID="{21751DBA-4D1C-4B53-AE02-61F3E139B5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A8B3D6E1-7FFA-4249-ACE0-A633D258E44A}" type="pres">
      <dgm:prSet presAssocID="{21751DBA-4D1C-4B53-AE02-61F3E139B5EF}" presName="spaceRect" presStyleCnt="0"/>
      <dgm:spPr/>
    </dgm:pt>
    <dgm:pt modelId="{9FE0EFDA-53A8-408D-89C8-8D4E5F7B67DF}" type="pres">
      <dgm:prSet presAssocID="{21751DBA-4D1C-4B53-AE02-61F3E139B5EF}" presName="parTx" presStyleLbl="revTx" presStyleIdx="0" presStyleCnt="3">
        <dgm:presLayoutVars>
          <dgm:chMax val="0"/>
          <dgm:chPref val="0"/>
        </dgm:presLayoutVars>
      </dgm:prSet>
      <dgm:spPr/>
    </dgm:pt>
    <dgm:pt modelId="{04E7CFF4-C43A-433E-A479-0E89E0E9BB91}" type="pres">
      <dgm:prSet presAssocID="{5C8886A4-E133-4705-9035-6D3769199178}" presName="sibTrans" presStyleCnt="0"/>
      <dgm:spPr/>
    </dgm:pt>
    <dgm:pt modelId="{B4EA1097-C376-4195-80BA-E26493AFD14F}" type="pres">
      <dgm:prSet presAssocID="{769561AF-E4C3-4FDD-994E-E789E4C60D40}" presName="compNode" presStyleCnt="0"/>
      <dgm:spPr/>
    </dgm:pt>
    <dgm:pt modelId="{E92B0D0B-AB95-4DFA-B8D3-8D79EB0482AD}" type="pres">
      <dgm:prSet presAssocID="{769561AF-E4C3-4FDD-994E-E789E4C60D40}" presName="bgRect" presStyleLbl="bgShp" presStyleIdx="1" presStyleCnt="3"/>
      <dgm:spPr/>
    </dgm:pt>
    <dgm:pt modelId="{B464EF6F-1A98-4931-86A4-A0891DFD5F15}" type="pres">
      <dgm:prSet presAssocID="{769561AF-E4C3-4FDD-994E-E789E4C60D4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180FC673-C5D6-4298-AE7A-77C68C971562}" type="pres">
      <dgm:prSet presAssocID="{769561AF-E4C3-4FDD-994E-E789E4C60D40}" presName="spaceRect" presStyleCnt="0"/>
      <dgm:spPr/>
    </dgm:pt>
    <dgm:pt modelId="{DF0C0732-E3D3-4078-9E53-71D386D32E66}" type="pres">
      <dgm:prSet presAssocID="{769561AF-E4C3-4FDD-994E-E789E4C60D40}" presName="parTx" presStyleLbl="revTx" presStyleIdx="1" presStyleCnt="3">
        <dgm:presLayoutVars>
          <dgm:chMax val="0"/>
          <dgm:chPref val="0"/>
        </dgm:presLayoutVars>
      </dgm:prSet>
      <dgm:spPr/>
    </dgm:pt>
    <dgm:pt modelId="{6368E385-E504-40B0-AE9D-1AC3E70BE6C0}" type="pres">
      <dgm:prSet presAssocID="{5FF9D722-E5CF-49E0-A898-307275E7966E}" presName="sibTrans" presStyleCnt="0"/>
      <dgm:spPr/>
    </dgm:pt>
    <dgm:pt modelId="{9329CB11-9E3D-4BC5-BD11-E875E1BA306B}" type="pres">
      <dgm:prSet presAssocID="{99F787C2-89A7-4508-A0D1-367B723305BE}" presName="compNode" presStyleCnt="0"/>
      <dgm:spPr/>
    </dgm:pt>
    <dgm:pt modelId="{62A57D5A-D92D-4AB6-8CBD-63EA1FAC4FEF}" type="pres">
      <dgm:prSet presAssocID="{99F787C2-89A7-4508-A0D1-367B723305BE}" presName="bgRect" presStyleLbl="bgShp" presStyleIdx="2" presStyleCnt="3"/>
      <dgm:spPr/>
    </dgm:pt>
    <dgm:pt modelId="{7B3B143D-62FE-4711-BCF6-B3736517EB03}" type="pres">
      <dgm:prSet presAssocID="{99F787C2-89A7-4508-A0D1-367B723305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ard Room"/>
        </a:ext>
      </dgm:extLst>
    </dgm:pt>
    <dgm:pt modelId="{CCE9348C-B41E-48B7-A393-2DFED0333743}" type="pres">
      <dgm:prSet presAssocID="{99F787C2-89A7-4508-A0D1-367B723305BE}" presName="spaceRect" presStyleCnt="0"/>
      <dgm:spPr/>
    </dgm:pt>
    <dgm:pt modelId="{E7D32323-1EAA-4710-8E07-FBF8932C09E2}" type="pres">
      <dgm:prSet presAssocID="{99F787C2-89A7-4508-A0D1-367B723305BE}" presName="parTx" presStyleLbl="revTx" presStyleIdx="2" presStyleCnt="3">
        <dgm:presLayoutVars>
          <dgm:chMax val="0"/>
          <dgm:chPref val="0"/>
        </dgm:presLayoutVars>
      </dgm:prSet>
      <dgm:spPr/>
    </dgm:pt>
  </dgm:ptLst>
  <dgm:cxnLst>
    <dgm:cxn modelId="{28064C01-BEBE-4BB6-817E-9DB3154DD314}" type="presOf" srcId="{21751DBA-4D1C-4B53-AE02-61F3E139B5EF}" destId="{9FE0EFDA-53A8-408D-89C8-8D4E5F7B67DF}" srcOrd="0" destOrd="0" presId="urn:microsoft.com/office/officeart/2018/2/layout/IconVerticalSolidList"/>
    <dgm:cxn modelId="{0952A73C-06C4-42B4-9D0D-C1663D58E095}" type="presOf" srcId="{769561AF-E4C3-4FDD-994E-E789E4C60D40}" destId="{DF0C0732-E3D3-4078-9E53-71D386D32E66}" srcOrd="0" destOrd="0" presId="urn:microsoft.com/office/officeart/2018/2/layout/IconVerticalSolidList"/>
    <dgm:cxn modelId="{03EA6441-A4F8-4959-9190-D3D35FDD9088}" type="presOf" srcId="{8D9E2668-0E95-4F3C-8F82-F710059DFFA6}" destId="{9977831C-A4B9-4994-AA94-5175B0B62017}" srcOrd="0" destOrd="0" presId="urn:microsoft.com/office/officeart/2018/2/layout/IconVerticalSolidList"/>
    <dgm:cxn modelId="{AA140C70-0913-4C67-B2FF-6B9221B85760}" srcId="{8D9E2668-0E95-4F3C-8F82-F710059DFFA6}" destId="{99F787C2-89A7-4508-A0D1-367B723305BE}" srcOrd="2" destOrd="0" parTransId="{FD98AB1B-E61F-4F34-A22B-7BBE8A4C69C4}" sibTransId="{4596C547-71E2-4398-8D37-6EFF0550927F}"/>
    <dgm:cxn modelId="{331AE17E-B3B6-4FF7-BB1E-7F4CD4875585}" srcId="{8D9E2668-0E95-4F3C-8F82-F710059DFFA6}" destId="{769561AF-E4C3-4FDD-994E-E789E4C60D40}" srcOrd="1" destOrd="0" parTransId="{3E508D45-5C99-47B5-8122-F3B7748484CE}" sibTransId="{5FF9D722-E5CF-49E0-A898-307275E7966E}"/>
    <dgm:cxn modelId="{495C5484-5590-45D4-8064-272D7C4DB1F1}" type="presOf" srcId="{99F787C2-89A7-4508-A0D1-367B723305BE}" destId="{E7D32323-1EAA-4710-8E07-FBF8932C09E2}" srcOrd="0" destOrd="0" presId="urn:microsoft.com/office/officeart/2018/2/layout/IconVerticalSolidList"/>
    <dgm:cxn modelId="{24EC128B-F930-4039-BB81-A5E02618B194}" srcId="{8D9E2668-0E95-4F3C-8F82-F710059DFFA6}" destId="{21751DBA-4D1C-4B53-AE02-61F3E139B5EF}" srcOrd="0" destOrd="0" parTransId="{7638DF62-0D5E-4FF7-953C-03EF04BDB97C}" sibTransId="{5C8886A4-E133-4705-9035-6D3769199178}"/>
    <dgm:cxn modelId="{FA9D42E8-1F7A-4B1E-8C52-CBB24DF5051B}" type="presParOf" srcId="{9977831C-A4B9-4994-AA94-5175B0B62017}" destId="{AA84012A-2FA7-4C72-AB6C-6533C31BCF47}" srcOrd="0" destOrd="0" presId="urn:microsoft.com/office/officeart/2018/2/layout/IconVerticalSolidList"/>
    <dgm:cxn modelId="{1F3B63BB-24EE-43B5-9CED-7061406B9A91}" type="presParOf" srcId="{AA84012A-2FA7-4C72-AB6C-6533C31BCF47}" destId="{6159177A-3A2D-4949-9B6D-A0C6999B551B}" srcOrd="0" destOrd="0" presId="urn:microsoft.com/office/officeart/2018/2/layout/IconVerticalSolidList"/>
    <dgm:cxn modelId="{77613980-2BD7-4E8D-BF7C-6BEDC5F69732}" type="presParOf" srcId="{AA84012A-2FA7-4C72-AB6C-6533C31BCF47}" destId="{58F4DC4C-2856-4E89-8266-B2D35C4B84C7}" srcOrd="1" destOrd="0" presId="urn:microsoft.com/office/officeart/2018/2/layout/IconVerticalSolidList"/>
    <dgm:cxn modelId="{390E5FC4-8460-474A-9688-95A4861BD182}" type="presParOf" srcId="{AA84012A-2FA7-4C72-AB6C-6533C31BCF47}" destId="{A8B3D6E1-7FFA-4249-ACE0-A633D258E44A}" srcOrd="2" destOrd="0" presId="urn:microsoft.com/office/officeart/2018/2/layout/IconVerticalSolidList"/>
    <dgm:cxn modelId="{138C7F24-B6E1-4988-A050-C3F57ED7D516}" type="presParOf" srcId="{AA84012A-2FA7-4C72-AB6C-6533C31BCF47}" destId="{9FE0EFDA-53A8-408D-89C8-8D4E5F7B67DF}" srcOrd="3" destOrd="0" presId="urn:microsoft.com/office/officeart/2018/2/layout/IconVerticalSolidList"/>
    <dgm:cxn modelId="{5CBC5281-BA5C-4468-BEF0-F43825BF2837}" type="presParOf" srcId="{9977831C-A4B9-4994-AA94-5175B0B62017}" destId="{04E7CFF4-C43A-433E-A479-0E89E0E9BB91}" srcOrd="1" destOrd="0" presId="urn:microsoft.com/office/officeart/2018/2/layout/IconVerticalSolidList"/>
    <dgm:cxn modelId="{7D5B6D4F-7C3C-4990-B053-C0DB6CE628A6}" type="presParOf" srcId="{9977831C-A4B9-4994-AA94-5175B0B62017}" destId="{B4EA1097-C376-4195-80BA-E26493AFD14F}" srcOrd="2" destOrd="0" presId="urn:microsoft.com/office/officeart/2018/2/layout/IconVerticalSolidList"/>
    <dgm:cxn modelId="{04744A44-9B0F-4982-902F-7B660B94FDE2}" type="presParOf" srcId="{B4EA1097-C376-4195-80BA-E26493AFD14F}" destId="{E92B0D0B-AB95-4DFA-B8D3-8D79EB0482AD}" srcOrd="0" destOrd="0" presId="urn:microsoft.com/office/officeart/2018/2/layout/IconVerticalSolidList"/>
    <dgm:cxn modelId="{33CB2E1C-C2F2-4076-A4AF-3E8324B371F7}" type="presParOf" srcId="{B4EA1097-C376-4195-80BA-E26493AFD14F}" destId="{B464EF6F-1A98-4931-86A4-A0891DFD5F15}" srcOrd="1" destOrd="0" presId="urn:microsoft.com/office/officeart/2018/2/layout/IconVerticalSolidList"/>
    <dgm:cxn modelId="{265C4B5B-87D9-490B-9704-3463CE18F13C}" type="presParOf" srcId="{B4EA1097-C376-4195-80BA-E26493AFD14F}" destId="{180FC673-C5D6-4298-AE7A-77C68C971562}" srcOrd="2" destOrd="0" presId="urn:microsoft.com/office/officeart/2018/2/layout/IconVerticalSolidList"/>
    <dgm:cxn modelId="{990D7535-6BC2-4DD1-A774-E4DC869DA773}" type="presParOf" srcId="{B4EA1097-C376-4195-80BA-E26493AFD14F}" destId="{DF0C0732-E3D3-4078-9E53-71D386D32E66}" srcOrd="3" destOrd="0" presId="urn:microsoft.com/office/officeart/2018/2/layout/IconVerticalSolidList"/>
    <dgm:cxn modelId="{048AC34A-DCF0-4DAC-BDC9-7944B90E8AD1}" type="presParOf" srcId="{9977831C-A4B9-4994-AA94-5175B0B62017}" destId="{6368E385-E504-40B0-AE9D-1AC3E70BE6C0}" srcOrd="3" destOrd="0" presId="urn:microsoft.com/office/officeart/2018/2/layout/IconVerticalSolidList"/>
    <dgm:cxn modelId="{9E218155-56AD-49DE-907C-D8B464BFA0AB}" type="presParOf" srcId="{9977831C-A4B9-4994-AA94-5175B0B62017}" destId="{9329CB11-9E3D-4BC5-BD11-E875E1BA306B}" srcOrd="4" destOrd="0" presId="urn:microsoft.com/office/officeart/2018/2/layout/IconVerticalSolidList"/>
    <dgm:cxn modelId="{8EF5C428-9D42-450A-BE44-5B0E636E03FF}" type="presParOf" srcId="{9329CB11-9E3D-4BC5-BD11-E875E1BA306B}" destId="{62A57D5A-D92D-4AB6-8CBD-63EA1FAC4FEF}" srcOrd="0" destOrd="0" presId="urn:microsoft.com/office/officeart/2018/2/layout/IconVerticalSolidList"/>
    <dgm:cxn modelId="{5B32AADB-E35C-4272-B622-BEB210E819CA}" type="presParOf" srcId="{9329CB11-9E3D-4BC5-BD11-E875E1BA306B}" destId="{7B3B143D-62FE-4711-BCF6-B3736517EB03}" srcOrd="1" destOrd="0" presId="urn:microsoft.com/office/officeart/2018/2/layout/IconVerticalSolidList"/>
    <dgm:cxn modelId="{79C99235-1A68-4B8D-8386-77B3D406A0AE}" type="presParOf" srcId="{9329CB11-9E3D-4BC5-BD11-E875E1BA306B}" destId="{CCE9348C-B41E-48B7-A393-2DFED0333743}" srcOrd="2" destOrd="0" presId="urn:microsoft.com/office/officeart/2018/2/layout/IconVerticalSolidList"/>
    <dgm:cxn modelId="{BA782A9C-605E-41CE-A494-35406364C0E2}" type="presParOf" srcId="{9329CB11-9E3D-4BC5-BD11-E875E1BA306B}" destId="{E7D32323-1EAA-4710-8E07-FBF8932C09E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71501-8AFC-45DD-9518-F1462B41C42A}">
      <dsp:nvSpPr>
        <dsp:cNvPr id="0" name=""/>
        <dsp:cNvSpPr/>
      </dsp:nvSpPr>
      <dsp:spPr>
        <a:xfrm>
          <a:off x="0" y="156787"/>
          <a:ext cx="5533772" cy="162161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Chat Analyzer is a statistical analysis tool for WhatsApp chats. </a:t>
          </a:r>
          <a:endParaRPr lang="en-US" sz="2400" kern="1200" dirty="0"/>
        </a:p>
      </dsp:txBody>
      <dsp:txXfrm>
        <a:off x="79161" y="235948"/>
        <a:ext cx="5375450" cy="1463297"/>
      </dsp:txXfrm>
    </dsp:sp>
    <dsp:sp modelId="{08C05A04-323E-44B3-956D-A2FA097D8A6F}">
      <dsp:nvSpPr>
        <dsp:cNvPr id="0" name=""/>
        <dsp:cNvSpPr/>
      </dsp:nvSpPr>
      <dsp:spPr>
        <a:xfrm>
          <a:off x="0" y="1847527"/>
          <a:ext cx="5533772" cy="1621619"/>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Working on the chat files that can be exported from WhatsApp it generates various plots showing, for example: who is the busiest user in the group.</a:t>
          </a:r>
          <a:endParaRPr lang="en-US" sz="2400" kern="1200"/>
        </a:p>
      </dsp:txBody>
      <dsp:txXfrm>
        <a:off x="79161" y="1926688"/>
        <a:ext cx="5375450" cy="1463297"/>
      </dsp:txXfrm>
    </dsp:sp>
    <dsp:sp modelId="{842A1759-E389-4C5E-BBDD-5BD49399D154}">
      <dsp:nvSpPr>
        <dsp:cNvPr id="0" name=""/>
        <dsp:cNvSpPr/>
      </dsp:nvSpPr>
      <dsp:spPr>
        <a:xfrm>
          <a:off x="0" y="3538267"/>
          <a:ext cx="5533772" cy="1621619"/>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We propose to employ dataset manipulation techniques to have a better understanding of WhatsApp Chat present in our phones</a:t>
          </a:r>
          <a:endParaRPr lang="en-US" sz="2400" kern="1200"/>
        </a:p>
      </dsp:txBody>
      <dsp:txXfrm>
        <a:off x="79161" y="3617428"/>
        <a:ext cx="5375450" cy="14632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9177A-3A2D-4949-9B6D-A0C6999B551B}">
      <dsp:nvSpPr>
        <dsp:cNvPr id="0" name=""/>
        <dsp:cNvSpPr/>
      </dsp:nvSpPr>
      <dsp:spPr>
        <a:xfrm>
          <a:off x="0" y="649"/>
          <a:ext cx="5533772" cy="15186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F4DC4C-2856-4E89-8266-B2D35C4B84C7}">
      <dsp:nvSpPr>
        <dsp:cNvPr id="0" name=""/>
        <dsp:cNvSpPr/>
      </dsp:nvSpPr>
      <dsp:spPr>
        <a:xfrm>
          <a:off x="459400" y="342351"/>
          <a:ext cx="835273" cy="835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E0EFDA-53A8-408D-89C8-8D4E5F7B67DF}">
      <dsp:nvSpPr>
        <dsp:cNvPr id="0" name=""/>
        <dsp:cNvSpPr/>
      </dsp:nvSpPr>
      <dsp:spPr>
        <a:xfrm>
          <a:off x="1754074" y="649"/>
          <a:ext cx="3779697" cy="1518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727" tIns="160727" rIns="160727" bIns="160727" numCol="1" spcCol="1270" anchor="ctr" anchorCtr="0">
          <a:noAutofit/>
        </a:bodyPr>
        <a:lstStyle/>
        <a:p>
          <a:pPr marL="0" lvl="0" indent="0" algn="l" defTabSz="666750">
            <a:lnSpc>
              <a:spcPct val="90000"/>
            </a:lnSpc>
            <a:spcBef>
              <a:spcPct val="0"/>
            </a:spcBef>
            <a:spcAft>
              <a:spcPct val="35000"/>
            </a:spcAft>
            <a:buNone/>
          </a:pPr>
          <a:r>
            <a:rPr lang="en-IN" sz="1500" kern="1200" dirty="0"/>
            <a:t>The application can be used by certain investigative officers to </a:t>
          </a:r>
          <a:r>
            <a:rPr lang="en-IN" sz="1500" kern="1200" dirty="0" err="1"/>
            <a:t>analyze</a:t>
          </a:r>
          <a:r>
            <a:rPr lang="en-IN" sz="1500" kern="1200" dirty="0"/>
            <a:t> </a:t>
          </a:r>
          <a:r>
            <a:rPr lang="en-IN" sz="1500" kern="1200" dirty="0" err="1"/>
            <a:t>skeptical</a:t>
          </a:r>
          <a:r>
            <a:rPr lang="en-IN" sz="1500" kern="1200" dirty="0"/>
            <a:t> chats for investigation purpose.</a:t>
          </a:r>
          <a:endParaRPr lang="en-US" sz="1500" kern="1200" dirty="0"/>
        </a:p>
      </dsp:txBody>
      <dsp:txXfrm>
        <a:off x="1754074" y="649"/>
        <a:ext cx="3779697" cy="1518678"/>
      </dsp:txXfrm>
    </dsp:sp>
    <dsp:sp modelId="{E92B0D0B-AB95-4DFA-B8D3-8D79EB0482AD}">
      <dsp:nvSpPr>
        <dsp:cNvPr id="0" name=""/>
        <dsp:cNvSpPr/>
      </dsp:nvSpPr>
      <dsp:spPr>
        <a:xfrm>
          <a:off x="0" y="1898997"/>
          <a:ext cx="5533772" cy="15186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64EF6F-1A98-4931-86A4-A0891DFD5F15}">
      <dsp:nvSpPr>
        <dsp:cNvPr id="0" name=""/>
        <dsp:cNvSpPr/>
      </dsp:nvSpPr>
      <dsp:spPr>
        <a:xfrm>
          <a:off x="459400" y="2240700"/>
          <a:ext cx="835273" cy="8352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0C0732-E3D3-4078-9E53-71D386D32E66}">
      <dsp:nvSpPr>
        <dsp:cNvPr id="0" name=""/>
        <dsp:cNvSpPr/>
      </dsp:nvSpPr>
      <dsp:spPr>
        <a:xfrm>
          <a:off x="1754074" y="1898997"/>
          <a:ext cx="3779697" cy="1518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727" tIns="160727" rIns="160727" bIns="160727" numCol="1" spcCol="1270" anchor="ctr" anchorCtr="0">
          <a:noAutofit/>
        </a:bodyPr>
        <a:lstStyle/>
        <a:p>
          <a:pPr marL="0" lvl="0" indent="0" algn="l" defTabSz="666750">
            <a:lnSpc>
              <a:spcPct val="90000"/>
            </a:lnSpc>
            <a:spcBef>
              <a:spcPct val="0"/>
            </a:spcBef>
            <a:spcAft>
              <a:spcPct val="35000"/>
            </a:spcAft>
            <a:buNone/>
          </a:pPr>
          <a:r>
            <a:rPr lang="en-IN" sz="1500" kern="1200"/>
            <a:t>It can also be used in digital marketing field which can help for making new marketing strategy.</a:t>
          </a:r>
          <a:endParaRPr lang="en-US" sz="1500" kern="1200"/>
        </a:p>
      </dsp:txBody>
      <dsp:txXfrm>
        <a:off x="1754074" y="1898997"/>
        <a:ext cx="3779697" cy="1518678"/>
      </dsp:txXfrm>
    </dsp:sp>
    <dsp:sp modelId="{62A57D5A-D92D-4AB6-8CBD-63EA1FAC4FEF}">
      <dsp:nvSpPr>
        <dsp:cNvPr id="0" name=""/>
        <dsp:cNvSpPr/>
      </dsp:nvSpPr>
      <dsp:spPr>
        <a:xfrm>
          <a:off x="0" y="3797346"/>
          <a:ext cx="5533772" cy="15186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B143D-62FE-4711-BCF6-B3736517EB03}">
      <dsp:nvSpPr>
        <dsp:cNvPr id="0" name=""/>
        <dsp:cNvSpPr/>
      </dsp:nvSpPr>
      <dsp:spPr>
        <a:xfrm>
          <a:off x="459400" y="4139048"/>
          <a:ext cx="835273" cy="8352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D32323-1EAA-4710-8E07-FBF8932C09E2}">
      <dsp:nvSpPr>
        <dsp:cNvPr id="0" name=""/>
        <dsp:cNvSpPr/>
      </dsp:nvSpPr>
      <dsp:spPr>
        <a:xfrm>
          <a:off x="1754074" y="3797346"/>
          <a:ext cx="3779697" cy="1518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727" tIns="160727" rIns="160727" bIns="160727" numCol="1" spcCol="1270" anchor="ctr" anchorCtr="0">
          <a:noAutofit/>
        </a:bodyPr>
        <a:lstStyle/>
        <a:p>
          <a:pPr marL="0" lvl="0" indent="0" algn="l" defTabSz="666750">
            <a:lnSpc>
              <a:spcPct val="90000"/>
            </a:lnSpc>
            <a:spcBef>
              <a:spcPct val="0"/>
            </a:spcBef>
            <a:spcAft>
              <a:spcPct val="35000"/>
            </a:spcAft>
            <a:buNone/>
          </a:pPr>
          <a:r>
            <a:rPr lang="en-IN" sz="1500" kern="1200"/>
            <a:t>It can also make the job of exploratory analysis of chats much convenient as it answers most of the common questions which arises during analysis which would be feasible for data analyst and data scientist.</a:t>
          </a:r>
          <a:endParaRPr lang="en-US" sz="1500" kern="1200"/>
        </a:p>
      </dsp:txBody>
      <dsp:txXfrm>
        <a:off x="1754074" y="3797346"/>
        <a:ext cx="3779697" cy="15186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Grp="1" noRot="1" noChangeAspect="1" noChangeArrowheads="1"/>
          </p:cNvSpPr>
          <p:nvPr>
            <p:ph type="sldImg"/>
          </p:nvPr>
        </p:nvSpPr>
        <p:spPr bwMode="auto">
          <a:xfrm>
            <a:off x="215900" y="812800"/>
            <a:ext cx="7126288" cy="4006850"/>
          </a:xfrm>
          <a:prstGeom prst="rect">
            <a:avLst/>
          </a:prstGeom>
          <a:noFill/>
          <a:ln w="9525">
            <a:noFill/>
            <a:round/>
            <a:headEnd/>
            <a:tailEnd/>
          </a:ln>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hangingPunct="1">
              <a:lnSpc>
                <a:spcPct val="93000"/>
              </a:lnSpc>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Lst>
              <a:defRPr sz="1400" smtClean="0">
                <a:solidFill>
                  <a:srgbClr val="000000"/>
                </a:solidFill>
                <a:latin typeface="Times New Roman" pitchFamily="16" charset="0"/>
                <a:ea typeface="DejaVu Sans" charset="0"/>
                <a:cs typeface="DejaVu Sans" charset="0"/>
              </a:defRPr>
            </a:lvl1pPr>
          </a:lstStyle>
          <a:p>
            <a:pPr>
              <a:defRPr/>
            </a:pPr>
            <a:fld id="{DCA0BFBE-5E3C-40C1-80D6-C88FDCAABB8F}"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ln>
            <a:round/>
            <a:headEnd/>
            <a:tailEnd/>
          </a:ln>
        </p:spPr>
        <p:txBody>
          <a:bodyPr/>
          <a:lstStyle/>
          <a:p>
            <a:fld id="{0513A0A7-E693-4EDE-9817-F7990D8D8133}" type="slidenum">
              <a:rPr lang="en-IN" altLang="en-US"/>
              <a:pPr/>
              <a:t>1</a:t>
            </a:fld>
            <a:endParaRPr lang="en-IN" altLang="en-US"/>
          </a:p>
        </p:txBody>
      </p:sp>
      <p:sp>
        <p:nvSpPr>
          <p:cNvPr id="1638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6388"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a:ln>
            <a:round/>
            <a:headEnd/>
            <a:tailEnd/>
          </a:ln>
        </p:spPr>
        <p:txBody>
          <a:bodyPr/>
          <a:lstStyle/>
          <a:p>
            <a:fld id="{40D0919D-3BC5-4BC9-91DE-CD7170D2042A}" type="slidenum">
              <a:rPr lang="en-IN" altLang="en-US"/>
              <a:pPr/>
              <a:t>11</a:t>
            </a:fld>
            <a:endParaRPr lang="en-IN" altLang="en-US"/>
          </a:p>
        </p:txBody>
      </p:sp>
      <p:sp>
        <p:nvSpPr>
          <p:cNvPr id="2150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1508"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a:ln>
            <a:round/>
            <a:headEnd/>
            <a:tailEnd/>
          </a:ln>
        </p:spPr>
        <p:txBody>
          <a:bodyPr/>
          <a:lstStyle/>
          <a:p>
            <a:fld id="{40D0919D-3BC5-4BC9-91DE-CD7170D2042A}" type="slidenum">
              <a:rPr lang="en-IN" altLang="en-US"/>
              <a:pPr/>
              <a:t>12</a:t>
            </a:fld>
            <a:endParaRPr lang="en-IN" altLang="en-US"/>
          </a:p>
        </p:txBody>
      </p:sp>
      <p:sp>
        <p:nvSpPr>
          <p:cNvPr id="2150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1508"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13</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14</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15</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16</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17</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19</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20</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21</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a:ln>
            <a:round/>
            <a:headEnd/>
            <a:tailEnd/>
          </a:ln>
        </p:spPr>
        <p:txBody>
          <a:bodyPr/>
          <a:lstStyle/>
          <a:p>
            <a:fld id="{222F8154-3520-4B13-8F5B-017F55012EFE}" type="slidenum">
              <a:rPr lang="en-IN" altLang="en-US"/>
              <a:pPr/>
              <a:t>3</a:t>
            </a:fld>
            <a:endParaRPr lang="en-IN" altLang="en-US"/>
          </a:p>
        </p:txBody>
      </p:sp>
      <p:sp>
        <p:nvSpPr>
          <p:cNvPr id="17411"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7412"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22</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23</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a:ln>
            <a:round/>
            <a:headEnd/>
            <a:tailEnd/>
          </a:ln>
        </p:spPr>
        <p:txBody>
          <a:bodyPr/>
          <a:lstStyle/>
          <a:p>
            <a:fld id="{6C41978D-2FE5-41E4-A4C8-0F80297F8DDA}" type="slidenum">
              <a:rPr lang="en-IN" altLang="en-US"/>
              <a:pPr/>
              <a:t>24</a:t>
            </a:fld>
            <a:endParaRPr lang="en-IN" altLang="en-US"/>
          </a:p>
        </p:txBody>
      </p:sp>
      <p:sp>
        <p:nvSpPr>
          <p:cNvPr id="2457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4580"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a:ln>
            <a:round/>
            <a:headEnd/>
            <a:tailEnd/>
          </a:ln>
        </p:spPr>
        <p:txBody>
          <a:bodyPr/>
          <a:lstStyle/>
          <a:p>
            <a:fld id="{6C41978D-2FE5-41E4-A4C8-0F80297F8DDA}" type="slidenum">
              <a:rPr lang="en-IN" altLang="en-US"/>
              <a:pPr/>
              <a:t>25</a:t>
            </a:fld>
            <a:endParaRPr lang="en-IN" altLang="en-US"/>
          </a:p>
        </p:txBody>
      </p:sp>
      <p:sp>
        <p:nvSpPr>
          <p:cNvPr id="2457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4580"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a:spLocks noGrp="1" noChangeArrowheads="1"/>
          </p:cNvSpPr>
          <p:nvPr>
            <p:ph type="sldNum" sz="quarter"/>
          </p:nvPr>
        </p:nvSpPr>
        <p:spPr>
          <a:noFill/>
          <a:ln>
            <a:round/>
            <a:headEnd/>
            <a:tailEnd/>
          </a:ln>
        </p:spPr>
        <p:txBody>
          <a:bodyPr/>
          <a:lstStyle/>
          <a:p>
            <a:fld id="{6592A32E-FEC5-4FD6-A1E6-132C9E63F394}" type="slidenum">
              <a:rPr lang="en-IN" altLang="en-US"/>
              <a:pPr/>
              <a:t>26</a:t>
            </a:fld>
            <a:endParaRPr lang="en-IN" altLang="en-US"/>
          </a:p>
        </p:txBody>
      </p:sp>
      <p:sp>
        <p:nvSpPr>
          <p:cNvPr id="25603"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5604"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4</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ln>
            <a:round/>
            <a:headEnd/>
            <a:tailEnd/>
          </a:ln>
        </p:spPr>
        <p:txBody>
          <a:bodyPr/>
          <a:lstStyle/>
          <a:p>
            <a:fld id="{06829A0B-5F69-42F7-845F-BB1F700E573C}" type="slidenum">
              <a:rPr lang="en-IN" altLang="en-US"/>
              <a:pPr/>
              <a:t>5</a:t>
            </a:fld>
            <a:endParaRPr lang="en-IN" altLang="en-US"/>
          </a:p>
        </p:txBody>
      </p:sp>
      <p:sp>
        <p:nvSpPr>
          <p:cNvPr id="1945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9460"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ln>
            <a:round/>
            <a:headEnd/>
            <a:tailEnd/>
          </a:ln>
        </p:spPr>
        <p:txBody>
          <a:bodyPr/>
          <a:lstStyle/>
          <a:p>
            <a:fld id="{06829A0B-5F69-42F7-845F-BB1F700E573C}" type="slidenum">
              <a:rPr lang="en-IN" altLang="en-US"/>
              <a:pPr/>
              <a:t>6</a:t>
            </a:fld>
            <a:endParaRPr lang="en-IN" altLang="en-US"/>
          </a:p>
        </p:txBody>
      </p:sp>
      <p:sp>
        <p:nvSpPr>
          <p:cNvPr id="1945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9460"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ln>
            <a:round/>
            <a:headEnd/>
            <a:tailEnd/>
          </a:ln>
        </p:spPr>
        <p:txBody>
          <a:bodyPr/>
          <a:lstStyle/>
          <a:p>
            <a:fld id="{06829A0B-5F69-42F7-845F-BB1F700E573C}" type="slidenum">
              <a:rPr lang="en-IN" altLang="en-US"/>
              <a:pPr/>
              <a:t>7</a:t>
            </a:fld>
            <a:endParaRPr lang="en-IN" altLang="en-US"/>
          </a:p>
        </p:txBody>
      </p:sp>
      <p:sp>
        <p:nvSpPr>
          <p:cNvPr id="1945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9460"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ln>
            <a:round/>
            <a:headEnd/>
            <a:tailEnd/>
          </a:ln>
        </p:spPr>
        <p:txBody>
          <a:bodyPr/>
          <a:lstStyle/>
          <a:p>
            <a:fld id="{A97652C5-176F-4BC8-8048-217C89F4CEBF}" type="slidenum">
              <a:rPr lang="en-IN" altLang="en-US"/>
              <a:pPr/>
              <a:t>8</a:t>
            </a:fld>
            <a:endParaRPr lang="en-IN" altLang="en-US"/>
          </a:p>
        </p:txBody>
      </p:sp>
      <p:sp>
        <p:nvSpPr>
          <p:cNvPr id="20483"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0484"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ln>
            <a:round/>
            <a:headEnd/>
            <a:tailEnd/>
          </a:ln>
        </p:spPr>
        <p:txBody>
          <a:bodyPr/>
          <a:lstStyle/>
          <a:p>
            <a:fld id="{A97652C5-176F-4BC8-8048-217C89F4CEBF}" type="slidenum">
              <a:rPr lang="en-IN" altLang="en-US"/>
              <a:pPr/>
              <a:t>9</a:t>
            </a:fld>
            <a:endParaRPr lang="en-IN" altLang="en-US"/>
          </a:p>
        </p:txBody>
      </p:sp>
      <p:sp>
        <p:nvSpPr>
          <p:cNvPr id="20483"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0484"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10</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9525" y="-9525"/>
            <a:ext cx="10110788" cy="7578725"/>
            <a:chOff x="-8466" y="-8468"/>
            <a:chExt cx="9171316" cy="6874935"/>
          </a:xfrm>
        </p:grpSpPr>
        <p:cxnSp>
          <p:nvCxnSpPr>
            <p:cNvPr id="5" name="Straight Connector 4"/>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fld id="{C56CA9DE-D3D8-4CAB-97CB-C83922286722}" type="datetimeFigureOut">
              <a:rPr lang="en-US"/>
              <a:pPr>
                <a:defRPr/>
              </a:pPr>
              <a:t>5/10/2024</a:t>
            </a:fld>
            <a:endParaRPr lang="en-US" dirty="0"/>
          </a:p>
        </p:txBody>
      </p:sp>
      <p:sp>
        <p:nvSpPr>
          <p:cNvPr id="16" name="Footer Placeholder 4"/>
          <p:cNvSpPr>
            <a:spLocks noGrp="1"/>
          </p:cNvSpPr>
          <p:nvPr>
            <p:ph type="ftr" sz="quarter"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p:txBody>
          <a:bodyPr/>
          <a:lstStyle>
            <a:lvl1pPr>
              <a:defRPr smtClean="0"/>
            </a:lvl1pPr>
          </a:lstStyle>
          <a:p>
            <a:pPr>
              <a:defRPr/>
            </a:pPr>
            <a:fld id="{62BF6754-C0B6-4927-B7AA-DA8035A8932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747F15C-C122-4E2A-B054-B6E1683BC619}" type="datetimeFigureOut">
              <a:rPr lang="en-US"/>
              <a:pPr>
                <a:defRPr/>
              </a:pPr>
              <a:t>5/10/2024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D8C6B8-9D2D-4A31-924E-4B42C96A8C8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6" name="TextBox 5"/>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12FD3FBB-A667-4DD4-9045-11D511EAE86C}" type="datetimeFigureOut">
              <a:rPr lang="en-US"/>
              <a:pPr>
                <a:defRPr/>
              </a:pPr>
              <a:t>5/10/2024</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smtClean="0"/>
            </a:lvl1pPr>
          </a:lstStyle>
          <a:p>
            <a:pPr>
              <a:defRPr/>
            </a:pPr>
            <a:fld id="{63240C9B-59CF-4534-B9CF-C0E7C592D2B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5D237BF-00EF-43F6-B1C9-AC4F0AFACA7A}" type="datetimeFigureOut">
              <a:rPr lang="en-US"/>
              <a:pPr>
                <a:defRPr/>
              </a:pPr>
              <a:t>5/10/2024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C06F7E-4260-43FC-BAC4-8E0554D09EF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6" name="TextBox 5"/>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C87A0ED3-36FD-4404-A59E-549D911DEC76}" type="datetimeFigureOut">
              <a:rPr lang="en-US"/>
              <a:pPr>
                <a:defRPr/>
              </a:pPr>
              <a:t>5/10/2024</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smtClean="0"/>
            </a:lvl1pPr>
          </a:lstStyle>
          <a:p>
            <a:pPr>
              <a:defRPr/>
            </a:pPr>
            <a:fld id="{F914D6DC-222B-4D8D-A3F5-665ACD1D56C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fld id="{F1732F06-2CED-4880-B96A-42035B09E74A}" type="datetimeFigureOut">
              <a:rPr lang="en-US"/>
              <a:pPr>
                <a:defRPr/>
              </a:pPr>
              <a:t>5/10/2024</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EABE3899-3F43-4FE4-B3C2-5A8B181EECE4}"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C41546F-A286-484B-919C-966C7BCCD393}" type="datetimeFigureOut">
              <a:rPr lang="en-US"/>
              <a:pPr>
                <a:defRPr/>
              </a:pPr>
              <a:t>5/10/2024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EF21F9-B3B6-4385-83D8-75067E8E0A4C}"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A24BA9C-0D92-4243-9588-D1BB4FC3927A}" type="datetimeFigureOut">
              <a:rPr lang="en-US"/>
              <a:pPr>
                <a:defRPr/>
              </a:pPr>
              <a:t>5/10/2024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42C4B49-B31E-4CBA-A3A9-BFB614CFEC6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F651CA8-E4E1-40F3-BBC3-6CEDD9D31B23}" type="datetimeFigureOut">
              <a:rPr lang="en-US"/>
              <a:pPr>
                <a:defRPr/>
              </a:pPr>
              <a:t>5/10/2024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251D31-48B3-4EC6-95C5-34C3B606A7D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E481AD5-3C44-4B77-A783-01ED7B8FF403}" type="datetimeFigureOut">
              <a:rPr lang="en-US"/>
              <a:pPr>
                <a:defRPr/>
              </a:pPr>
              <a:t>5/10/2024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C63495E-80A7-4A3C-BDA8-7157ABDAC7F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C3F1CC04-85FA-471F-B752-C4D72570B378}" type="datetimeFigureOut">
              <a:rPr lang="en-US"/>
              <a:pPr>
                <a:defRPr/>
              </a:pPr>
              <a:t>5/10/2024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BDE8817-4E9E-4121-8D4D-FBE5989660E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2B3A3FFB-6687-4030-BD8F-D66EA1A0EA2B}" type="datetimeFigureOut">
              <a:rPr lang="en-US"/>
              <a:pPr>
                <a:defRPr/>
              </a:pPr>
              <a:t>5/10/2024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9DA65BB-6B5A-4160-8631-4AE5A3E3EEA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AD2F7C77-69A0-4AA8-B260-02B128C57A6B}" type="datetimeFigureOut">
              <a:rPr lang="en-US"/>
              <a:pPr>
                <a:defRPr/>
              </a:pPr>
              <a:t>5/10/2024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0797EBC-FD92-4412-90B3-4848338426A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95ECB87-958E-4264-B15F-82DCCFC3B60E}" type="datetimeFigureOut">
              <a:rPr lang="en-US"/>
              <a:pPr>
                <a:defRPr/>
              </a:pPr>
              <a:t>5/10/2024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80FDF00-23C9-4ABA-81DA-E36725FBB1E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C42171C-B25C-4472-B38C-9E3725CCC34F}" type="datetimeFigureOut">
              <a:rPr lang="en-US"/>
              <a:pPr>
                <a:defRPr/>
              </a:pPr>
              <a:t>5/10/2024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880B550-7B12-4FB2-9919-8E1BEEFE8DF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DC20EE5-A3E2-4336-B516-1C86C837A344}" type="datetimeFigureOut">
              <a:rPr lang="en-US"/>
              <a:pPr>
                <a:defRPr/>
              </a:pPr>
              <a:t>5/10/2024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5C72F7-FC59-478A-A30B-EACE91E02A8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p:cNvGrpSpPr>
            <a:grpSpLocks/>
          </p:cNvGrpSpPr>
          <p:nvPr/>
        </p:nvGrpSpPr>
        <p:grpSpPr bwMode="auto">
          <a:xfrm>
            <a:off x="-9525" y="-9525"/>
            <a:ext cx="10110788" cy="7578725"/>
            <a:chOff x="-8467" y="-8468"/>
            <a:chExt cx="9171317" cy="6874935"/>
          </a:xfrm>
        </p:grpSpPr>
        <p:sp>
          <p:nvSpPr>
            <p:cNvPr id="7" name="Freeform 6"/>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noChangeArrowheads="1"/>
          </p:cNvSpPr>
          <p:nvPr>
            <p:ph type="title"/>
          </p:nvPr>
        </p:nvSpPr>
        <p:spPr bwMode="auto">
          <a:xfrm>
            <a:off x="671513" y="671513"/>
            <a:ext cx="6997700" cy="14557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p:cNvSpPr>
            <a:spLocks noGrp="1" noChangeArrowheads="1"/>
          </p:cNvSpPr>
          <p:nvPr>
            <p:ph type="body" idx="1"/>
          </p:nvPr>
        </p:nvSpPr>
        <p:spPr bwMode="auto">
          <a:xfrm>
            <a:off x="671513" y="2381250"/>
            <a:ext cx="6997700" cy="4278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15A7FAA5-A783-4B91-BDCC-0F94B8A6AEDE}" type="datetimeFigureOut">
              <a:rPr lang="en-US"/>
              <a:pPr>
                <a:defRPr/>
              </a:pPr>
              <a:t>5/10/2024</a:t>
            </a:fld>
            <a:endParaRPr lang="en-US" dirty="0"/>
          </a:p>
        </p:txBody>
      </p:sp>
      <p:sp>
        <p:nvSpPr>
          <p:cNvPr id="5" name="Footer Placeholder 4"/>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7104063" y="6659563"/>
            <a:ext cx="565150" cy="401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smtClean="0">
                <a:solidFill>
                  <a:schemeClr val="accent1"/>
                </a:solidFill>
              </a:defRPr>
            </a:lvl1pPr>
          </a:lstStyle>
          <a:p>
            <a:pPr>
              <a:defRPr/>
            </a:pPr>
            <a:fld id="{8131F14B-8F88-4235-A7A8-4B5FC43A82C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6"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7" r:id="rId11"/>
    <p:sldLayoutId id="2147483792" r:id="rId12"/>
    <p:sldLayoutId id="2147483798" r:id="rId13"/>
    <p:sldLayoutId id="2147483793" r:id="rId14"/>
    <p:sldLayoutId id="2147483794" r:id="rId15"/>
    <p:sldLayoutId id="2147483795"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itchFamily="82"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itchFamily="82"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itchFamily="82"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itchFamily="82"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itchFamily="82"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analyticsvidhya.com/blog/2021/04/whatsapp-group-chat-analyzer-using-python/" TargetMode="External"/><Relationship Id="rId5" Type="http://schemas.openxmlformats.org/officeDocument/2006/relationships/hyperlink" Target="https://streamlit.io/" TargetMode="External"/><Relationship Id="rId4" Type="http://schemas.openxmlformats.org/officeDocument/2006/relationships/hyperlink" Target="https://chatilyzer.com/"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105" name="Rectangle 410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7" name="Straight Connector 410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8741" y="0"/>
            <a:ext cx="1008063" cy="7559675"/>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09" name="Straight Connector 410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63648" y="4058076"/>
            <a:ext cx="3938618" cy="3501599"/>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11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8881" y="-9333"/>
            <a:ext cx="2486545"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7772" y="-9333"/>
            <a:ext cx="2140279"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5" name="Isosceles Triangle 411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2883"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5404"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9" name="Isosceles Triangle 411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957" y="3957163"/>
            <a:ext cx="1502469"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21" name="Freeform: Shape 4120">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2041" y="-9333"/>
            <a:ext cx="5878584" cy="7569008"/>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E9452DB0-EE58-EDAB-7238-4F166D4A23FA}"/>
              </a:ext>
            </a:extLst>
          </p:cNvPr>
          <p:cNvSpPr txBox="1"/>
          <p:nvPr/>
        </p:nvSpPr>
        <p:spPr>
          <a:xfrm>
            <a:off x="-42978" y="5030014"/>
            <a:ext cx="4392488" cy="1456809"/>
          </a:xfrm>
          <a:prstGeom prst="rect">
            <a:avLst/>
          </a:prstGeom>
          <a:noFill/>
        </p:spPr>
        <p:txBody>
          <a:bodyPr wrap="square" rtlCol="0">
            <a:spAutoFit/>
          </a:bodyPr>
          <a:lstStyle/>
          <a:p>
            <a:pPr eaLnBrk="1" fontAlgn="auto" hangingPunct="1">
              <a:spcBef>
                <a:spcPts val="1000"/>
              </a:spcBef>
              <a:spcAft>
                <a:spcPts val="0"/>
              </a:spcAft>
              <a:buClr>
                <a:schemeClr val="accent1"/>
              </a:buClr>
              <a:buSzPct val="80000"/>
              <a:defRPr/>
            </a:pPr>
            <a:r>
              <a:rPr lang="en-US" altLang="en-US" b="1" dirty="0">
                <a:solidFill>
                  <a:srgbClr val="FFFFFF"/>
                </a:solidFill>
                <a:effectLst>
                  <a:outerShdw blurRad="38100" dist="38100" dir="2700000" algn="tl">
                    <a:srgbClr val="000000">
                      <a:alpha val="43137"/>
                    </a:srgbClr>
                  </a:outerShdw>
                </a:effectLst>
                <a:latin typeface="+mn-lt"/>
                <a:cs typeface="+mn-cs"/>
              </a:rPr>
              <a:t>Presented By :</a:t>
            </a:r>
          </a:p>
          <a:p>
            <a:pPr eaLnBrk="1" fontAlgn="auto" hangingPunct="1">
              <a:spcBef>
                <a:spcPts val="1000"/>
              </a:spcBef>
              <a:spcAft>
                <a:spcPts val="0"/>
              </a:spcAft>
              <a:buClr>
                <a:schemeClr val="accent1"/>
              </a:buClr>
              <a:buSzPct val="80000"/>
              <a:defRPr/>
            </a:pPr>
            <a:r>
              <a:rPr lang="en-US" altLang="en-US" b="1" dirty="0">
                <a:solidFill>
                  <a:srgbClr val="FFFFFF"/>
                </a:solidFill>
                <a:effectLst>
                  <a:outerShdw blurRad="38100" dist="38100" dir="2700000" algn="tl">
                    <a:srgbClr val="000000">
                      <a:alpha val="43137"/>
                    </a:srgbClr>
                  </a:outerShdw>
                </a:effectLst>
                <a:latin typeface="+mn-lt"/>
                <a:cs typeface="+mn-cs"/>
              </a:rPr>
              <a:t>   112103017 – Hariom </a:t>
            </a:r>
            <a:r>
              <a:rPr lang="en-US" altLang="en-US" b="1" dirty="0" err="1">
                <a:solidFill>
                  <a:srgbClr val="FFFFFF"/>
                </a:solidFill>
                <a:effectLst>
                  <a:outerShdw blurRad="38100" dist="38100" dir="2700000" algn="tl">
                    <a:srgbClr val="000000">
                      <a:alpha val="43137"/>
                    </a:srgbClr>
                  </a:outerShdw>
                </a:effectLst>
                <a:latin typeface="+mn-lt"/>
                <a:cs typeface="+mn-cs"/>
              </a:rPr>
              <a:t>Badarkhe</a:t>
            </a:r>
            <a:endParaRPr lang="en-US" altLang="en-US" b="1" dirty="0">
              <a:solidFill>
                <a:srgbClr val="FFFFFF"/>
              </a:solidFill>
              <a:effectLst>
                <a:outerShdw blurRad="38100" dist="38100" dir="2700000" algn="tl">
                  <a:srgbClr val="000000">
                    <a:alpha val="43137"/>
                  </a:srgbClr>
                </a:outerShdw>
              </a:effectLst>
              <a:latin typeface="+mn-lt"/>
              <a:cs typeface="+mn-cs"/>
            </a:endParaRPr>
          </a:p>
          <a:p>
            <a:pPr eaLnBrk="1" fontAlgn="auto" hangingPunct="1">
              <a:spcBef>
                <a:spcPts val="1000"/>
              </a:spcBef>
              <a:spcAft>
                <a:spcPts val="0"/>
              </a:spcAft>
              <a:buClr>
                <a:schemeClr val="accent1"/>
              </a:buClr>
              <a:buSzPct val="80000"/>
              <a:defRPr/>
            </a:pPr>
            <a:r>
              <a:rPr lang="en-US" altLang="en-US" b="1" dirty="0">
                <a:solidFill>
                  <a:srgbClr val="FFFFFF"/>
                </a:solidFill>
                <a:effectLst>
                  <a:outerShdw blurRad="38100" dist="38100" dir="2700000" algn="tl">
                    <a:srgbClr val="000000">
                      <a:alpha val="43137"/>
                    </a:srgbClr>
                  </a:outerShdw>
                </a:effectLst>
                <a:latin typeface="+mn-lt"/>
              </a:rPr>
              <a:t>   </a:t>
            </a:r>
            <a:r>
              <a:rPr lang="en-US" altLang="en-US" b="1" dirty="0">
                <a:solidFill>
                  <a:srgbClr val="FFFFFF"/>
                </a:solidFill>
                <a:effectLst>
                  <a:outerShdw blurRad="38100" dist="38100" dir="2700000" algn="tl">
                    <a:srgbClr val="000000">
                      <a:alpha val="43137"/>
                    </a:srgbClr>
                  </a:outerShdw>
                </a:effectLst>
                <a:latin typeface="+mn-lt"/>
                <a:cs typeface="+mn-cs"/>
              </a:rPr>
              <a:t>112103048 – Shrikant Hamand</a:t>
            </a:r>
          </a:p>
          <a:p>
            <a:endParaRPr lang="en-IN" dirty="0"/>
          </a:p>
        </p:txBody>
      </p:sp>
      <p:sp>
        <p:nvSpPr>
          <p:cNvPr id="3" name="TextBox 2">
            <a:extLst>
              <a:ext uri="{FF2B5EF4-FFF2-40B4-BE49-F238E27FC236}">
                <a16:creationId xmlns:a16="http://schemas.microsoft.com/office/drawing/2014/main" id="{C33B61E6-DF28-F5AB-977A-E82168453A03}"/>
              </a:ext>
            </a:extLst>
          </p:cNvPr>
          <p:cNvSpPr txBox="1"/>
          <p:nvPr/>
        </p:nvSpPr>
        <p:spPr>
          <a:xfrm>
            <a:off x="5797871" y="6268590"/>
            <a:ext cx="3816424" cy="1051570"/>
          </a:xfrm>
          <a:prstGeom prst="rect">
            <a:avLst/>
          </a:prstGeom>
          <a:noFill/>
        </p:spPr>
        <p:txBody>
          <a:bodyPr wrap="square" rtlCol="0">
            <a:spAutoFit/>
          </a:bodyPr>
          <a:lstStyle/>
          <a:p>
            <a:pPr eaLnBrk="1" fontAlgn="auto" hangingPunct="1">
              <a:spcBef>
                <a:spcPts val="1000"/>
              </a:spcBef>
              <a:spcAft>
                <a:spcPts val="0"/>
              </a:spcAft>
              <a:buClr>
                <a:schemeClr val="accent1"/>
              </a:buClr>
              <a:buSzPct val="80000"/>
              <a:defRPr/>
            </a:pPr>
            <a:r>
              <a:rPr lang="en-US" altLang="en-US" b="1" dirty="0">
                <a:solidFill>
                  <a:srgbClr val="FFFFFF"/>
                </a:solidFill>
                <a:effectLst>
                  <a:outerShdw blurRad="38100" dist="38100" dir="2700000" algn="tl">
                    <a:srgbClr val="000000">
                      <a:alpha val="43137"/>
                    </a:srgbClr>
                  </a:outerShdw>
                </a:effectLst>
                <a:latin typeface="+mn-lt"/>
                <a:cs typeface="+mn-cs"/>
              </a:rPr>
              <a:t>Project Guide:</a:t>
            </a:r>
          </a:p>
          <a:p>
            <a:pPr eaLnBrk="1" fontAlgn="auto" hangingPunct="1">
              <a:spcBef>
                <a:spcPts val="1000"/>
              </a:spcBef>
              <a:spcAft>
                <a:spcPts val="0"/>
              </a:spcAft>
              <a:buClr>
                <a:schemeClr val="accent1"/>
              </a:buClr>
              <a:buSzPct val="80000"/>
              <a:defRPr/>
            </a:pPr>
            <a:r>
              <a:rPr lang="en-US" altLang="en-US" b="1" dirty="0">
                <a:solidFill>
                  <a:srgbClr val="FFFFFF"/>
                </a:solidFill>
                <a:effectLst>
                  <a:outerShdw blurRad="38100" dist="38100" dir="2700000" algn="tl">
                    <a:srgbClr val="000000">
                      <a:alpha val="43137"/>
                    </a:srgbClr>
                  </a:outerShdw>
                </a:effectLst>
                <a:latin typeface="+mn-lt"/>
                <a:cs typeface="+mn-cs"/>
              </a:rPr>
              <a:t>	Prof. Khushal </a:t>
            </a:r>
            <a:r>
              <a:rPr lang="en-US" altLang="en-US" b="1" dirty="0" err="1">
                <a:solidFill>
                  <a:srgbClr val="FFFFFF"/>
                </a:solidFill>
                <a:effectLst>
                  <a:outerShdw blurRad="38100" dist="38100" dir="2700000" algn="tl">
                    <a:srgbClr val="000000">
                      <a:alpha val="43137"/>
                    </a:srgbClr>
                  </a:outerShdw>
                </a:effectLst>
                <a:latin typeface="+mn-lt"/>
                <a:cs typeface="+mn-cs"/>
              </a:rPr>
              <a:t>Khairnar</a:t>
            </a:r>
            <a:endParaRPr lang="en-US" altLang="en-US" b="1" dirty="0">
              <a:solidFill>
                <a:srgbClr val="FFFFFF"/>
              </a:solidFill>
              <a:effectLst>
                <a:outerShdw blurRad="38100" dist="38100" dir="2700000" algn="tl">
                  <a:srgbClr val="000000">
                    <a:alpha val="43137"/>
                  </a:srgbClr>
                </a:outerShdw>
              </a:effectLst>
              <a:latin typeface="+mn-lt"/>
              <a:cs typeface="+mn-cs"/>
            </a:endParaRPr>
          </a:p>
          <a:p>
            <a:endParaRPr lang="en-IN" dirty="0"/>
          </a:p>
        </p:txBody>
      </p:sp>
      <p:sp>
        <p:nvSpPr>
          <p:cNvPr id="4" name="TextBox 3">
            <a:extLst>
              <a:ext uri="{FF2B5EF4-FFF2-40B4-BE49-F238E27FC236}">
                <a16:creationId xmlns:a16="http://schemas.microsoft.com/office/drawing/2014/main" id="{493E5B68-BD3A-2551-65F9-1F422A9FFCF8}"/>
              </a:ext>
            </a:extLst>
          </p:cNvPr>
          <p:cNvSpPr txBox="1"/>
          <p:nvPr/>
        </p:nvSpPr>
        <p:spPr>
          <a:xfrm>
            <a:off x="4968304" y="2987749"/>
            <a:ext cx="4752528" cy="1569660"/>
          </a:xfrm>
          <a:prstGeom prst="rect">
            <a:avLst/>
          </a:prstGeom>
          <a:noFill/>
        </p:spPr>
        <p:txBody>
          <a:bodyPr wrap="square" rtlCol="0">
            <a:spAutoFit/>
          </a:bodyPr>
          <a:lstStyle/>
          <a:p>
            <a:pPr algn="ctr" eaLnBrk="1" fontAlgn="auto" hangingPunct="1">
              <a:spcBef>
                <a:spcPts val="1000"/>
              </a:spcBef>
              <a:spcAft>
                <a:spcPts val="0"/>
              </a:spcAft>
              <a:buClr>
                <a:schemeClr val="accent1"/>
              </a:buClr>
              <a:buSzPct val="80000"/>
              <a:defRPr/>
            </a:pPr>
            <a:r>
              <a:rPr lang="en-US" altLang="en-US" sz="32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Graphical Representation &amp; Chat Analysis</a:t>
            </a:r>
          </a:p>
        </p:txBody>
      </p:sp>
    </p:spTree>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199" name="Group 819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00" name="Straight Connector 819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01" name="Straight Connector 820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0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4" name="Isosceles Triangle 820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8" name="Isosceles Triangle 820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9" name="Isosceles Triangle 820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8211" name="Rectangle 821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13" name="Group 821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14" name="Straight Connector 821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215" name="Straight Connector 821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821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8" name="Isosceles Triangle 821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1" name="Isosceles Triangle 822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2" name="Isosceles Triangle 822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8194" name="Rectangle 1"/>
          <p:cNvSpPr>
            <a:spLocks noChangeArrowheads="1"/>
          </p:cNvSpPr>
          <p:nvPr/>
        </p:nvSpPr>
        <p:spPr bwMode="auto">
          <a:xfrm>
            <a:off x="1246077" y="2650553"/>
            <a:ext cx="6421881" cy="1814743"/>
          </a:xfrm>
          <a:prstGeom prst="rect">
            <a:avLst/>
          </a:prstGeom>
        </p:spPr>
        <p:txBody>
          <a:bodyPr vert="horz" lIns="91440" tIns="45720" rIns="91440" bIns="45720" rtlCol="0" anchor="b">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r" eaLnBrk="1" fontAlgn="auto" hangingPunct="1">
              <a:spcAft>
                <a:spcPts val="600"/>
              </a:spcAft>
              <a:defRPr/>
            </a:pPr>
            <a:r>
              <a:rPr lang="en-US" altLang="en-US" sz="5400" b="1" dirty="0">
                <a:solidFill>
                  <a:schemeClr val="accent1"/>
                </a:solidFill>
                <a:effectLst>
                  <a:outerShdw blurRad="38100" dist="38100" dir="2700000" algn="tl">
                    <a:srgbClr val="000000">
                      <a:alpha val="43137"/>
                    </a:srgbClr>
                  </a:outerShdw>
                </a:effectLst>
                <a:latin typeface="+mj-lt"/>
                <a:ea typeface="+mj-ea"/>
                <a:cs typeface="+mj-cs"/>
              </a:rPr>
              <a:t>2. Project Design</a:t>
            </a: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pic>
        <p:nvPicPr>
          <p:cNvPr id="5" name="Picture 4" descr="Block Diagram.PNG"/>
          <p:cNvPicPr>
            <a:picLocks noChangeAspect="1"/>
          </p:cNvPicPr>
          <p:nvPr/>
        </p:nvPicPr>
        <p:blipFill>
          <a:blip r:embed="rId3" cstate="print"/>
          <a:stretch>
            <a:fillRect/>
          </a:stretch>
        </p:blipFill>
        <p:spPr>
          <a:xfrm>
            <a:off x="1310322" y="2667317"/>
            <a:ext cx="7459980" cy="2225040"/>
          </a:xfrm>
          <a:prstGeom prst="rect">
            <a:avLst/>
          </a:prstGeom>
        </p:spPr>
      </p:pic>
      <p:pic>
        <p:nvPicPr>
          <p:cNvPr id="4" name="Picture 3">
            <a:extLst>
              <a:ext uri="{FF2B5EF4-FFF2-40B4-BE49-F238E27FC236}">
                <a16:creationId xmlns:a16="http://schemas.microsoft.com/office/drawing/2014/main" id="{765F4EB5-A7B8-144E-8135-D503CD116650}"/>
              </a:ext>
            </a:extLst>
          </p:cNvPr>
          <p:cNvPicPr>
            <a:picLocks noChangeAspect="1"/>
          </p:cNvPicPr>
          <p:nvPr/>
        </p:nvPicPr>
        <p:blipFill>
          <a:blip r:embed="rId4"/>
          <a:stretch>
            <a:fillRect/>
          </a:stretch>
        </p:blipFill>
        <p:spPr>
          <a:xfrm>
            <a:off x="359792" y="229329"/>
            <a:ext cx="6610350" cy="1552575"/>
          </a:xfrm>
          <a:prstGeom prst="rect">
            <a:avLst/>
          </a:prstGeom>
        </p:spPr>
      </p:pic>
    </p:spTree>
  </p:cSld>
  <p:clrMapOvr>
    <a:overrideClrMapping bg1="lt1" tx1="dk1" bg2="lt2" tx2="dk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575816" y="133156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508124" lvl="3" indent="-457200" eaLnBrk="1" fontAlgn="auto" hangingPunct="1">
              <a:lnSpc>
                <a:spcPct val="93000"/>
              </a:lnSpc>
              <a:spcBef>
                <a:spcPts val="0"/>
              </a:spcBef>
              <a:spcAft>
                <a:spcPts val="1413"/>
              </a:spcAft>
              <a:defRPr/>
            </a:pPr>
            <a:endParaRPr lang="en-US" sz="2400" dirty="0">
              <a:latin typeface="Times New Roman" pitchFamily="18" charset="0"/>
              <a:cs typeface="Times New Roman" pitchFamily="18" charset="0"/>
            </a:endParaRPr>
          </a:p>
          <a:p>
            <a:pPr marL="1508124" lvl="3" indent="-457200" eaLnBrk="1" fontAlgn="auto" hangingPunct="1">
              <a:lnSpc>
                <a:spcPct val="93000"/>
              </a:lnSpc>
              <a:spcBef>
                <a:spcPts val="0"/>
              </a:spcBef>
              <a:spcAft>
                <a:spcPts val="1413"/>
              </a:spcAft>
              <a:buFont typeface="+mj-lt"/>
              <a:buAutoNum type="alphaLcParenR"/>
              <a:defRPr/>
            </a:pPr>
            <a:endParaRPr lang="en-IN" altLang="en-US" sz="2400" dirty="0">
              <a:latin typeface="Times New Roman" panose="02020603050405020304" pitchFamily="18" charset="0"/>
              <a:cs typeface="Times New Roman" panose="02020603050405020304" pitchFamily="18" charset="0"/>
            </a:endParaRPr>
          </a:p>
        </p:txBody>
      </p:sp>
      <p:pic>
        <p:nvPicPr>
          <p:cNvPr id="4" name="Picture 3" descr="Project_Module_flow.png"/>
          <p:cNvPicPr>
            <a:picLocks noChangeAspect="1"/>
          </p:cNvPicPr>
          <p:nvPr/>
        </p:nvPicPr>
        <p:blipFill>
          <a:blip r:embed="rId3" cstate="print"/>
          <a:stretch>
            <a:fillRect/>
          </a:stretch>
        </p:blipFill>
        <p:spPr>
          <a:xfrm>
            <a:off x="2061967" y="1879528"/>
            <a:ext cx="5318760" cy="3800618"/>
          </a:xfrm>
          <a:prstGeom prst="rect">
            <a:avLst/>
          </a:prstGeom>
        </p:spPr>
      </p:pic>
      <p:sp>
        <p:nvSpPr>
          <p:cNvPr id="2" name="Rectangle 1">
            <a:extLst>
              <a:ext uri="{FF2B5EF4-FFF2-40B4-BE49-F238E27FC236}">
                <a16:creationId xmlns:a16="http://schemas.microsoft.com/office/drawing/2014/main" id="{73709D6E-9B95-D667-7F00-B57FD77CC419}"/>
              </a:ext>
            </a:extLst>
          </p:cNvPr>
          <p:cNvSpPr>
            <a:spLocks noChangeArrowheads="1"/>
          </p:cNvSpPr>
          <p:nvPr/>
        </p:nvSpPr>
        <p:spPr bwMode="auto">
          <a:xfrm>
            <a:off x="567680" y="-35387"/>
            <a:ext cx="6852735" cy="1208485"/>
          </a:xfrm>
          <a:prstGeom prst="rect">
            <a:avLst/>
          </a:prstGeom>
        </p:spPr>
        <p:txBody>
          <a:bodyPr vert="horz" lIns="91440" tIns="45720" rIns="91440" bIns="45720" rtlCol="0" anchor="b">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Aft>
                <a:spcPts val="600"/>
              </a:spcAft>
              <a:defRPr/>
            </a:pPr>
            <a:r>
              <a:rPr lang="en-US" altLang="en-US" sz="3900" b="1" kern="1200" dirty="0">
                <a:solidFill>
                  <a:schemeClr val="accent1"/>
                </a:solidFill>
                <a:effectLst>
                  <a:outerShdw blurRad="38100" dist="38100" dir="2700000" algn="tl">
                    <a:srgbClr val="000000">
                      <a:alpha val="43137"/>
                    </a:srgbClr>
                  </a:outerShdw>
                </a:effectLst>
                <a:latin typeface="+mj-lt"/>
                <a:ea typeface="+mj-ea"/>
                <a:cs typeface="+mj-cs"/>
              </a:rPr>
              <a:t>2.2 Design (Flow of Modules)</a:t>
            </a:r>
          </a:p>
        </p:txBody>
      </p:sp>
    </p:spTree>
  </p:cSld>
  <p:clrMapOvr>
    <a:overrideClrMapping bg1="lt1" tx1="dk1" bg2="lt2" tx2="dk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199" name="Group 819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00" name="Straight Connector 819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01" name="Straight Connector 820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0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4" name="Isosceles Triangle 820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8" name="Isosceles Triangle 820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9" name="Isosceles Triangle 820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8211" name="Rectangle 821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13" name="Group 821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14" name="Straight Connector 821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215" name="Straight Connector 821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821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8" name="Isosceles Triangle 821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1" name="Isosceles Triangle 822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2" name="Isosceles Triangle 822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8194" name="Rectangle 1"/>
          <p:cNvSpPr>
            <a:spLocks noChangeArrowheads="1"/>
          </p:cNvSpPr>
          <p:nvPr/>
        </p:nvSpPr>
        <p:spPr bwMode="auto">
          <a:xfrm>
            <a:off x="1246077" y="2650553"/>
            <a:ext cx="6421881" cy="1814743"/>
          </a:xfrm>
          <a:prstGeom prst="rect">
            <a:avLst/>
          </a:prstGeom>
        </p:spPr>
        <p:txBody>
          <a:bodyPr vert="horz" lIns="91440" tIns="45720" rIns="91440" bIns="45720" rtlCol="0" anchor="b">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r" eaLnBrk="1" fontAlgn="auto" hangingPunct="1">
              <a:spcAft>
                <a:spcPts val="600"/>
              </a:spcAft>
              <a:defRPr/>
            </a:pPr>
            <a:r>
              <a:rPr lang="en-US" altLang="en-US" sz="5400" b="1" dirty="0">
                <a:solidFill>
                  <a:schemeClr val="accent1"/>
                </a:solidFill>
                <a:effectLst>
                  <a:outerShdw blurRad="38100" dist="38100" dir="2700000" algn="tl">
                    <a:srgbClr val="000000">
                      <a:alpha val="43137"/>
                    </a:srgbClr>
                  </a:outerShdw>
                </a:effectLst>
                <a:latin typeface="+mj-lt"/>
                <a:ea typeface="+mj-ea"/>
                <a:cs typeface="+mj-cs"/>
              </a:rPr>
              <a:t>3.Implementation</a:t>
            </a: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024088" y="6312493"/>
            <a:ext cx="3076539" cy="3925049"/>
          </a:xfrm>
          <a:prstGeom prst="rect">
            <a:avLst/>
          </a:prstGeom>
        </p:spPr>
        <p:txBody>
          <a:bodyPr vert="horz" lIns="91440" tIns="45720" rIns="91440" bIns="45720" rtlCol="0">
            <a:normAutofit/>
          </a:bodyPr>
          <a:lstStyle/>
          <a:p>
            <a:pPr marL="571500" indent="-571500" eaLnBrk="1" hangingPunct="1">
              <a:spcBef>
                <a:spcPts val="1000"/>
              </a:spcBef>
              <a:spcAft>
                <a:spcPts val="0"/>
              </a:spcAft>
              <a:buClr>
                <a:schemeClr val="accent1"/>
              </a:buClr>
              <a:buSzPct val="80000"/>
              <a:buFont typeface="Wingdings" panose="05000000000000000000" pitchFamily="2" charset="2"/>
              <a:buChar char="Ø"/>
            </a:pPr>
            <a:r>
              <a:rPr lang="en-US" sz="3200" b="1" dirty="0">
                <a:solidFill>
                  <a:schemeClr val="tx1">
                    <a:lumMod val="75000"/>
                    <a:lumOff val="25000"/>
                  </a:schemeClr>
                </a:solidFill>
                <a:latin typeface="+mn-lt"/>
              </a:rPr>
              <a:t>app.py</a:t>
            </a:r>
          </a:p>
        </p:txBody>
      </p:sp>
      <p:pic>
        <p:nvPicPr>
          <p:cNvPr id="3" name="Picture 2" descr="A screenshot of a computer program&#10;&#10;Description automatically generated">
            <a:extLst>
              <a:ext uri="{FF2B5EF4-FFF2-40B4-BE49-F238E27FC236}">
                <a16:creationId xmlns:a16="http://schemas.microsoft.com/office/drawing/2014/main" id="{18B124F1-2AB4-91F1-9E7A-375383AFFAB6}"/>
              </a:ext>
            </a:extLst>
          </p:cNvPr>
          <p:cNvPicPr>
            <a:picLocks noChangeAspect="1"/>
          </p:cNvPicPr>
          <p:nvPr/>
        </p:nvPicPr>
        <p:blipFill rotWithShape="1">
          <a:blip r:embed="rId3">
            <a:extLst>
              <a:ext uri="{28A0092B-C50C-407E-A947-70E740481C1C}">
                <a14:useLocalDpi xmlns:a14="http://schemas.microsoft.com/office/drawing/2010/main" val="0"/>
              </a:ext>
            </a:extLst>
          </a:blip>
          <a:srcRect r="44546"/>
          <a:stretch/>
        </p:blipFill>
        <p:spPr>
          <a:xfrm>
            <a:off x="1727944" y="251445"/>
            <a:ext cx="5236779" cy="6043817"/>
          </a:xfrm>
          <a:prstGeom prst="rect">
            <a:avLst/>
          </a:prstGeom>
        </p:spPr>
      </p:pic>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824177" y="5940077"/>
            <a:ext cx="3440271" cy="3977497"/>
          </a:xfrm>
          <a:prstGeom prst="rect">
            <a:avLst/>
          </a:prstGeom>
        </p:spPr>
        <p:txBody>
          <a:bodyPr vert="horz" lIns="91440" tIns="45720" rIns="91440" bIns="45720" rtlCol="0">
            <a:normAutofit/>
          </a:bodyPr>
          <a:lstStyle/>
          <a:p>
            <a:pPr eaLnBrk="1" hangingPunct="1">
              <a:spcBef>
                <a:spcPts val="1000"/>
              </a:spcBef>
              <a:spcAft>
                <a:spcPts val="0"/>
              </a:spcAft>
              <a:buClr>
                <a:schemeClr val="accent1"/>
              </a:buClr>
              <a:buSzPct val="80000"/>
              <a:buFont typeface="Wingdings 3" charset="2"/>
              <a:buChar char=""/>
            </a:pPr>
            <a:r>
              <a:rPr lang="en-US" sz="2800" b="1" dirty="0">
                <a:solidFill>
                  <a:schemeClr val="tx1">
                    <a:lumMod val="75000"/>
                    <a:lumOff val="25000"/>
                  </a:schemeClr>
                </a:solidFill>
                <a:latin typeface="+mn-lt"/>
              </a:rPr>
              <a:t>preprocessor.py</a:t>
            </a:r>
          </a:p>
        </p:txBody>
      </p:sp>
      <p:pic>
        <p:nvPicPr>
          <p:cNvPr id="3" name="Picture 2" descr="A screen shot of a computer program&#10;&#10;Description automatically generated">
            <a:extLst>
              <a:ext uri="{FF2B5EF4-FFF2-40B4-BE49-F238E27FC236}">
                <a16:creationId xmlns:a16="http://schemas.microsoft.com/office/drawing/2014/main" id="{D7AB0D76-8BBB-8722-4BD1-51E56F704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872" y="571413"/>
            <a:ext cx="6565150" cy="4989513"/>
          </a:xfrm>
          <a:prstGeom prst="rect">
            <a:avLst/>
          </a:prstGeom>
        </p:spPr>
      </p:pic>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312120" y="6012085"/>
            <a:ext cx="3076539" cy="3925049"/>
          </a:xfrm>
          <a:prstGeom prst="rect">
            <a:avLst/>
          </a:prstGeom>
        </p:spPr>
        <p:txBody>
          <a:bodyPr vert="horz" lIns="91440" tIns="45720" rIns="91440" bIns="45720" rtlCol="0">
            <a:normAutofit/>
          </a:bodyPr>
          <a:lstStyle/>
          <a:p>
            <a:pPr eaLnBrk="1" hangingPunct="1">
              <a:spcBef>
                <a:spcPts val="1000"/>
              </a:spcBef>
              <a:spcAft>
                <a:spcPts val="0"/>
              </a:spcAft>
              <a:buClr>
                <a:schemeClr val="accent1"/>
              </a:buClr>
              <a:buSzPct val="80000"/>
              <a:buFont typeface="Wingdings 3" charset="2"/>
              <a:buChar char=""/>
            </a:pPr>
            <a:r>
              <a:rPr lang="en-US" sz="2800" b="1" dirty="0">
                <a:solidFill>
                  <a:schemeClr val="tx1">
                    <a:lumMod val="75000"/>
                    <a:lumOff val="25000"/>
                  </a:schemeClr>
                </a:solidFill>
                <a:latin typeface="+mn-lt"/>
              </a:rPr>
              <a:t>helper.py</a:t>
            </a:r>
          </a:p>
        </p:txBody>
      </p:sp>
      <p:pic>
        <p:nvPicPr>
          <p:cNvPr id="3" name="Picture 2" descr="A screenshot of a computer program&#10;&#10;Description automatically generated">
            <a:extLst>
              <a:ext uri="{FF2B5EF4-FFF2-40B4-BE49-F238E27FC236}">
                <a16:creationId xmlns:a16="http://schemas.microsoft.com/office/drawing/2014/main" id="{BFC0FA6F-94F1-C510-9947-F260E2D7C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526" y="898011"/>
            <a:ext cx="6612418" cy="4893189"/>
          </a:xfrm>
          <a:prstGeom prst="rect">
            <a:avLst/>
          </a:prstGeom>
        </p:spPr>
      </p:pic>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451167"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199" name="Group 819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00" name="Straight Connector 819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01" name="Straight Connector 820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0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4" name="Isosceles Triangle 820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8" name="Isosceles Triangle 820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9" name="Isosceles Triangle 820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8211" name="Rectangle 821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13" name="Group 821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14" name="Straight Connector 821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215" name="Straight Connector 821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821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8" name="Isosceles Triangle 821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1" name="Isosceles Triangle 822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2" name="Isosceles Triangle 822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8194" name="Rectangle 1"/>
          <p:cNvSpPr>
            <a:spLocks noChangeArrowheads="1"/>
          </p:cNvSpPr>
          <p:nvPr/>
        </p:nvSpPr>
        <p:spPr bwMode="auto">
          <a:xfrm>
            <a:off x="1246077" y="2650553"/>
            <a:ext cx="6421881" cy="1814743"/>
          </a:xfrm>
          <a:prstGeom prst="rect">
            <a:avLst/>
          </a:prstGeom>
        </p:spPr>
        <p:txBody>
          <a:bodyPr vert="horz" lIns="91440" tIns="45720" rIns="91440" bIns="45720" rtlCol="0" anchor="b">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r" eaLnBrk="1" fontAlgn="auto" hangingPunct="1">
              <a:spcAft>
                <a:spcPts val="600"/>
              </a:spcAft>
              <a:defRPr/>
            </a:pPr>
            <a:r>
              <a:rPr lang="en-US" altLang="en-US" sz="5400" b="1" dirty="0">
                <a:solidFill>
                  <a:schemeClr val="accent1"/>
                </a:solidFill>
                <a:effectLst>
                  <a:outerShdw blurRad="38100" dist="38100" dir="2700000" algn="tl">
                    <a:srgbClr val="000000">
                      <a:alpha val="43137"/>
                    </a:srgbClr>
                  </a:outerShdw>
                </a:effectLst>
                <a:latin typeface="+mj-lt"/>
                <a:ea typeface="+mj-ea"/>
                <a:cs typeface="+mj-cs"/>
              </a:rPr>
              <a:t>4.Results</a:t>
            </a: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4" name="Straight Connector 13">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Isosceles Triangle 40">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Isosceles Triangle 44">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Isosceles Triangle 45">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94D3CD9E-ECEE-1167-89AD-96AD42605C40}"/>
              </a:ext>
            </a:extLst>
          </p:cNvPr>
          <p:cNvSpPr>
            <a:spLocks noGrp="1"/>
          </p:cNvSpPr>
          <p:nvPr>
            <p:ph type="title"/>
          </p:nvPr>
        </p:nvSpPr>
        <p:spPr>
          <a:xfrm>
            <a:off x="815220" y="4930902"/>
            <a:ext cx="6852738" cy="1207099"/>
          </a:xfrm>
        </p:spPr>
        <p:txBody>
          <a:bodyPr vert="horz" lIns="91440" tIns="45720" rIns="91440" bIns="45720" rtlCol="0" anchor="b">
            <a:normAutofit/>
          </a:bodyPr>
          <a:lstStyle/>
          <a:p>
            <a:pPr defTabSz="457200" eaLnBrk="1" hangingPunct="1"/>
            <a:r>
              <a:rPr lang="en-US" sz="4300" dirty="0"/>
              <a:t>Export Chat in txt Format:</a:t>
            </a:r>
          </a:p>
        </p:txBody>
      </p:sp>
      <p:pic>
        <p:nvPicPr>
          <p:cNvPr id="6" name="Content Placeholder 5" descr="A screenshot of a chat&#10;&#10;Description automatically generated">
            <a:extLst>
              <a:ext uri="{FF2B5EF4-FFF2-40B4-BE49-F238E27FC236}">
                <a16:creationId xmlns:a16="http://schemas.microsoft.com/office/drawing/2014/main" id="{E38AB4F4-F56B-61B0-06EA-6410F9AE0D64}"/>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930909" y="671971"/>
            <a:ext cx="1806760" cy="4015024"/>
          </a:xfrm>
          <a:prstGeom prst="rect">
            <a:avLst/>
          </a:prstGeom>
        </p:spPr>
      </p:pic>
      <p:pic>
        <p:nvPicPr>
          <p:cNvPr id="8" name="Content Placeholder 7" descr="A screenshot of a chat&#10;&#10;Description automatically generated">
            <a:extLst>
              <a:ext uri="{FF2B5EF4-FFF2-40B4-BE49-F238E27FC236}">
                <a16:creationId xmlns:a16="http://schemas.microsoft.com/office/drawing/2014/main" id="{99555B59-9F69-FDF9-5BBC-CA35335505EC}"/>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451358" y="671971"/>
            <a:ext cx="1806760" cy="4015024"/>
          </a:xfrm>
          <a:prstGeom prst="rect">
            <a:avLst/>
          </a:prstGeom>
        </p:spPr>
      </p:pic>
    </p:spTree>
    <p:extLst>
      <p:ext uri="{BB962C8B-B14F-4D97-AF65-F5344CB8AC3E}">
        <p14:creationId xmlns:p14="http://schemas.microsoft.com/office/powerpoint/2010/main" val="1633329215"/>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pic>
        <p:nvPicPr>
          <p:cNvPr id="4" name="Picture 3" descr="Interface.PNG"/>
          <p:cNvPicPr>
            <a:picLocks noChangeAspect="1"/>
          </p:cNvPicPr>
          <p:nvPr/>
        </p:nvPicPr>
        <p:blipFill>
          <a:blip r:embed="rId3" cstate="print"/>
          <a:stretch>
            <a:fillRect/>
          </a:stretch>
        </p:blipFill>
        <p:spPr>
          <a:xfrm>
            <a:off x="863848" y="1331565"/>
            <a:ext cx="8496696" cy="4924565"/>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4A94-8578-168B-11AB-1EBA088CD7E7}"/>
              </a:ext>
            </a:extLst>
          </p:cNvPr>
          <p:cNvSpPr>
            <a:spLocks noGrp="1"/>
          </p:cNvSpPr>
          <p:nvPr>
            <p:ph type="title"/>
          </p:nvPr>
        </p:nvSpPr>
        <p:spPr>
          <a:xfrm>
            <a:off x="4577898" y="671971"/>
            <a:ext cx="3090059" cy="1455937"/>
          </a:xfrm>
        </p:spPr>
        <p:txBody>
          <a:bodyPr>
            <a:normAutofit/>
          </a:bodyPr>
          <a:lstStyle/>
          <a:p>
            <a:r>
              <a:rPr lang="en-US" sz="3400"/>
              <a:t>Introduction:-</a:t>
            </a:r>
            <a:endParaRPr lang="en-IN" sz="3400"/>
          </a:p>
        </p:txBody>
      </p:sp>
      <p:sp>
        <p:nvSpPr>
          <p:cNvPr id="3" name="Content Placeholder 2">
            <a:extLst>
              <a:ext uri="{FF2B5EF4-FFF2-40B4-BE49-F238E27FC236}">
                <a16:creationId xmlns:a16="http://schemas.microsoft.com/office/drawing/2014/main" id="{54BCD94B-F89D-615C-5FC1-5175BB7B9672}"/>
              </a:ext>
            </a:extLst>
          </p:cNvPr>
          <p:cNvSpPr>
            <a:spLocks noGrp="1"/>
          </p:cNvSpPr>
          <p:nvPr>
            <p:ph idx="1"/>
          </p:nvPr>
        </p:nvSpPr>
        <p:spPr>
          <a:xfrm>
            <a:off x="4307386" y="2381649"/>
            <a:ext cx="3360571" cy="4277833"/>
          </a:xfrm>
        </p:spPr>
        <p:txBody>
          <a:bodyPr>
            <a:normAutofit/>
          </a:bodyPr>
          <a:lstStyle/>
          <a:p>
            <a:pPr marL="0" indent="0">
              <a:buNone/>
            </a:pPr>
            <a:r>
              <a:rPr lang="en-US" b="0" i="0" dirty="0">
                <a:effectLst/>
                <a:highlight>
                  <a:srgbClr val="FFFFFF"/>
                </a:highlight>
                <a:latin typeface="Inter"/>
              </a:rPr>
              <a:t>Chat Data Analysis is a data analysis-based engine where you can upload the WhatsApp chat in text format and generate a complete analysis report according to or group or an individual.</a:t>
            </a:r>
            <a:endParaRPr lang="en-IN" dirty="0"/>
          </a:p>
        </p:txBody>
      </p:sp>
      <p:pic>
        <p:nvPicPr>
          <p:cNvPr id="5" name="Picture 4" descr="Graph on document with pen">
            <a:extLst>
              <a:ext uri="{FF2B5EF4-FFF2-40B4-BE49-F238E27FC236}">
                <a16:creationId xmlns:a16="http://schemas.microsoft.com/office/drawing/2014/main" id="{200C6286-C192-E2AF-DD11-B34DB1DB2929}"/>
              </a:ext>
            </a:extLst>
          </p:cNvPr>
          <p:cNvPicPr>
            <a:picLocks noChangeAspect="1"/>
          </p:cNvPicPr>
          <p:nvPr/>
        </p:nvPicPr>
        <p:blipFill rotWithShape="1">
          <a:blip r:embed="rId2"/>
          <a:srcRect l="37168" r="23445" b="-1"/>
          <a:stretch/>
        </p:blipFill>
        <p:spPr>
          <a:xfrm>
            <a:off x="20" y="-1"/>
            <a:ext cx="4460656" cy="7559676"/>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96677" cy="6245885"/>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927343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pic>
        <p:nvPicPr>
          <p:cNvPr id="5" name="Picture 4" descr="Top Stats.PNG"/>
          <p:cNvPicPr>
            <a:picLocks noChangeAspect="1"/>
          </p:cNvPicPr>
          <p:nvPr/>
        </p:nvPicPr>
        <p:blipFill>
          <a:blip r:embed="rId3" cstate="print"/>
          <a:stretch>
            <a:fillRect/>
          </a:stretch>
        </p:blipFill>
        <p:spPr>
          <a:xfrm>
            <a:off x="1079872" y="755501"/>
            <a:ext cx="3686255" cy="1584176"/>
          </a:xfrm>
          <a:prstGeom prst="rect">
            <a:avLst/>
          </a:prstGeom>
        </p:spPr>
      </p:pic>
      <p:pic>
        <p:nvPicPr>
          <p:cNvPr id="6" name="Picture 5" descr="Monthly Timeline.PNG"/>
          <p:cNvPicPr>
            <a:picLocks noChangeAspect="1"/>
          </p:cNvPicPr>
          <p:nvPr/>
        </p:nvPicPr>
        <p:blipFill>
          <a:blip r:embed="rId4" cstate="print"/>
          <a:stretch>
            <a:fillRect/>
          </a:stretch>
        </p:blipFill>
        <p:spPr>
          <a:xfrm>
            <a:off x="1079872" y="2627709"/>
            <a:ext cx="3153473" cy="3029479"/>
          </a:xfrm>
          <a:prstGeom prst="rect">
            <a:avLst/>
          </a:prstGeom>
        </p:spPr>
      </p:pic>
      <p:pic>
        <p:nvPicPr>
          <p:cNvPr id="7" name="Picture 6" descr="Daliy Timeline.PNG"/>
          <p:cNvPicPr>
            <a:picLocks noChangeAspect="1"/>
          </p:cNvPicPr>
          <p:nvPr/>
        </p:nvPicPr>
        <p:blipFill>
          <a:blip r:embed="rId5" cstate="print"/>
          <a:stretch>
            <a:fillRect/>
          </a:stretch>
        </p:blipFill>
        <p:spPr>
          <a:xfrm>
            <a:off x="5688384" y="683493"/>
            <a:ext cx="3076426" cy="2833017"/>
          </a:xfrm>
          <a:prstGeom prst="rect">
            <a:avLst/>
          </a:prstGeom>
        </p:spPr>
      </p:pic>
      <p:pic>
        <p:nvPicPr>
          <p:cNvPr id="8" name="Picture 7" descr="Activity Map.PNG"/>
          <p:cNvPicPr>
            <a:picLocks noChangeAspect="1"/>
          </p:cNvPicPr>
          <p:nvPr/>
        </p:nvPicPr>
        <p:blipFill>
          <a:blip r:embed="rId6" cstate="print"/>
          <a:stretch>
            <a:fillRect/>
          </a:stretch>
        </p:blipFill>
        <p:spPr>
          <a:xfrm>
            <a:off x="5400352" y="3563813"/>
            <a:ext cx="3596952" cy="2282388"/>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pic>
        <p:nvPicPr>
          <p:cNvPr id="10" name="Picture 9" descr="Most Busy User.PNG"/>
          <p:cNvPicPr>
            <a:picLocks noChangeAspect="1"/>
          </p:cNvPicPr>
          <p:nvPr/>
        </p:nvPicPr>
        <p:blipFill>
          <a:blip r:embed="rId3" cstate="print"/>
          <a:stretch>
            <a:fillRect/>
          </a:stretch>
        </p:blipFill>
        <p:spPr>
          <a:xfrm>
            <a:off x="1727944" y="570519"/>
            <a:ext cx="4660387" cy="2561246"/>
          </a:xfrm>
          <a:prstGeom prst="rect">
            <a:avLst/>
          </a:prstGeom>
        </p:spPr>
      </p:pic>
      <p:pic>
        <p:nvPicPr>
          <p:cNvPr id="11" name="Picture 10" descr="Word Cloud.PNG"/>
          <p:cNvPicPr>
            <a:picLocks noChangeAspect="1"/>
          </p:cNvPicPr>
          <p:nvPr/>
        </p:nvPicPr>
        <p:blipFill>
          <a:blip r:embed="rId4" cstate="print"/>
          <a:stretch>
            <a:fillRect/>
          </a:stretch>
        </p:blipFill>
        <p:spPr>
          <a:xfrm>
            <a:off x="1295896" y="3419797"/>
            <a:ext cx="3240801" cy="3312342"/>
          </a:xfrm>
          <a:prstGeom prst="rect">
            <a:avLst/>
          </a:prstGeom>
        </p:spPr>
      </p:pic>
      <p:pic>
        <p:nvPicPr>
          <p:cNvPr id="12" name="Picture 11" descr="Most Common Words.PNG"/>
          <p:cNvPicPr>
            <a:picLocks noChangeAspect="1"/>
          </p:cNvPicPr>
          <p:nvPr/>
        </p:nvPicPr>
        <p:blipFill>
          <a:blip r:embed="rId5" cstate="print"/>
          <a:stretch>
            <a:fillRect/>
          </a:stretch>
        </p:blipFill>
        <p:spPr>
          <a:xfrm>
            <a:off x="5040312" y="3779837"/>
            <a:ext cx="3807536" cy="2868014"/>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212" name="Group 8211">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00" name="Straight Connector 819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01" name="Straight Connector 820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2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6" name="Isosceles Triangle 822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30" name="Isosceles Triangle 822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31" name="Isosceles Triangle 823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8211" name="Rectangle 821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8104" cy="7559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13" name="Group 821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25" cy="7569008"/>
            <a:chOff x="0" y="-8467"/>
            <a:chExt cx="12192000" cy="6866467"/>
          </a:xfrm>
        </p:grpSpPr>
        <p:cxnSp>
          <p:nvCxnSpPr>
            <p:cNvPr id="8214" name="Straight Connector 821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1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7" name="Isosceles Triangle 821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1" name="Isosceles Triangle 822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2" name="Isosceles Triangle 822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8224" name="Rectangle 822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404" y="529177"/>
            <a:ext cx="9291816" cy="650132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entiment Prediction.PNG"/>
          <p:cNvPicPr>
            <a:picLocks noChangeAspect="1"/>
          </p:cNvPicPr>
          <p:nvPr/>
        </p:nvPicPr>
        <p:blipFill>
          <a:blip r:embed="rId3" cstate="print"/>
          <a:stretch>
            <a:fillRect/>
          </a:stretch>
        </p:blipFill>
        <p:spPr>
          <a:xfrm>
            <a:off x="755941" y="4621919"/>
            <a:ext cx="8219660" cy="2013817"/>
          </a:xfrm>
          <a:prstGeom prst="rect">
            <a:avLst/>
          </a:prstGeom>
        </p:spPr>
      </p:pic>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pic>
        <p:nvPicPr>
          <p:cNvPr id="1026" name="Picture 2" descr="WhatsApp Chat Analyser | SpringerLink">
            <a:extLst>
              <a:ext uri="{FF2B5EF4-FFF2-40B4-BE49-F238E27FC236}">
                <a16:creationId xmlns:a16="http://schemas.microsoft.com/office/drawing/2014/main" id="{1BC0A8E5-92DC-EE9B-8522-323059718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53" y="663307"/>
            <a:ext cx="5543742" cy="36095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199" name="Group 819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00" name="Straight Connector 819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01" name="Straight Connector 820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19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19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198" name="Isosceles Triangle 8197">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0"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2"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3"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4" name="Isosceles Triangle 8223">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5" name="Isosceles Triangle 8224">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8211" name="Rectangle 821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13" name="Group 821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14" name="Straight Connector 821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215" name="Straight Connector 821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82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8" name="Isosceles Triangle 82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31" name="Isosceles Triangle 82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32" name="Isosceles Triangle 82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8194" name="Rectangle 1"/>
          <p:cNvSpPr>
            <a:spLocks noChangeArrowheads="1"/>
          </p:cNvSpPr>
          <p:nvPr/>
        </p:nvSpPr>
        <p:spPr bwMode="auto">
          <a:xfrm>
            <a:off x="1246077" y="2650553"/>
            <a:ext cx="6421881" cy="1814743"/>
          </a:xfrm>
          <a:prstGeom prst="rect">
            <a:avLst/>
          </a:prstGeom>
        </p:spPr>
        <p:txBody>
          <a:bodyPr vert="horz" lIns="91440" tIns="45720" rIns="91440" bIns="45720" rtlCol="0" anchor="b">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r" eaLnBrk="1" fontAlgn="auto" hangingPunct="1">
              <a:spcAft>
                <a:spcPts val="600"/>
              </a:spcAft>
              <a:defRPr/>
            </a:pPr>
            <a:r>
              <a:rPr lang="en-US" altLang="en-US" sz="5400" b="1" dirty="0">
                <a:solidFill>
                  <a:schemeClr val="accent1"/>
                </a:solidFill>
                <a:effectLst>
                  <a:outerShdw blurRad="38100" dist="38100" dir="2700000" algn="tl">
                    <a:srgbClr val="000000">
                      <a:alpha val="43137"/>
                    </a:srgbClr>
                  </a:outerShdw>
                </a:effectLst>
                <a:latin typeface="+mj-lt"/>
                <a:ea typeface="+mj-ea"/>
                <a:cs typeface="+mj-cs"/>
              </a:rPr>
              <a:t>5.Conclusion and Future Scope</a:t>
            </a: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320" name="Rectangle 1331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22" name="Group 13321">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3323" name="Straight Connector 13322">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324" name="Straight Connector 13323">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325"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26"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27" name="Isosceles Triangle 13326">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28"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29"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30"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31" name="Isosceles Triangle 13330">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32" name="Isosceles Triangle 13331">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6" name="TextBox 5"/>
          <p:cNvSpPr txBox="1"/>
          <p:nvPr/>
        </p:nvSpPr>
        <p:spPr>
          <a:xfrm>
            <a:off x="328637" y="786086"/>
            <a:ext cx="7609088" cy="6471964"/>
          </a:xfrm>
          <a:prstGeom prst="rect">
            <a:avLst/>
          </a:prstGeom>
        </p:spPr>
        <p:txBody>
          <a:bodyPr vert="horz" lIns="91440" tIns="45720" rIns="91440" bIns="45720" rtlCol="0">
            <a:normAutofit/>
          </a:bodyPr>
          <a:lstStyle/>
          <a:p>
            <a:pPr marL="457200" indent="-342360" eaLnBrk="1" hangingPunct="1">
              <a:lnSpc>
                <a:spcPct val="90000"/>
              </a:lnSpc>
              <a:spcBef>
                <a:spcPts val="1000"/>
              </a:spcBef>
              <a:spcAft>
                <a:spcPts val="0"/>
              </a:spcAft>
              <a:buClr>
                <a:schemeClr val="accent1"/>
              </a:buClr>
              <a:buSzPct val="80000"/>
              <a:buFont typeface="Wingdings 3" charset="2"/>
              <a:buChar char=""/>
            </a:pPr>
            <a:endParaRPr lang="en-US" sz="1100" spc="-1" dirty="0">
              <a:solidFill>
                <a:schemeClr val="tx1">
                  <a:lumMod val="75000"/>
                  <a:lumOff val="25000"/>
                </a:schemeClr>
              </a:solidFill>
              <a:latin typeface="+mn-lt"/>
            </a:endParaRPr>
          </a:p>
          <a:p>
            <a:pPr marL="114840" eaLnBrk="1" hangingPunct="1">
              <a:lnSpc>
                <a:spcPct val="90000"/>
              </a:lnSpc>
              <a:spcBef>
                <a:spcPts val="1000"/>
              </a:spcBef>
              <a:spcAft>
                <a:spcPts val="0"/>
              </a:spcAft>
              <a:buClr>
                <a:schemeClr val="accent1"/>
              </a:buClr>
              <a:buSzPct val="80000"/>
            </a:pPr>
            <a:r>
              <a:rPr lang="en-US" sz="2400" b="1" spc="-1" dirty="0">
                <a:solidFill>
                  <a:schemeClr val="tx1">
                    <a:lumMod val="75000"/>
                    <a:lumOff val="25000"/>
                  </a:schemeClr>
                </a:solidFill>
                <a:latin typeface="+mn-lt"/>
              </a:rPr>
              <a:t>5.1  Conclusion:</a:t>
            </a:r>
          </a:p>
          <a:p>
            <a:pPr marL="457740" indent="-342900" eaLnBrk="1" hangingPunct="1">
              <a:lnSpc>
                <a:spcPct val="90000"/>
              </a:lnSpc>
              <a:spcBef>
                <a:spcPts val="1000"/>
              </a:spcBef>
              <a:spcAft>
                <a:spcPts val="0"/>
              </a:spcAft>
              <a:buClr>
                <a:schemeClr val="accent1"/>
              </a:buClr>
              <a:buSzPct val="80000"/>
              <a:buAutoNum type="arabicPeriod"/>
            </a:pPr>
            <a:r>
              <a:rPr lang="en-US" sz="1600" spc="-1" dirty="0">
                <a:solidFill>
                  <a:schemeClr val="tx1">
                    <a:lumMod val="75000"/>
                    <a:lumOff val="25000"/>
                  </a:schemeClr>
                </a:solidFill>
                <a:latin typeface="Abadi" panose="020B0604020104020204" pitchFamily="34" charset="0"/>
              </a:rPr>
              <a:t>Visual Insight: Using graphical representations, my project sheds light on the patterns and trends within chats, making it easier to understand communication dynamics at a glance.</a:t>
            </a:r>
          </a:p>
          <a:p>
            <a:pPr marL="457740" indent="-342900" eaLnBrk="1" hangingPunct="1">
              <a:lnSpc>
                <a:spcPct val="90000"/>
              </a:lnSpc>
              <a:spcBef>
                <a:spcPts val="1000"/>
              </a:spcBef>
              <a:spcAft>
                <a:spcPts val="0"/>
              </a:spcAft>
              <a:buClr>
                <a:schemeClr val="accent1"/>
              </a:buClr>
              <a:buSzPct val="80000"/>
              <a:buAutoNum type="arabicPeriod"/>
            </a:pPr>
            <a:r>
              <a:rPr lang="en-US" sz="1600" spc="-1" dirty="0">
                <a:solidFill>
                  <a:schemeClr val="tx1">
                    <a:lumMod val="75000"/>
                    <a:lumOff val="25000"/>
                  </a:schemeClr>
                </a:solidFill>
                <a:latin typeface="Abadi" panose="020B0604020104020204" pitchFamily="34" charset="0"/>
              </a:rPr>
              <a:t>Python Power: Leveraging the capabilities of Python, the project not only offers graphical representations but also provides powerful tools for analyzing and interpreting chat data, enhancing the depth of insights gained.</a:t>
            </a:r>
          </a:p>
          <a:p>
            <a:pPr marL="457740" indent="-342900" eaLnBrk="1" hangingPunct="1">
              <a:lnSpc>
                <a:spcPct val="90000"/>
              </a:lnSpc>
              <a:spcBef>
                <a:spcPts val="1000"/>
              </a:spcBef>
              <a:spcAft>
                <a:spcPts val="0"/>
              </a:spcAft>
              <a:buClr>
                <a:schemeClr val="accent1"/>
              </a:buClr>
              <a:buSzPct val="80000"/>
              <a:buAutoNum type="arabicPeriod"/>
            </a:pPr>
            <a:r>
              <a:rPr lang="en-US" sz="1600" spc="-1" dirty="0">
                <a:solidFill>
                  <a:schemeClr val="tx1">
                    <a:lumMod val="75000"/>
                    <a:lumOff val="25000"/>
                  </a:schemeClr>
                </a:solidFill>
                <a:latin typeface="Abadi" panose="020B0604020104020204" pitchFamily="34" charset="0"/>
              </a:rPr>
              <a:t>User-Friendly Analysis: By combining graphical representations with Python's ease of use, this project offers a user-friendly way to </a:t>
            </a:r>
            <a:r>
              <a:rPr lang="en-US" sz="1600" spc="-1">
                <a:solidFill>
                  <a:schemeClr val="tx1">
                    <a:lumMod val="75000"/>
                    <a:lumOff val="25000"/>
                  </a:schemeClr>
                </a:solidFill>
                <a:latin typeface="Abadi" panose="020B0604020104020204" pitchFamily="34" charset="0"/>
              </a:rPr>
              <a:t>delve into </a:t>
            </a:r>
            <a:r>
              <a:rPr lang="en-US" sz="1600" spc="-1" dirty="0">
                <a:solidFill>
                  <a:schemeClr val="tx1">
                    <a:lumMod val="75000"/>
                    <a:lumOff val="25000"/>
                  </a:schemeClr>
                </a:solidFill>
                <a:latin typeface="Abadi" panose="020B0604020104020204" pitchFamily="34" charset="0"/>
              </a:rPr>
              <a:t>chat data, empowering users to extract valuable insights without needing advanced technical skills.</a:t>
            </a:r>
          </a:p>
          <a:p>
            <a:pPr marL="114840" eaLnBrk="1" hangingPunct="1">
              <a:lnSpc>
                <a:spcPct val="90000"/>
              </a:lnSpc>
              <a:spcBef>
                <a:spcPts val="1000"/>
              </a:spcBef>
              <a:spcAft>
                <a:spcPts val="0"/>
              </a:spcAft>
              <a:buClr>
                <a:schemeClr val="accent1"/>
              </a:buClr>
              <a:buSzPct val="80000"/>
            </a:pPr>
            <a:endParaRPr lang="en-US" sz="1600" spc="-1" dirty="0">
              <a:solidFill>
                <a:schemeClr val="tx1">
                  <a:lumMod val="75000"/>
                  <a:lumOff val="25000"/>
                </a:schemeClr>
              </a:solidFill>
              <a:latin typeface="Abadi" panose="020B0604020104020204" pitchFamily="34" charset="0"/>
            </a:endParaRPr>
          </a:p>
          <a:p>
            <a:pPr marL="114840" eaLnBrk="1" hangingPunct="1">
              <a:lnSpc>
                <a:spcPct val="90000"/>
              </a:lnSpc>
              <a:spcBef>
                <a:spcPts val="1000"/>
              </a:spcBef>
              <a:spcAft>
                <a:spcPts val="0"/>
              </a:spcAft>
              <a:buClr>
                <a:schemeClr val="accent1"/>
              </a:buClr>
              <a:buSzPct val="80000"/>
            </a:pPr>
            <a:r>
              <a:rPr lang="en-US" sz="1100" spc="-1" dirty="0">
                <a:solidFill>
                  <a:schemeClr val="tx1">
                    <a:lumMod val="75000"/>
                    <a:lumOff val="25000"/>
                  </a:schemeClr>
                </a:solidFill>
                <a:latin typeface="+mn-lt"/>
              </a:rPr>
              <a:t>  </a:t>
            </a:r>
          </a:p>
          <a:p>
            <a:pPr marL="114840" eaLnBrk="1" hangingPunct="1">
              <a:lnSpc>
                <a:spcPct val="90000"/>
              </a:lnSpc>
              <a:spcBef>
                <a:spcPts val="1000"/>
              </a:spcBef>
              <a:spcAft>
                <a:spcPts val="0"/>
              </a:spcAft>
              <a:buClr>
                <a:schemeClr val="accent1"/>
              </a:buClr>
              <a:buSzPct val="80000"/>
            </a:pPr>
            <a:r>
              <a:rPr lang="en-US" sz="2400" b="1" spc="-1" dirty="0">
                <a:solidFill>
                  <a:schemeClr val="tx1">
                    <a:lumMod val="75000"/>
                    <a:lumOff val="25000"/>
                  </a:schemeClr>
                </a:solidFill>
                <a:latin typeface="+mn-lt"/>
              </a:rPr>
              <a:t>5.2  Future Scope:  </a:t>
            </a:r>
          </a:p>
          <a:p>
            <a:pPr marL="457200" indent="-342360" eaLnBrk="1" hangingPunct="1">
              <a:lnSpc>
                <a:spcPct val="90000"/>
              </a:lnSpc>
              <a:spcBef>
                <a:spcPts val="1000"/>
              </a:spcBef>
              <a:spcAft>
                <a:spcPts val="0"/>
              </a:spcAft>
              <a:buClr>
                <a:schemeClr val="accent1"/>
              </a:buClr>
              <a:buSzPct val="80000"/>
              <a:buFont typeface="Wingdings 3" charset="2"/>
              <a:buChar char=""/>
            </a:pPr>
            <a:r>
              <a:rPr lang="en-US" sz="1400" spc="-1" dirty="0">
                <a:solidFill>
                  <a:schemeClr val="tx1">
                    <a:lumMod val="75000"/>
                    <a:lumOff val="25000"/>
                  </a:schemeClr>
                </a:solidFill>
                <a:latin typeface="Abadi" panose="020B0604020104020204" pitchFamily="34" charset="0"/>
              </a:rPr>
              <a:t>The Application can be upgraded to perform Topic Modeling(</a:t>
            </a:r>
            <a:r>
              <a:rPr lang="en-US" sz="1400" spc="-1" dirty="0" err="1">
                <a:solidFill>
                  <a:schemeClr val="tx1">
                    <a:lumMod val="75000"/>
                    <a:lumOff val="25000"/>
                  </a:schemeClr>
                </a:solidFill>
                <a:latin typeface="Abadi" panose="020B0604020104020204" pitchFamily="34" charset="0"/>
              </a:rPr>
              <a:t>i.e</a:t>
            </a:r>
            <a:r>
              <a:rPr lang="en-US" sz="1400" spc="-1" dirty="0">
                <a:solidFill>
                  <a:schemeClr val="tx1">
                    <a:lumMod val="75000"/>
                    <a:lumOff val="25000"/>
                  </a:schemeClr>
                </a:solidFill>
                <a:latin typeface="Abadi" panose="020B0604020104020204" pitchFamily="34" charset="0"/>
              </a:rPr>
              <a:t> topic of the chat can be decided using contents). </a:t>
            </a:r>
          </a:p>
          <a:p>
            <a:pPr marL="457200" indent="-342360" eaLnBrk="1" hangingPunct="1">
              <a:lnSpc>
                <a:spcPct val="90000"/>
              </a:lnSpc>
              <a:spcBef>
                <a:spcPts val="1000"/>
              </a:spcBef>
              <a:spcAft>
                <a:spcPts val="0"/>
              </a:spcAft>
              <a:buClr>
                <a:schemeClr val="accent1"/>
              </a:buClr>
              <a:buSzPct val="80000"/>
              <a:buFont typeface="Wingdings 3" charset="2"/>
              <a:buChar char=""/>
            </a:pPr>
            <a:r>
              <a:rPr lang="en-US" sz="1400" spc="-1" dirty="0">
                <a:solidFill>
                  <a:schemeClr val="tx1">
                    <a:lumMod val="75000"/>
                    <a:lumOff val="25000"/>
                  </a:schemeClr>
                </a:solidFill>
                <a:latin typeface="Abadi" panose="020B0604020104020204" pitchFamily="34" charset="0"/>
              </a:rPr>
              <a:t>It can also be upgraded to perform sentiment analysis on images using image processing.   </a:t>
            </a:r>
          </a:p>
          <a:p>
            <a:pPr marL="457200" indent="-342360" eaLnBrk="1" hangingPunct="1">
              <a:lnSpc>
                <a:spcPct val="90000"/>
              </a:lnSpc>
              <a:spcBef>
                <a:spcPts val="1000"/>
              </a:spcBef>
              <a:spcAft>
                <a:spcPts val="0"/>
              </a:spcAft>
              <a:buClr>
                <a:schemeClr val="accent1"/>
              </a:buClr>
              <a:buSzPct val="80000"/>
              <a:buFont typeface="Wingdings 3" charset="2"/>
              <a:buChar char=""/>
            </a:pPr>
            <a:r>
              <a:rPr lang="en-US" sz="1400" spc="-1" dirty="0">
                <a:solidFill>
                  <a:schemeClr val="tx1">
                    <a:lumMod val="75000"/>
                    <a:lumOff val="25000"/>
                  </a:schemeClr>
                </a:solidFill>
                <a:latin typeface="Abadi" panose="020B0604020104020204" pitchFamily="34" charset="0"/>
              </a:rPr>
              <a:t>Since our application is only analyzing </a:t>
            </a:r>
            <a:r>
              <a:rPr lang="en-US" sz="1400" spc="-1" dirty="0" err="1">
                <a:solidFill>
                  <a:schemeClr val="tx1">
                    <a:lumMod val="75000"/>
                    <a:lumOff val="25000"/>
                  </a:schemeClr>
                </a:solidFill>
                <a:latin typeface="Abadi" panose="020B0604020104020204" pitchFamily="34" charset="0"/>
              </a:rPr>
              <a:t>english</a:t>
            </a:r>
            <a:r>
              <a:rPr lang="en-US" sz="1400" spc="-1" dirty="0">
                <a:solidFill>
                  <a:schemeClr val="tx1">
                    <a:lumMod val="75000"/>
                    <a:lumOff val="25000"/>
                  </a:schemeClr>
                </a:solidFill>
                <a:latin typeface="Abadi" panose="020B0604020104020204" pitchFamily="34" charset="0"/>
              </a:rPr>
              <a:t> text for sentiment prediction we can further upgrade it for regional languages.   </a:t>
            </a:r>
          </a:p>
          <a:p>
            <a:pPr eaLnBrk="1" hangingPunct="1">
              <a:lnSpc>
                <a:spcPct val="90000"/>
              </a:lnSpc>
              <a:spcBef>
                <a:spcPts val="1000"/>
              </a:spcBef>
              <a:spcAft>
                <a:spcPts val="0"/>
              </a:spcAft>
              <a:buClr>
                <a:schemeClr val="accent1"/>
              </a:buClr>
              <a:buSzPct val="80000"/>
              <a:buFont typeface="Wingdings 3" charset="2"/>
              <a:buChar char=""/>
            </a:pPr>
            <a:endParaRPr lang="en-US" sz="1100" dirty="0">
              <a:solidFill>
                <a:schemeClr val="tx1">
                  <a:lumMod val="75000"/>
                  <a:lumOff val="25000"/>
                </a:schemeClr>
              </a:solidFill>
              <a:latin typeface="+mn-lt"/>
            </a:endParaRPr>
          </a:p>
        </p:txBody>
      </p:sp>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13315" name="Rectangle 2"/>
          <p:cNvSpPr>
            <a:spLocks noChangeArrowheads="1"/>
          </p:cNvSpPr>
          <p:nvPr/>
        </p:nvSpPr>
        <p:spPr bwMode="auto">
          <a:xfrm>
            <a:off x="503238" y="1563688"/>
            <a:ext cx="9070975" cy="5194300"/>
          </a:xfrm>
          <a:prstGeom prst="rect">
            <a:avLst/>
          </a:prstGeom>
          <a:noFill/>
          <a:ln w="9525">
            <a:noFill/>
            <a:miter lim="800000"/>
            <a:headEnd/>
            <a:tailEnd/>
          </a:ln>
        </p:spPr>
        <p:txBody>
          <a:bodyPr lIns="0" tIns="21240" rIns="0" bIns="0"/>
          <a:lstStyle/>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24" name="Picture 13323" descr="Glasses on top of a book">
            <a:extLst>
              <a:ext uri="{FF2B5EF4-FFF2-40B4-BE49-F238E27FC236}">
                <a16:creationId xmlns:a16="http://schemas.microsoft.com/office/drawing/2014/main" id="{493F1A4F-E156-AF51-7F9A-0105F79BBED7}"/>
              </a:ext>
            </a:extLst>
          </p:cNvPr>
          <p:cNvPicPr>
            <a:picLocks noChangeAspect="1"/>
          </p:cNvPicPr>
          <p:nvPr/>
        </p:nvPicPr>
        <p:blipFill rotWithShape="1">
          <a:blip r:embed="rId3"/>
          <a:srcRect l="8632" r="33964"/>
          <a:stretch/>
        </p:blipFill>
        <p:spPr>
          <a:xfrm>
            <a:off x="3530413" y="-1"/>
            <a:ext cx="6550212" cy="7559676"/>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6" name="TextBox 5"/>
          <p:cNvSpPr txBox="1"/>
          <p:nvPr/>
        </p:nvSpPr>
        <p:spPr>
          <a:xfrm>
            <a:off x="560035" y="2381649"/>
            <a:ext cx="3184196" cy="4277833"/>
          </a:xfrm>
          <a:prstGeom prst="rect">
            <a:avLst/>
          </a:prstGeom>
        </p:spPr>
        <p:txBody>
          <a:bodyPr vert="horz" lIns="91440" tIns="45720" rIns="91440" bIns="45720" rtlCol="0">
            <a:normAutofit/>
          </a:bodyPr>
          <a:lstStyle/>
          <a:p>
            <a:pPr marL="457200" indent="-342360" eaLnBrk="1" hangingPunct="1">
              <a:spcBef>
                <a:spcPts val="1000"/>
              </a:spcBef>
              <a:spcAft>
                <a:spcPts val="0"/>
              </a:spcAft>
              <a:buClr>
                <a:schemeClr val="accent1"/>
              </a:buClr>
              <a:buSzPct val="80000"/>
              <a:buFont typeface="Wingdings 3" charset="2"/>
              <a:buChar char=""/>
            </a:pPr>
            <a:endParaRPr lang="en-US" spc="-1" dirty="0">
              <a:solidFill>
                <a:schemeClr val="tx1">
                  <a:lumMod val="75000"/>
                  <a:lumOff val="25000"/>
                </a:schemeClr>
              </a:solidFill>
              <a:latin typeface="+mn-lt"/>
            </a:endParaRPr>
          </a:p>
          <a:p>
            <a:pPr marL="457200" indent="-342360" eaLnBrk="1" hangingPunct="1">
              <a:spcBef>
                <a:spcPts val="1000"/>
              </a:spcBef>
              <a:spcAft>
                <a:spcPts val="0"/>
              </a:spcAft>
              <a:buClr>
                <a:schemeClr val="accent1"/>
              </a:buClr>
              <a:buSzPct val="80000"/>
              <a:buFont typeface="Wingdings 3" charset="2"/>
              <a:buChar char=""/>
            </a:pPr>
            <a:r>
              <a:rPr lang="en-US" b="1" spc="-1" dirty="0">
                <a:solidFill>
                  <a:schemeClr val="tx1">
                    <a:lumMod val="75000"/>
                    <a:lumOff val="25000"/>
                  </a:schemeClr>
                </a:solidFill>
                <a:latin typeface="+mn-lt"/>
              </a:rPr>
              <a:t>6. References:</a:t>
            </a:r>
          </a:p>
          <a:p>
            <a:pPr marL="457200" indent="-342360" eaLnBrk="1" hangingPunct="1">
              <a:spcBef>
                <a:spcPts val="1000"/>
              </a:spcBef>
              <a:spcAft>
                <a:spcPts val="0"/>
              </a:spcAft>
              <a:buClr>
                <a:schemeClr val="accent1"/>
              </a:buClr>
              <a:buSzPct val="80000"/>
              <a:buFont typeface="Wingdings 3" charset="2"/>
              <a:buChar char=""/>
            </a:pPr>
            <a:r>
              <a:rPr lang="en-US" i="1" spc="-1" dirty="0">
                <a:solidFill>
                  <a:schemeClr val="tx1">
                    <a:lumMod val="75000"/>
                    <a:lumOff val="25000"/>
                  </a:schemeClr>
                </a:solidFill>
                <a:latin typeface="+mn-lt"/>
                <a:hlinkClick r:id="rId4"/>
              </a:rPr>
              <a:t>https://chatilyzer.com/</a:t>
            </a:r>
            <a:endParaRPr lang="en-US" i="1" spc="-1" dirty="0">
              <a:solidFill>
                <a:schemeClr val="tx1">
                  <a:lumMod val="75000"/>
                  <a:lumOff val="25000"/>
                </a:schemeClr>
              </a:solidFill>
              <a:latin typeface="+mn-lt"/>
            </a:endParaRPr>
          </a:p>
          <a:p>
            <a:pPr marL="457200" indent="-342360" eaLnBrk="1" hangingPunct="1">
              <a:spcBef>
                <a:spcPts val="1000"/>
              </a:spcBef>
              <a:spcAft>
                <a:spcPts val="0"/>
              </a:spcAft>
              <a:buClr>
                <a:schemeClr val="accent1"/>
              </a:buClr>
              <a:buSzPct val="80000"/>
              <a:buFont typeface="Wingdings 3" charset="2"/>
              <a:buChar char=""/>
            </a:pPr>
            <a:r>
              <a:rPr lang="en-US" i="1" spc="-1" dirty="0">
                <a:solidFill>
                  <a:schemeClr val="tx1">
                    <a:lumMod val="75000"/>
                    <a:lumOff val="25000"/>
                  </a:schemeClr>
                </a:solidFill>
                <a:latin typeface="+mn-lt"/>
                <a:hlinkClick r:id="rId5"/>
              </a:rPr>
              <a:t>https://streamlit.io/</a:t>
            </a:r>
            <a:endParaRPr lang="en-US" i="1" spc="-1" dirty="0">
              <a:solidFill>
                <a:schemeClr val="tx1">
                  <a:lumMod val="75000"/>
                  <a:lumOff val="25000"/>
                </a:schemeClr>
              </a:solidFill>
              <a:latin typeface="+mn-lt"/>
            </a:endParaRPr>
          </a:p>
          <a:p>
            <a:pPr marL="457200" indent="-342360" eaLnBrk="1" hangingPunct="1">
              <a:spcBef>
                <a:spcPts val="1000"/>
              </a:spcBef>
              <a:spcAft>
                <a:spcPts val="0"/>
              </a:spcAft>
              <a:buClr>
                <a:schemeClr val="accent1"/>
              </a:buClr>
              <a:buSzPct val="80000"/>
              <a:buFont typeface="Wingdings 3" charset="2"/>
              <a:buChar char=""/>
            </a:pPr>
            <a:r>
              <a:rPr lang="en-US" i="1" spc="-1" dirty="0">
                <a:solidFill>
                  <a:schemeClr val="tx1">
                    <a:lumMod val="75000"/>
                    <a:lumOff val="25000"/>
                  </a:schemeClr>
                </a:solidFill>
                <a:latin typeface="+mn-lt"/>
                <a:hlinkClick r:id="rId6"/>
              </a:rPr>
              <a:t>https://www.analyticsvidhya.com/blog/2021/04/whatsapp-group-chat-analyzer-using-python/</a:t>
            </a:r>
            <a:endParaRPr lang="en-US" i="1" spc="-1" dirty="0">
              <a:solidFill>
                <a:schemeClr val="tx1">
                  <a:lumMod val="75000"/>
                  <a:lumOff val="25000"/>
                </a:schemeClr>
              </a:solidFill>
              <a:latin typeface="+mn-lt"/>
            </a:endParaRPr>
          </a:p>
          <a:p>
            <a:pPr marL="457200" indent="-342360" eaLnBrk="1" hangingPunct="1">
              <a:spcBef>
                <a:spcPts val="1000"/>
              </a:spcBef>
              <a:spcAft>
                <a:spcPts val="0"/>
              </a:spcAft>
              <a:buClr>
                <a:schemeClr val="accent1"/>
              </a:buClr>
              <a:buSzPct val="80000"/>
              <a:buFont typeface="Wingdings 3" charset="2"/>
              <a:buChar char=""/>
            </a:pPr>
            <a:r>
              <a:rPr lang="en-US" i="1" u="sng" spc="-1" dirty="0">
                <a:solidFill>
                  <a:schemeClr val="accent1"/>
                </a:solidFill>
                <a:latin typeface="+mn-lt"/>
              </a:rPr>
              <a:t>https://www.kaggle.com/code/sarachang/whatsapp-chat-data-analysis/notebook </a:t>
            </a:r>
          </a:p>
          <a:p>
            <a:pPr marL="457200" indent="-342360" eaLnBrk="1" hangingPunct="1">
              <a:spcBef>
                <a:spcPts val="1000"/>
              </a:spcBef>
              <a:spcAft>
                <a:spcPts val="0"/>
              </a:spcAft>
              <a:buClr>
                <a:schemeClr val="accent1"/>
              </a:buClr>
              <a:buSzPct val="80000"/>
              <a:buFont typeface="Wingdings 3" charset="2"/>
              <a:buChar char=""/>
            </a:pPr>
            <a:endParaRPr lang="en-US" dirty="0">
              <a:solidFill>
                <a:schemeClr val="tx1">
                  <a:lumMod val="75000"/>
                  <a:lumOff val="25000"/>
                </a:schemeClr>
              </a:solidFill>
              <a:latin typeface="+mn-lt"/>
            </a:endParaRPr>
          </a:p>
        </p:txBody>
      </p:sp>
      <p:cxnSp>
        <p:nvCxnSpPr>
          <p:cNvPr id="13326" name="Straight Connector 13325">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8167" y="0"/>
            <a:ext cx="1008062" cy="7559675"/>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323" name="Straight Connector 1332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39380" y="4058076"/>
            <a:ext cx="3938619" cy="3501599"/>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32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1454" y="-9333"/>
            <a:ext cx="2486545"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2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0345" y="-9333"/>
            <a:ext cx="2140280"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2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5457"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3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7978"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3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1319" y="-9333"/>
            <a:ext cx="1066680" cy="7569008"/>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3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44615" y="-9333"/>
            <a:ext cx="1033384" cy="7569008"/>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3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5531" y="3957163"/>
            <a:ext cx="1502468"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13315" name="Rectangle 2"/>
          <p:cNvSpPr>
            <a:spLocks noChangeArrowheads="1"/>
          </p:cNvSpPr>
          <p:nvPr/>
        </p:nvSpPr>
        <p:spPr bwMode="auto">
          <a:xfrm>
            <a:off x="503238" y="1563688"/>
            <a:ext cx="9070975" cy="5194300"/>
          </a:xfrm>
          <a:prstGeom prst="rect">
            <a:avLst/>
          </a:prstGeom>
          <a:noFill/>
          <a:ln w="9525">
            <a:noFill/>
            <a:miter lim="800000"/>
            <a:headEnd/>
            <a:tailEnd/>
          </a:ln>
        </p:spPr>
        <p:txBody>
          <a:bodyPr lIns="0" tIns="21240" rIns="0" bIns="0"/>
          <a:lstStyle/>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343" name="Group 14342">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4344" name="Straight Connector 14343">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345" name="Straight Connector 14344">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34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4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48" name="Isosceles Triangle 14347">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4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5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5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52" name="Isosceles Triangle 14351">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53" name="Isosceles Triangle 14352">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14355" name="Rectangle 14354">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57" name="Group 14356">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4358" name="Straight Connector 14357">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359" name="Straight Connector 14358">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4360"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61"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62" name="Isosceles Triangle 14361">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63"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64"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65" name="Isosceles Triangle 14364">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66" name="Isosceles Triangle 14365">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14338" name="Rectangle 1"/>
          <p:cNvSpPr>
            <a:spLocks noChangeArrowheads="1"/>
          </p:cNvSpPr>
          <p:nvPr/>
        </p:nvSpPr>
        <p:spPr bwMode="auto">
          <a:xfrm>
            <a:off x="1246077" y="2650553"/>
            <a:ext cx="6421881" cy="1814743"/>
          </a:xfrm>
          <a:prstGeom prst="rect">
            <a:avLst/>
          </a:prstGeom>
        </p:spPr>
        <p:txBody>
          <a:bodyPr vert="horz" lIns="91440" tIns="45720" rIns="91440" bIns="45720" rtlCol="0" anchor="b">
            <a:normAutofit/>
          </a:bodyPr>
          <a:lstStyle/>
          <a:p>
            <a:pPr algn="r" eaLnBrk="1" hangingPunct="1">
              <a:spcAft>
                <a:spcPts val="600"/>
              </a:spcAft>
              <a:buClr>
                <a:srgbClr val="000000"/>
              </a:buClr>
              <a:buSzPct val="100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5400" dirty="0">
                <a:solidFill>
                  <a:schemeClr val="accent1"/>
                </a:solidFill>
                <a:latin typeface="+mj-lt"/>
                <a:ea typeface="+mj-ea"/>
                <a:cs typeface="+mj-cs"/>
              </a:rPr>
              <a:t>Thank You...!!</a:t>
            </a:r>
          </a:p>
        </p:txBody>
      </p:sp>
    </p:spTree>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52" name="Rectangle 615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54" name="Group 6153">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6155" name="Straight Connector 6154">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156" name="Straight Connector 6155">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6157"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58"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59" name="Isosceles Triangle 6158">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60"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61"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62"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63" name="Isosceles Triangle 6162">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64" name="Isosceles Triangle 6163">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6146" name="Rectangle 1"/>
          <p:cNvSpPr>
            <a:spLocks noChangeArrowheads="1"/>
          </p:cNvSpPr>
          <p:nvPr/>
        </p:nvSpPr>
        <p:spPr bwMode="auto">
          <a:xfrm>
            <a:off x="560035" y="671971"/>
            <a:ext cx="7107922" cy="1455937"/>
          </a:xfrm>
          <a:prstGeom prst="rect">
            <a:avLst/>
          </a:prstGeom>
        </p:spPr>
        <p:txBody>
          <a:bodyPr vert="horz" lIns="91440" tIns="45720" rIns="91440" bIns="45720" rtlCol="0" anchor="t">
            <a:normAutofit/>
          </a:bodyPr>
          <a:lstStyle/>
          <a:p>
            <a:pPr eaLnBrk="1" hangingPunct="1">
              <a:spcAft>
                <a:spcPts val="600"/>
              </a:spcAft>
              <a:buClr>
                <a:srgbClr val="000000"/>
              </a:buClr>
              <a:buSzPct val="100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3600" b="1">
                <a:solidFill>
                  <a:schemeClr val="accent1"/>
                </a:solidFill>
                <a:latin typeface="+mj-lt"/>
                <a:ea typeface="+mj-ea"/>
                <a:cs typeface="+mj-cs"/>
              </a:rPr>
              <a:t>Contents</a:t>
            </a:r>
          </a:p>
        </p:txBody>
      </p:sp>
      <p:sp>
        <p:nvSpPr>
          <p:cNvPr id="6147" name="Rectangle 2"/>
          <p:cNvSpPr>
            <a:spLocks noChangeArrowheads="1"/>
          </p:cNvSpPr>
          <p:nvPr/>
        </p:nvSpPr>
        <p:spPr bwMode="auto">
          <a:xfrm>
            <a:off x="560035" y="2381649"/>
            <a:ext cx="7107922" cy="4277833"/>
          </a:xfrm>
          <a:prstGeom prst="rect">
            <a:avLst/>
          </a:prstGeom>
        </p:spPr>
        <p:txBody>
          <a:bodyPr vert="horz" lIns="91440" tIns="45720" rIns="91440" bIns="45720" rtlCol="0">
            <a:normAutofit/>
          </a:bodyPr>
          <a:lstStyle/>
          <a:p>
            <a:pPr marL="565150" indent="-457200" eaLnBrk="1" hangingPunct="1">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pc="-1" dirty="0">
                <a:solidFill>
                  <a:schemeClr val="tx1">
                    <a:lumMod val="75000"/>
                    <a:lumOff val="25000"/>
                  </a:schemeClr>
                </a:solidFill>
                <a:latin typeface="+mn-lt"/>
              </a:rPr>
              <a:t>1.  Project Conception and Initiation </a:t>
            </a:r>
          </a:p>
          <a:p>
            <a:pPr marL="565150" indent="-457200" eaLnBrk="1" hangingPunct="1">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dirty="0">
                <a:solidFill>
                  <a:schemeClr val="tx1">
                    <a:lumMod val="75000"/>
                    <a:lumOff val="25000"/>
                  </a:schemeClr>
                </a:solidFill>
                <a:latin typeface="+mn-lt"/>
              </a:rPr>
              <a:t>2.  Project Design</a:t>
            </a:r>
          </a:p>
          <a:p>
            <a:pPr marL="565150" indent="-457200" eaLnBrk="1" hangingPunct="1">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dirty="0">
                <a:solidFill>
                  <a:schemeClr val="tx1">
                    <a:lumMod val="75000"/>
                    <a:lumOff val="25000"/>
                  </a:schemeClr>
                </a:solidFill>
                <a:latin typeface="+mn-lt"/>
              </a:rPr>
              <a:t>3.  Implementation</a:t>
            </a:r>
          </a:p>
          <a:p>
            <a:pPr marL="565150" indent="-457200" eaLnBrk="1" hangingPunct="1">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dirty="0">
                <a:solidFill>
                  <a:schemeClr val="tx1">
                    <a:lumMod val="75000"/>
                    <a:lumOff val="25000"/>
                  </a:schemeClr>
                </a:solidFill>
                <a:latin typeface="+mn-lt"/>
              </a:rPr>
              <a:t>4.  Result</a:t>
            </a:r>
          </a:p>
          <a:p>
            <a:pPr marL="565150" indent="-457200" eaLnBrk="1" hangingPunct="1">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dirty="0">
                <a:solidFill>
                  <a:schemeClr val="tx1">
                    <a:lumMod val="75000"/>
                    <a:lumOff val="25000"/>
                  </a:schemeClr>
                </a:solidFill>
                <a:latin typeface="+mn-lt"/>
              </a:rPr>
              <a:t>5.  Conclusion and future scope</a:t>
            </a:r>
          </a:p>
          <a:p>
            <a:pPr marL="565150" indent="-457200" eaLnBrk="1" hangingPunct="1">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pc="-1" dirty="0">
                <a:solidFill>
                  <a:schemeClr val="tx1">
                    <a:lumMod val="75000"/>
                    <a:lumOff val="25000"/>
                  </a:schemeClr>
                </a:solidFill>
                <a:latin typeface="+mn-lt"/>
              </a:rPr>
              <a:t>6.  References</a:t>
            </a:r>
            <a:endParaRPr lang="en-US" altLang="en-US" dirty="0">
              <a:solidFill>
                <a:schemeClr val="tx1">
                  <a:lumMod val="75000"/>
                  <a:lumOff val="25000"/>
                </a:schemeClr>
              </a:solidFill>
              <a:latin typeface="+mn-lt"/>
            </a:endParaRPr>
          </a:p>
        </p:txBody>
      </p:sp>
    </p:spTree>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199" name="Group 819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00" name="Straight Connector 819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01" name="Straight Connector 820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0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4" name="Isosceles Triangle 820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8" name="Isosceles Triangle 820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9" name="Isosceles Triangle 820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8211" name="Rectangle 821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13" name="Group 821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14" name="Straight Connector 821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215" name="Straight Connector 821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821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8" name="Isosceles Triangle 821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1" name="Isosceles Triangle 822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2" name="Isosceles Triangle 822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8194" name="Rectangle 1"/>
          <p:cNvSpPr>
            <a:spLocks noChangeArrowheads="1"/>
          </p:cNvSpPr>
          <p:nvPr/>
        </p:nvSpPr>
        <p:spPr bwMode="auto">
          <a:xfrm>
            <a:off x="1246077" y="2650553"/>
            <a:ext cx="6421881" cy="1814743"/>
          </a:xfrm>
          <a:prstGeom prst="rect">
            <a:avLst/>
          </a:prstGeom>
        </p:spPr>
        <p:txBody>
          <a:bodyPr vert="horz" lIns="91440" tIns="45720" rIns="91440" bIns="45720" rtlCol="0" anchor="b">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r" eaLnBrk="1" fontAlgn="auto" hangingPunct="1">
              <a:spcAft>
                <a:spcPts val="600"/>
              </a:spcAft>
              <a:defRPr/>
            </a:pPr>
            <a:r>
              <a:rPr lang="en-US" altLang="en-US" sz="4600" b="1" dirty="0">
                <a:solidFill>
                  <a:schemeClr val="accent1"/>
                </a:solidFill>
                <a:effectLst>
                  <a:outerShdw blurRad="38100" dist="38100" dir="2700000" algn="tl">
                    <a:srgbClr val="000000">
                      <a:alpha val="43137"/>
                    </a:srgbClr>
                  </a:outerShdw>
                </a:effectLst>
                <a:latin typeface="+mj-lt"/>
                <a:ea typeface="+mj-ea"/>
                <a:cs typeface="+mj-cs"/>
              </a:rPr>
              <a:t>1. Project Conception and</a:t>
            </a:r>
            <a:r>
              <a:rPr lang="en-US" altLang="en-US" sz="4600" b="1" spc="-1" dirty="0">
                <a:solidFill>
                  <a:schemeClr val="accent1"/>
                </a:solidFill>
                <a:latin typeface="+mj-lt"/>
                <a:ea typeface="+mj-ea"/>
                <a:cs typeface="+mj-cs"/>
              </a:rPr>
              <a:t> Initiation</a:t>
            </a:r>
            <a:endParaRPr lang="en-US" altLang="en-US" sz="4600" b="1"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20" name="Rectangle 821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22" name="Group 822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9512" y="-9333"/>
            <a:ext cx="3941242" cy="7569008"/>
            <a:chOff x="7425267" y="-8467"/>
            <a:chExt cx="4766733" cy="6866467"/>
          </a:xfrm>
        </p:grpSpPr>
        <p:cxnSp>
          <p:nvCxnSpPr>
            <p:cNvPr id="8223" name="Straight Connector 822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8224" name="Straight Connector 822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8237"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38"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39" name="Isosceles Triangle 8238">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40"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41"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42"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43" name="Isosceles Triangle 8242">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8194" name="Rectangle 1"/>
          <p:cNvSpPr>
            <a:spLocks noChangeArrowheads="1"/>
          </p:cNvSpPr>
          <p:nvPr/>
        </p:nvSpPr>
        <p:spPr bwMode="auto">
          <a:xfrm>
            <a:off x="539486" y="1523934"/>
            <a:ext cx="2933221" cy="4511806"/>
          </a:xfrm>
          <a:prstGeom prst="rect">
            <a:avLst/>
          </a:prstGeom>
        </p:spPr>
        <p:txBody>
          <a:bodyPr vert="horz" lIns="91440" tIns="45720" rIns="91440" bIns="45720" rtlCol="0" anchor="ctr">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Aft>
                <a:spcPts val="600"/>
              </a:spcAft>
              <a:defRPr/>
            </a:pPr>
            <a:r>
              <a:rPr lang="en-US" altLang="en-US" sz="4200" b="1" dirty="0">
                <a:solidFill>
                  <a:schemeClr val="accent1">
                    <a:lumMod val="75000"/>
                  </a:schemeClr>
                </a:solidFill>
                <a:effectLst>
                  <a:outerShdw blurRad="38100" dist="38100" dir="2700000" algn="tl">
                    <a:srgbClr val="000000">
                      <a:alpha val="43137"/>
                    </a:srgbClr>
                  </a:outerShdw>
                </a:effectLst>
                <a:latin typeface="+mj-lt"/>
                <a:ea typeface="+mj-ea"/>
                <a:cs typeface="+mj-cs"/>
              </a:rPr>
              <a:t>1.1. Problem Definition</a:t>
            </a:r>
          </a:p>
        </p:txBody>
      </p:sp>
      <p:sp>
        <p:nvSpPr>
          <p:cNvPr id="8244" name="Rectangle 8243">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133" y="0"/>
            <a:ext cx="5332492"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5"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565150" indent="-457200" eaLnBrk="1" hangingPunct="1">
              <a:lnSpc>
                <a:spcPct val="93000"/>
              </a:lnSpc>
              <a:spcAft>
                <a:spcPts val="1413"/>
              </a:spcAft>
              <a:buFont typeface="Trebuchet MS" pitchFamily="34" charset="0"/>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graphicFrame>
        <p:nvGraphicFramePr>
          <p:cNvPr id="8197" name="TextBox 3">
            <a:extLst>
              <a:ext uri="{FF2B5EF4-FFF2-40B4-BE49-F238E27FC236}">
                <a16:creationId xmlns:a16="http://schemas.microsoft.com/office/drawing/2014/main" id="{7B2324F6-768C-FAAF-E710-ED4EBFD4CBB5}"/>
              </a:ext>
            </a:extLst>
          </p:cNvPr>
          <p:cNvGraphicFramePr/>
          <p:nvPr>
            <p:extLst>
              <p:ext uri="{D42A27DB-BD31-4B8C-83A1-F6EECF244321}">
                <p14:modId xmlns:p14="http://schemas.microsoft.com/office/powerpoint/2010/main" val="3652943795"/>
              </p:ext>
            </p:extLst>
          </p:nvPr>
        </p:nvGraphicFramePr>
        <p:xfrm>
          <a:off x="4012193" y="1041206"/>
          <a:ext cx="5533772" cy="5316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barn(inVertical)">
                                      <p:cBhvr>
                                        <p:cTn id="12"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Graphic spid="819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00" name="Rectangle 819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202" name="Rectangle 820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04" name="Straight Connector 820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8741" y="0"/>
            <a:ext cx="1008063" cy="7559675"/>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06" name="Straight Connector 820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63648" y="4058076"/>
            <a:ext cx="3938618" cy="3501599"/>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20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8881" y="-9333"/>
            <a:ext cx="2486545"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7772" y="-9333"/>
            <a:ext cx="2140279"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2" name="Isosceles Triangle 821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2883"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5404"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6" name="Isosceles Triangle 821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957" y="3957163"/>
            <a:ext cx="1502469"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8" name="Freeform: Shape 821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2041" y="-9333"/>
            <a:ext cx="5878584" cy="7569008"/>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94" name="Rectangle 1"/>
          <p:cNvSpPr>
            <a:spLocks noChangeArrowheads="1"/>
          </p:cNvSpPr>
          <p:nvPr/>
        </p:nvSpPr>
        <p:spPr bwMode="auto">
          <a:xfrm>
            <a:off x="560035" y="671970"/>
            <a:ext cx="3177790" cy="6113070"/>
          </a:xfrm>
          <a:prstGeom prst="rect">
            <a:avLst/>
          </a:prstGeom>
        </p:spPr>
        <p:txBody>
          <a:bodyPr vert="horz" lIns="91440" tIns="45720" rIns="91440" bIns="45720" rtlCol="0" anchor="ctr">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Aft>
                <a:spcPts val="600"/>
              </a:spcAft>
              <a:defRPr/>
            </a:pPr>
            <a:r>
              <a:rPr lang="en-US" altLang="en-US" sz="3600" b="1" dirty="0">
                <a:solidFill>
                  <a:schemeClr val="tx1">
                    <a:lumMod val="85000"/>
                    <a:lumOff val="15000"/>
                  </a:schemeClr>
                </a:solidFill>
                <a:effectLst>
                  <a:outerShdw blurRad="38100" dist="38100" dir="2700000" algn="tl">
                    <a:srgbClr val="000000">
                      <a:alpha val="43137"/>
                    </a:srgbClr>
                  </a:outerShdw>
                </a:effectLst>
                <a:latin typeface="+mj-lt"/>
                <a:ea typeface="+mj-ea"/>
                <a:cs typeface="+mj-cs"/>
              </a:rPr>
              <a:t>1.2. Objectives</a:t>
            </a:r>
          </a:p>
        </p:txBody>
      </p:sp>
      <p:sp>
        <p:nvSpPr>
          <p:cNvPr id="4" name="TextBox 3"/>
          <p:cNvSpPr txBox="1"/>
          <p:nvPr/>
        </p:nvSpPr>
        <p:spPr>
          <a:xfrm>
            <a:off x="5056918" y="671971"/>
            <a:ext cx="4556866" cy="6113071"/>
          </a:xfrm>
          <a:prstGeom prst="rect">
            <a:avLst/>
          </a:prstGeom>
        </p:spPr>
        <p:txBody>
          <a:bodyPr vert="horz" lIns="91440" tIns="45720" rIns="91440" bIns="45720" rtlCol="0" anchor="ctr">
            <a:normAutofit/>
          </a:bodyPr>
          <a:lstStyle/>
          <a:p>
            <a:pPr marL="457200" indent="-457200" eaLnBrk="1" hangingPunct="1">
              <a:spcBef>
                <a:spcPts val="1000"/>
              </a:spcBef>
              <a:spcAft>
                <a:spcPts val="0"/>
              </a:spcAft>
              <a:buClr>
                <a:schemeClr val="accent1"/>
              </a:buClr>
              <a:buSzPct val="80000"/>
              <a:buFont typeface="Wingdings 3" charset="2"/>
              <a:buChar char=""/>
            </a:pPr>
            <a:r>
              <a:rPr lang="en-US" dirty="0">
                <a:solidFill>
                  <a:srgbClr val="FFFFFF"/>
                </a:solidFill>
                <a:latin typeface="+mn-lt"/>
              </a:rPr>
              <a:t>To provide user friendly interface for performing operations.</a:t>
            </a:r>
          </a:p>
          <a:p>
            <a:pPr marL="457200" indent="-457200" eaLnBrk="1" hangingPunct="1">
              <a:spcBef>
                <a:spcPts val="1000"/>
              </a:spcBef>
              <a:spcAft>
                <a:spcPts val="0"/>
              </a:spcAft>
              <a:buClr>
                <a:schemeClr val="accent1"/>
              </a:buClr>
              <a:buSzPct val="80000"/>
              <a:buFont typeface="Wingdings 3" charset="2"/>
              <a:buChar char=""/>
            </a:pPr>
            <a:r>
              <a:rPr lang="en-US" dirty="0">
                <a:solidFill>
                  <a:srgbClr val="FFFFFF"/>
                </a:solidFill>
                <a:latin typeface="+mn-lt"/>
              </a:rPr>
              <a:t>To pre-process the data in such a way that can be suitable to the model.</a:t>
            </a:r>
          </a:p>
          <a:p>
            <a:pPr marL="457200" indent="-457200" eaLnBrk="1" hangingPunct="1">
              <a:spcBef>
                <a:spcPts val="1000"/>
              </a:spcBef>
              <a:spcAft>
                <a:spcPts val="0"/>
              </a:spcAft>
              <a:buClr>
                <a:schemeClr val="accent1"/>
              </a:buClr>
              <a:buSzPct val="80000"/>
              <a:buFont typeface="Wingdings 3" charset="2"/>
              <a:buChar char=""/>
            </a:pPr>
            <a:r>
              <a:rPr lang="en-US" dirty="0">
                <a:solidFill>
                  <a:srgbClr val="FFFFFF"/>
                </a:solidFill>
                <a:latin typeface="+mn-lt"/>
              </a:rPr>
              <a:t>To automate the process of </a:t>
            </a:r>
            <a:r>
              <a:rPr lang="en-US" dirty="0" err="1">
                <a:solidFill>
                  <a:srgbClr val="FFFFFF"/>
                </a:solidFill>
                <a:latin typeface="+mn-lt"/>
              </a:rPr>
              <a:t>analysing</a:t>
            </a:r>
            <a:r>
              <a:rPr lang="en-US" dirty="0">
                <a:solidFill>
                  <a:srgbClr val="FFFFFF"/>
                </a:solidFill>
                <a:latin typeface="+mn-lt"/>
              </a:rPr>
              <a:t> the WhatsApp chat.</a:t>
            </a:r>
          </a:p>
          <a:p>
            <a:pPr marL="457200" indent="-457200" eaLnBrk="1" hangingPunct="1">
              <a:spcBef>
                <a:spcPts val="1000"/>
              </a:spcBef>
              <a:spcAft>
                <a:spcPts val="0"/>
              </a:spcAft>
              <a:buClr>
                <a:schemeClr val="accent1"/>
              </a:buClr>
              <a:buSzPct val="80000"/>
              <a:buFont typeface="Wingdings 3" charset="2"/>
              <a:buChar char=""/>
            </a:pPr>
            <a:r>
              <a:rPr lang="en-US" dirty="0">
                <a:solidFill>
                  <a:srgbClr val="FFFFFF"/>
                </a:solidFill>
                <a:latin typeface="+mn-lt"/>
              </a:rPr>
              <a:t>To have ability to </a:t>
            </a:r>
            <a:r>
              <a:rPr lang="en-US" dirty="0" err="1">
                <a:solidFill>
                  <a:srgbClr val="FFFFFF"/>
                </a:solidFill>
                <a:latin typeface="+mn-lt"/>
              </a:rPr>
              <a:t>analyse</a:t>
            </a:r>
            <a:r>
              <a:rPr lang="en-US" dirty="0">
                <a:solidFill>
                  <a:srgbClr val="FFFFFF"/>
                </a:solidFill>
                <a:latin typeface="+mn-lt"/>
              </a:rPr>
              <a:t> chats of group, individual participant within the group and personal chats.</a:t>
            </a:r>
          </a:p>
          <a:p>
            <a:pPr marL="457200" indent="-457200" eaLnBrk="1" hangingPunct="1">
              <a:spcBef>
                <a:spcPts val="1000"/>
              </a:spcBef>
              <a:spcAft>
                <a:spcPts val="0"/>
              </a:spcAft>
              <a:buClr>
                <a:schemeClr val="accent1"/>
              </a:buClr>
              <a:buSzPct val="80000"/>
              <a:buFont typeface="Wingdings 3" charset="2"/>
              <a:buChar char=""/>
            </a:pPr>
            <a:r>
              <a:rPr lang="en-US" dirty="0">
                <a:solidFill>
                  <a:srgbClr val="FFFFFF"/>
                </a:solidFill>
                <a:latin typeface="+mn-lt"/>
              </a:rPr>
              <a:t>To develop a statistical and analytical report on WhatsApp chats.</a:t>
            </a:r>
          </a:p>
          <a:p>
            <a:pPr marL="457200" indent="-457200" eaLnBrk="1" hangingPunct="1">
              <a:spcBef>
                <a:spcPts val="1000"/>
              </a:spcBef>
              <a:spcAft>
                <a:spcPts val="0"/>
              </a:spcAft>
              <a:buClr>
                <a:schemeClr val="accent1"/>
              </a:buClr>
              <a:buSzPct val="80000"/>
              <a:buFont typeface="Wingdings 3" charset="2"/>
              <a:buChar char=""/>
            </a:pPr>
            <a:r>
              <a:rPr lang="en-US" dirty="0">
                <a:solidFill>
                  <a:srgbClr val="FFFFFF"/>
                </a:solidFill>
                <a:latin typeface="+mn-lt"/>
              </a:rPr>
              <a:t>To predict the sentiment of uploaded chats as </a:t>
            </a:r>
            <a:r>
              <a:rPr lang="en-US" dirty="0" err="1">
                <a:solidFill>
                  <a:srgbClr val="FFFFFF"/>
                </a:solidFill>
                <a:latin typeface="+mn-lt"/>
              </a:rPr>
              <a:t>postive</a:t>
            </a:r>
            <a:r>
              <a:rPr lang="en-US" dirty="0">
                <a:solidFill>
                  <a:srgbClr val="FFFFFF"/>
                </a:solidFill>
                <a:latin typeface="+mn-lt"/>
              </a:rPr>
              <a:t>, negative and neutral.</a:t>
            </a:r>
          </a:p>
        </p:txBody>
      </p:sp>
      <p:sp>
        <p:nvSpPr>
          <p:cNvPr id="8195"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565150" indent="-457200" eaLnBrk="1" hangingPunct="1">
              <a:lnSpc>
                <a:spcPct val="93000"/>
              </a:lnSpc>
              <a:spcAft>
                <a:spcPts val="1413"/>
              </a:spcAft>
              <a:buFont typeface="Trebuchet MS" pitchFamily="34" charset="0"/>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00" name="Rectangle 819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02" name="Group 8201">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19" name="Straight Connector 8218">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220" name="Straight Connector 8219">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221"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2"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3" name="Isosceles Triangle 8222">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8"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4"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0"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5" name="Isosceles Triangle 8224">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2" name="Isosceles Triangle 8211">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8194" name="Rectangle 1"/>
          <p:cNvSpPr>
            <a:spLocks noChangeArrowheads="1"/>
          </p:cNvSpPr>
          <p:nvPr/>
        </p:nvSpPr>
        <p:spPr bwMode="auto">
          <a:xfrm>
            <a:off x="560035" y="671971"/>
            <a:ext cx="7107922" cy="1455937"/>
          </a:xfrm>
          <a:prstGeom prst="rect">
            <a:avLst/>
          </a:prstGeom>
        </p:spPr>
        <p:txBody>
          <a:bodyPr vert="horz" lIns="91440" tIns="45720" rIns="91440" bIns="45720" rtlCol="0" anchor="t">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Aft>
                <a:spcPts val="600"/>
              </a:spcAft>
              <a:defRPr/>
            </a:pPr>
            <a:r>
              <a:rPr lang="en-US" altLang="en-US" sz="3600" b="1" dirty="0">
                <a:solidFill>
                  <a:schemeClr val="accent1"/>
                </a:solidFill>
                <a:effectLst>
                  <a:outerShdw blurRad="38100" dist="38100" dir="2700000" algn="tl">
                    <a:srgbClr val="000000">
                      <a:alpha val="43137"/>
                    </a:srgbClr>
                  </a:outerShdw>
                </a:effectLst>
                <a:latin typeface="+mj-lt"/>
                <a:ea typeface="+mj-ea"/>
                <a:cs typeface="+mj-cs"/>
              </a:rPr>
              <a:t>1.3. Literature Review</a:t>
            </a:r>
          </a:p>
        </p:txBody>
      </p:sp>
      <p:sp>
        <p:nvSpPr>
          <p:cNvPr id="4" name="TextBox 3"/>
          <p:cNvSpPr txBox="1"/>
          <p:nvPr/>
        </p:nvSpPr>
        <p:spPr>
          <a:xfrm>
            <a:off x="537250" y="2453150"/>
            <a:ext cx="7107922" cy="4277833"/>
          </a:xfrm>
          <a:prstGeom prst="rect">
            <a:avLst/>
          </a:prstGeom>
        </p:spPr>
        <p:txBody>
          <a:bodyPr vert="horz" lIns="91440" tIns="45720" rIns="91440" bIns="45720" rtlCol="0">
            <a:normAutofit/>
          </a:bodyPr>
          <a:lstStyle/>
          <a:p>
            <a:pPr marL="457200" indent="-457200" eaLnBrk="1" hangingPunct="1">
              <a:spcBef>
                <a:spcPts val="1000"/>
              </a:spcBef>
              <a:spcAft>
                <a:spcPts val="0"/>
              </a:spcAft>
              <a:buClr>
                <a:schemeClr val="accent1"/>
              </a:buClr>
              <a:buSzPct val="80000"/>
              <a:buFont typeface="Wingdings 3" charset="2"/>
              <a:buChar char=""/>
            </a:pPr>
            <a:r>
              <a:rPr lang="en-US" dirty="0">
                <a:solidFill>
                  <a:schemeClr val="tx1">
                    <a:lumMod val="75000"/>
                    <a:lumOff val="25000"/>
                  </a:schemeClr>
                </a:solidFill>
                <a:latin typeface="+mn-lt"/>
              </a:rPr>
              <a:t>The inspiration of this project is from the web application name “CHATILYZER”.</a:t>
            </a:r>
          </a:p>
          <a:p>
            <a:pPr marL="457200" indent="-457200" eaLnBrk="1" hangingPunct="1">
              <a:spcBef>
                <a:spcPts val="1000"/>
              </a:spcBef>
              <a:spcAft>
                <a:spcPts val="0"/>
              </a:spcAft>
              <a:buClr>
                <a:schemeClr val="accent1"/>
              </a:buClr>
              <a:buSzPct val="80000"/>
              <a:buFont typeface="Wingdings 3" charset="2"/>
              <a:buChar char=""/>
            </a:pPr>
            <a:r>
              <a:rPr lang="en-US" dirty="0">
                <a:solidFill>
                  <a:schemeClr val="tx1">
                    <a:lumMod val="75000"/>
                    <a:lumOff val="25000"/>
                  </a:schemeClr>
                </a:solidFill>
                <a:latin typeface="+mn-lt"/>
              </a:rPr>
              <a:t>This application is common visualization tool containing statistical features like top stats, most messaged user graph, analysis of emojis and word cloud.</a:t>
            </a:r>
          </a:p>
          <a:p>
            <a:pPr marL="457200" indent="-457200" eaLnBrk="1" hangingPunct="1">
              <a:spcBef>
                <a:spcPts val="1000"/>
              </a:spcBef>
              <a:spcAft>
                <a:spcPts val="0"/>
              </a:spcAft>
              <a:buClr>
                <a:schemeClr val="accent1"/>
              </a:buClr>
              <a:buSzPct val="80000"/>
              <a:buFont typeface="Wingdings 3" charset="2"/>
              <a:buChar char=""/>
            </a:pPr>
            <a:r>
              <a:rPr lang="en-US" dirty="0">
                <a:solidFill>
                  <a:schemeClr val="tx1">
                    <a:lumMod val="75000"/>
                    <a:lumOff val="25000"/>
                  </a:schemeClr>
                </a:solidFill>
                <a:latin typeface="+mn-lt"/>
              </a:rPr>
              <a:t>The drawbacks of this application is that it has only fun stats having funny words (</a:t>
            </a:r>
            <a:r>
              <a:rPr lang="en-US" dirty="0" err="1">
                <a:solidFill>
                  <a:schemeClr val="tx1">
                    <a:lumMod val="75000"/>
                    <a:lumOff val="25000"/>
                  </a:schemeClr>
                </a:solidFill>
                <a:latin typeface="+mn-lt"/>
              </a:rPr>
              <a:t>Eg:Yappers</a:t>
            </a:r>
            <a:r>
              <a:rPr lang="en-US" dirty="0">
                <a:solidFill>
                  <a:schemeClr val="tx1">
                    <a:lumMod val="75000"/>
                    <a:lumOff val="25000"/>
                  </a:schemeClr>
                </a:solidFill>
                <a:latin typeface="+mn-lt"/>
              </a:rPr>
              <a:t>) which user may not recognize.</a:t>
            </a:r>
          </a:p>
        </p:txBody>
      </p:sp>
      <p:sp>
        <p:nvSpPr>
          <p:cNvPr id="8195"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565150" indent="-457200" eaLnBrk="1" hangingPunct="1">
              <a:lnSpc>
                <a:spcPct val="93000"/>
              </a:lnSpc>
              <a:spcAft>
                <a:spcPts val="1413"/>
              </a:spcAft>
              <a:buFont typeface="Trebuchet MS" pitchFamily="34" charset="0"/>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0" name="Rectangle 819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02" name="Group 820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9512" y="-9333"/>
            <a:ext cx="3941242" cy="7569008"/>
            <a:chOff x="7425267" y="-8467"/>
            <a:chExt cx="4766733" cy="6866467"/>
          </a:xfrm>
        </p:grpSpPr>
        <p:cxnSp>
          <p:nvCxnSpPr>
            <p:cNvPr id="8203" name="Straight Connector 820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8204" name="Straight Connector 820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820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7" name="Isosceles Triangle 820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1" name="Isosceles Triangle 821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8194" name="Rectangle 1"/>
          <p:cNvSpPr>
            <a:spLocks noChangeArrowheads="1"/>
          </p:cNvSpPr>
          <p:nvPr/>
        </p:nvSpPr>
        <p:spPr bwMode="auto">
          <a:xfrm>
            <a:off x="539486" y="1523934"/>
            <a:ext cx="2933221" cy="4511806"/>
          </a:xfrm>
          <a:prstGeom prst="rect">
            <a:avLst/>
          </a:prstGeom>
        </p:spPr>
        <p:txBody>
          <a:bodyPr vert="horz" lIns="91440" tIns="45720" rIns="91440" bIns="45720" rtlCol="0" anchor="ctr">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Aft>
                <a:spcPts val="600"/>
              </a:spcAft>
              <a:defRPr/>
            </a:pPr>
            <a:r>
              <a:rPr lang="en-US" altLang="en-US" sz="4200" b="1" dirty="0">
                <a:solidFill>
                  <a:schemeClr val="accent1">
                    <a:lumMod val="75000"/>
                  </a:schemeClr>
                </a:solidFill>
                <a:effectLst>
                  <a:outerShdw blurRad="38100" dist="38100" dir="2700000" algn="tl">
                    <a:srgbClr val="000000">
                      <a:alpha val="43137"/>
                    </a:srgbClr>
                  </a:outerShdw>
                </a:effectLst>
                <a:latin typeface="+mj-lt"/>
                <a:ea typeface="+mj-ea"/>
                <a:cs typeface="+mj-cs"/>
              </a:rPr>
              <a:t>1.4. Scope</a:t>
            </a:r>
          </a:p>
        </p:txBody>
      </p:sp>
      <p:sp>
        <p:nvSpPr>
          <p:cNvPr id="8213" name="Rectangle 821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133" y="0"/>
            <a:ext cx="5332492"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6"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93000"/>
              </a:lnSpc>
              <a:spcBef>
                <a:spcPts val="0"/>
              </a:spcBef>
              <a:spcAft>
                <a:spcPts val="1413"/>
              </a:spcAft>
              <a:buFont typeface="+mj-lt"/>
              <a:buAutoNum type="arabicPeriod"/>
              <a:defRPr/>
            </a:pP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graphicFrame>
        <p:nvGraphicFramePr>
          <p:cNvPr id="8196" name="TextBox 3">
            <a:extLst>
              <a:ext uri="{FF2B5EF4-FFF2-40B4-BE49-F238E27FC236}">
                <a16:creationId xmlns:a16="http://schemas.microsoft.com/office/drawing/2014/main" id="{DFEDBBD3-0B0E-56C3-EF7F-D737B9958FBB}"/>
              </a:ext>
            </a:extLst>
          </p:cNvPr>
          <p:cNvGraphicFramePr/>
          <p:nvPr>
            <p:extLst>
              <p:ext uri="{D42A27DB-BD31-4B8C-83A1-F6EECF244321}">
                <p14:modId xmlns:p14="http://schemas.microsoft.com/office/powerpoint/2010/main" val="2123339847"/>
              </p:ext>
            </p:extLst>
          </p:nvPr>
        </p:nvGraphicFramePr>
        <p:xfrm>
          <a:off x="4012193" y="1041206"/>
          <a:ext cx="5533772" cy="5316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arn(inVertical)">
                                      <p:cBhvr>
                                        <p:cTn id="12"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Graphic spid="819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577898" y="671971"/>
            <a:ext cx="3090059" cy="1455937"/>
          </a:xfrm>
          <a:prstGeom prst="rect">
            <a:avLst/>
          </a:prstGeom>
        </p:spPr>
        <p:txBody>
          <a:bodyPr vert="horz" lIns="91440" tIns="45720" rIns="91440" bIns="45720" rtlCol="0" anchor="t">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Aft>
                <a:spcPts val="600"/>
              </a:spcAft>
              <a:defRPr/>
            </a:pPr>
            <a:r>
              <a:rPr lang="en-US" altLang="en-US" sz="3100" b="1" dirty="0">
                <a:solidFill>
                  <a:schemeClr val="accent1"/>
                </a:solidFill>
                <a:effectLst>
                  <a:outerShdw blurRad="38100" dist="38100" dir="2700000" algn="tl">
                    <a:srgbClr val="000000">
                      <a:alpha val="43137"/>
                    </a:srgbClr>
                  </a:outerShdw>
                </a:effectLst>
                <a:latin typeface="+mj-lt"/>
                <a:ea typeface="+mj-ea"/>
                <a:cs typeface="+mj-cs"/>
              </a:rPr>
              <a:t>1.5. Technology Stack</a:t>
            </a:r>
          </a:p>
        </p:txBody>
      </p:sp>
      <p:sp>
        <p:nvSpPr>
          <p:cNvPr id="4" name="TextBox 3"/>
          <p:cNvSpPr txBox="1"/>
          <p:nvPr/>
        </p:nvSpPr>
        <p:spPr>
          <a:xfrm>
            <a:off x="4307386" y="2381649"/>
            <a:ext cx="3360571" cy="4277833"/>
          </a:xfrm>
          <a:prstGeom prst="rect">
            <a:avLst/>
          </a:prstGeom>
        </p:spPr>
        <p:txBody>
          <a:bodyPr vert="horz" lIns="91440" tIns="45720" rIns="91440" bIns="45720" rtlCol="0">
            <a:normAutofit/>
          </a:bodyPr>
          <a:lstStyle/>
          <a:p>
            <a:pPr marL="565150" indent="-457200" eaLnBrk="1" hangingPunct="1">
              <a:lnSpc>
                <a:spcPct val="90000"/>
              </a:lnSpc>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1500" dirty="0">
                <a:solidFill>
                  <a:schemeClr val="tx1">
                    <a:lumMod val="75000"/>
                    <a:lumOff val="25000"/>
                  </a:schemeClr>
                </a:solidFill>
                <a:latin typeface="+mn-lt"/>
              </a:rPr>
              <a:t>We are using Core Python and it’s libraries for whole project</a:t>
            </a:r>
          </a:p>
          <a:p>
            <a:pPr marL="565150" indent="-457200" eaLnBrk="1" hangingPunct="1">
              <a:lnSpc>
                <a:spcPct val="90000"/>
              </a:lnSpc>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1500" dirty="0">
                <a:solidFill>
                  <a:schemeClr val="tx1">
                    <a:lumMod val="75000"/>
                    <a:lumOff val="25000"/>
                  </a:schemeClr>
                </a:solidFill>
                <a:latin typeface="+mn-lt"/>
              </a:rPr>
              <a:t>Following are the Python libraries/</a:t>
            </a:r>
            <a:r>
              <a:rPr lang="en-US" altLang="en-US" sz="1500" dirty="0" err="1">
                <a:solidFill>
                  <a:schemeClr val="tx1">
                    <a:lumMod val="75000"/>
                    <a:lumOff val="25000"/>
                  </a:schemeClr>
                </a:solidFill>
                <a:latin typeface="+mn-lt"/>
              </a:rPr>
              <a:t>pakeages</a:t>
            </a:r>
            <a:r>
              <a:rPr lang="en-US" altLang="en-US" sz="1500" dirty="0">
                <a:solidFill>
                  <a:schemeClr val="tx1">
                    <a:lumMod val="75000"/>
                    <a:lumOff val="25000"/>
                  </a:schemeClr>
                </a:solidFill>
                <a:latin typeface="+mn-lt"/>
              </a:rPr>
              <a:t> that we will be using:</a:t>
            </a:r>
          </a:p>
          <a:p>
            <a:pPr marL="1022350" lvl="1" indent="-457200" eaLnBrk="1" hangingPunct="1">
              <a:lnSpc>
                <a:spcPct val="90000"/>
              </a:lnSpc>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1500" dirty="0" err="1">
                <a:solidFill>
                  <a:schemeClr val="tx1">
                    <a:lumMod val="75000"/>
                    <a:lumOff val="25000"/>
                  </a:schemeClr>
                </a:solidFill>
                <a:latin typeface="+mn-lt"/>
              </a:rPr>
              <a:t>Streamlit</a:t>
            </a:r>
            <a:r>
              <a:rPr lang="en-US" altLang="en-US" sz="1500" dirty="0">
                <a:solidFill>
                  <a:schemeClr val="tx1">
                    <a:lumMod val="75000"/>
                    <a:lumOff val="25000"/>
                  </a:schemeClr>
                </a:solidFill>
                <a:latin typeface="+mn-lt"/>
              </a:rPr>
              <a:t> – For Developing Web UI</a:t>
            </a:r>
          </a:p>
          <a:p>
            <a:pPr marL="1022350" lvl="1" indent="-457200" eaLnBrk="1" hangingPunct="1">
              <a:lnSpc>
                <a:spcPct val="90000"/>
              </a:lnSpc>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1500" dirty="0">
                <a:solidFill>
                  <a:schemeClr val="tx1">
                    <a:lumMod val="75000"/>
                    <a:lumOff val="25000"/>
                  </a:schemeClr>
                </a:solidFill>
                <a:latin typeface="+mn-lt"/>
              </a:rPr>
              <a:t>Pandas  – For Pre-processing the text file</a:t>
            </a:r>
          </a:p>
          <a:p>
            <a:pPr marL="1022350" lvl="1" indent="-457200" eaLnBrk="1" hangingPunct="1">
              <a:lnSpc>
                <a:spcPct val="90000"/>
              </a:lnSpc>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1500" dirty="0">
                <a:solidFill>
                  <a:schemeClr val="tx1">
                    <a:lumMod val="75000"/>
                    <a:lumOff val="25000"/>
                  </a:schemeClr>
                </a:solidFill>
                <a:latin typeface="+mn-lt"/>
              </a:rPr>
              <a:t>Matplotlib, Word Cloud and Seaborn – For Visualizing the Data</a:t>
            </a:r>
          </a:p>
          <a:p>
            <a:pPr marL="1022350" lvl="1" indent="-457200" eaLnBrk="1" hangingPunct="1">
              <a:lnSpc>
                <a:spcPct val="90000"/>
              </a:lnSpc>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1500" dirty="0">
                <a:solidFill>
                  <a:schemeClr val="tx1">
                    <a:lumMod val="75000"/>
                    <a:lumOff val="25000"/>
                  </a:schemeClr>
                </a:solidFill>
                <a:latin typeface="+mn-lt"/>
              </a:rPr>
              <a:t>Natural language tool kit – For processing the chats and       sentimental prediction</a:t>
            </a:r>
            <a:r>
              <a:rPr lang="en-US" sz="1500" dirty="0">
                <a:solidFill>
                  <a:schemeClr val="tx1">
                    <a:lumMod val="75000"/>
                    <a:lumOff val="25000"/>
                  </a:schemeClr>
                </a:solidFill>
                <a:latin typeface="+mn-lt"/>
              </a:rPr>
              <a:t>.</a:t>
            </a:r>
          </a:p>
          <a:p>
            <a:pPr marL="457200" indent="-457200" eaLnBrk="1" hangingPunct="1">
              <a:lnSpc>
                <a:spcPct val="90000"/>
              </a:lnSpc>
              <a:spcBef>
                <a:spcPts val="1000"/>
              </a:spcBef>
              <a:spcAft>
                <a:spcPts val="0"/>
              </a:spcAft>
              <a:buClr>
                <a:schemeClr val="accent1"/>
              </a:buClr>
              <a:buSzPct val="80000"/>
              <a:buFont typeface="Wingdings 3" charset="2"/>
              <a:buChar char=""/>
            </a:pPr>
            <a:endParaRPr lang="en-US" sz="1500" dirty="0">
              <a:solidFill>
                <a:schemeClr val="tx1">
                  <a:lumMod val="75000"/>
                  <a:lumOff val="25000"/>
                </a:schemeClr>
              </a:solidFill>
              <a:latin typeface="+mn-lt"/>
            </a:endParaRPr>
          </a:p>
        </p:txBody>
      </p:sp>
      <p:pic>
        <p:nvPicPr>
          <p:cNvPr id="8196" name="Picture 8195" descr="Computer script on a screen">
            <a:extLst>
              <a:ext uri="{FF2B5EF4-FFF2-40B4-BE49-F238E27FC236}">
                <a16:creationId xmlns:a16="http://schemas.microsoft.com/office/drawing/2014/main" id="{008DD245-B25E-E660-C206-B482DE6B0156}"/>
              </a:ext>
            </a:extLst>
          </p:cNvPr>
          <p:cNvPicPr>
            <a:picLocks noChangeAspect="1"/>
          </p:cNvPicPr>
          <p:nvPr/>
        </p:nvPicPr>
        <p:blipFill rotWithShape="1">
          <a:blip r:embed="rId3"/>
          <a:srcRect l="10420" r="50193" b="-1"/>
          <a:stretch/>
        </p:blipFill>
        <p:spPr>
          <a:xfrm>
            <a:off x="20" y="-1"/>
            <a:ext cx="4460656" cy="7559676"/>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8200" name="Isosceles Triangle 819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96677" cy="6245885"/>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46"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93000"/>
              </a:lnSpc>
              <a:spcBef>
                <a:spcPts val="0"/>
              </a:spcBef>
              <a:spcAft>
                <a:spcPts val="1413"/>
              </a:spcAft>
              <a:buFont typeface="+mj-lt"/>
              <a:buAutoNum type="arabicPeriod"/>
              <a:defRPr/>
            </a:pP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3089</TotalTime>
  <Words>722</Words>
  <Application>Microsoft Office PowerPoint</Application>
  <PresentationFormat>Custom</PresentationFormat>
  <Paragraphs>93</Paragraphs>
  <Slides>26</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Abadi</vt:lpstr>
      <vt:lpstr>Aharoni</vt:lpstr>
      <vt:lpstr>Arial</vt:lpstr>
      <vt:lpstr>Inter</vt:lpstr>
      <vt:lpstr>Times New Roman</vt:lpstr>
      <vt:lpstr>Trebuchet MS</vt:lpstr>
      <vt:lpstr>Wingdings</vt:lpstr>
      <vt:lpstr>Wingdings 3</vt:lpstr>
      <vt:lpstr>Facet</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Export Chat in txt Format: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Shrikant Hamand</cp:lastModifiedBy>
  <cp:revision>129</cp:revision>
  <cp:lastPrinted>1601-01-01T00:00:00Z</cp:lastPrinted>
  <dcterms:created xsi:type="dcterms:W3CDTF">2017-10-25T08:22:14Z</dcterms:created>
  <dcterms:modified xsi:type="dcterms:W3CDTF">2024-05-10T05:55:12Z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