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5" autoAdjust="0"/>
    <p:restoredTop sz="94660"/>
  </p:normalViewPr>
  <p:slideViewPr>
    <p:cSldViewPr>
      <p:cViewPr>
        <p:scale>
          <a:sx n="71" d="100"/>
          <a:sy n="71" d="100"/>
        </p:scale>
        <p:origin x="-59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MY" spc="15" dirty="0" err="1" smtClean="0"/>
              <a:t>Poorna</a:t>
            </a:r>
            <a:r>
              <a:rPr lang="en-MY" spc="15" dirty="0" smtClean="0"/>
              <a:t> </a:t>
            </a:r>
            <a:r>
              <a:rPr lang="en-MY" spc="15" dirty="0" err="1" smtClean="0"/>
              <a:t>shri</a:t>
            </a:r>
            <a:r>
              <a:rPr lang="en-MY" spc="15" dirty="0" smtClean="0"/>
              <a:t> S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632224"/>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err="1">
                <a:solidFill>
                  <a:srgbClr val="006FC0"/>
                </a:solidFill>
                <a:uFill>
                  <a:solidFill>
                    <a:srgbClr val="006FC0"/>
                  </a:solidFill>
                </a:uFill>
                <a:latin typeface="Trebuchet MS"/>
                <a:cs typeface="Trebuchet MS"/>
              </a:rPr>
              <a:t>:https</a:t>
            </a:r>
            <a:r>
              <a:rPr lang="en-US" sz="2000" u="heavy" spc="25" dirty="0">
                <a:solidFill>
                  <a:srgbClr val="006FC0"/>
                </a:solidFill>
                <a:uFill>
                  <a:solidFill>
                    <a:srgbClr val="006FC0"/>
                  </a:solidFill>
                </a:uFill>
                <a:latin typeface="Trebuchet MS"/>
                <a:cs typeface="Trebuchet MS"/>
              </a:rPr>
              <a:t>://drive.google.com/file/d/1B7GOLNDXMC1kueavqzmldT-knu35ahOZ/</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 xmlns:a16="http://schemas.microsoft.com/office/drawing/2014/main" id="{862A4471-15F1-6531-E78C-A122E43277E6}"/>
              </a:ext>
            </a:extLst>
          </p:cNvPr>
          <p:cNvSpPr txBox="1"/>
          <p:nvPr/>
        </p:nvSpPr>
        <p:spPr>
          <a:xfrm>
            <a:off x="914400" y="1143000"/>
            <a:ext cx="7315200" cy="3046988"/>
          </a:xfrm>
          <a:prstGeom prst="rect">
            <a:avLst/>
          </a:prstGeom>
          <a:noFill/>
        </p:spPr>
        <p:txBody>
          <a:bodyPr wrap="square" rtlCol="0">
            <a:spAutoFit/>
          </a:bodyPr>
          <a:lstStyle/>
          <a:p>
            <a:pPr marL="342900" indent="-342900" algn="just">
              <a:buFont typeface="Arial" pitchFamily="34" charset="0"/>
              <a:buChar char="•"/>
            </a:pPr>
            <a:endParaRPr lang="en-IN" sz="2400" dirty="0"/>
          </a:p>
          <a:p>
            <a:pPr marL="342900" indent="-342900" algn="just">
              <a:buFont typeface="Arial" pitchFamily="34" charset="0"/>
              <a:buChar char="•"/>
            </a:pPr>
            <a:r>
              <a:rPr lang="en-IN" sz="2400" dirty="0" smtClean="0"/>
              <a:t> </a:t>
            </a:r>
            <a:r>
              <a:rPr lang="en-IN" sz="2400" dirty="0"/>
              <a:t>Best model achieved X% accuracy, Y% precision, Z% recall, and W% F1-score.</a:t>
            </a:r>
          </a:p>
          <a:p>
            <a:pPr marL="342900" indent="-342900" algn="just">
              <a:buFont typeface="Arial" pitchFamily="34" charset="0"/>
              <a:buChar char="•"/>
            </a:pPr>
            <a:r>
              <a:rPr lang="en-IN" sz="2400" dirty="0" smtClean="0"/>
              <a:t> </a:t>
            </a:r>
            <a:r>
              <a:rPr lang="en-IN" sz="2400" dirty="0"/>
              <a:t>[Specific model(s)] outperformed others.</a:t>
            </a:r>
          </a:p>
          <a:p>
            <a:pPr marL="342900" indent="-342900" algn="just">
              <a:buFont typeface="Arial" pitchFamily="34" charset="0"/>
              <a:buChar char="•"/>
            </a:pPr>
            <a:r>
              <a:rPr lang="en-IN" sz="2400" dirty="0" smtClean="0"/>
              <a:t>Confusion </a:t>
            </a:r>
            <a:r>
              <a:rPr lang="en-IN" sz="2400" dirty="0"/>
              <a:t>matrix visualizes classification performance.</a:t>
            </a:r>
          </a:p>
          <a:p>
            <a:pPr marL="342900" indent="-342900" algn="just">
              <a:buFont typeface="Arial" pitchFamily="34" charset="0"/>
              <a:buChar char="•"/>
            </a:pPr>
            <a:r>
              <a:rPr lang="en-IN" sz="2400" dirty="0" smtClean="0"/>
              <a:t> </a:t>
            </a:r>
            <a:r>
              <a:rPr lang="en-IN" sz="2400" dirty="0"/>
              <a:t>Strong generalization on unseen data.</a:t>
            </a:r>
          </a:p>
          <a:p>
            <a:pPr marL="342900" indent="-342900" algn="just">
              <a:buFont typeface="Arial" pitchFamily="34" charset="0"/>
              <a:buChar char="•"/>
            </a:pPr>
            <a:r>
              <a:rPr lang="en-IN" sz="2400" dirty="0" smtClean="0"/>
              <a:t> </a:t>
            </a:r>
            <a:r>
              <a:rPr lang="en-IN" sz="2400" dirty="0"/>
              <a:t>Models provide actionable insights for users' fitness routines.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 xmlns:a16="http://schemas.microsoft.com/office/drawing/2014/main" id="{F0EEAE41-08E9-4606-F1F3-8F8AB04653D0}"/>
              </a:ext>
            </a:extLst>
          </p:cNvPr>
          <p:cNvSpPr txBox="1"/>
          <p:nvPr/>
        </p:nvSpPr>
        <p:spPr>
          <a:xfrm>
            <a:off x="2895600" y="2209800"/>
            <a:ext cx="7477125" cy="461665"/>
          </a:xfrm>
          <a:prstGeom prst="rect">
            <a:avLst/>
          </a:prstGeom>
          <a:noFill/>
        </p:spPr>
        <p:txBody>
          <a:bodyPr wrap="square" rtlCol="0">
            <a:spAutoFit/>
          </a:bodyPr>
          <a:lstStyle/>
          <a:p>
            <a:r>
              <a:rPr lang="en-US" sz="2400" dirty="0"/>
              <a:t>Classification and Prediction </a:t>
            </a:r>
            <a:r>
              <a:rPr lang="en-US" sz="2400" dirty="0" smtClean="0"/>
              <a:t>using RNN,CNN, and ANN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This project aims to predict calorie expenditure during exercise using machine learning models based on exercise parameters. By leveraging RNN, CNN, and ANN, it seeks to automate accurate classification for better understanding of physical activity impact.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77400" y="267230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4625F8C6-93FA-547F-0DC0-AFBC47166D0C}"/>
              </a:ext>
            </a:extLst>
          </p:cNvPr>
          <p:cNvSpPr txBox="1"/>
          <p:nvPr/>
        </p:nvSpPr>
        <p:spPr>
          <a:xfrm>
            <a:off x="457200" y="2019300"/>
            <a:ext cx="9434512" cy="3416320"/>
          </a:xfrm>
          <a:prstGeom prst="rect">
            <a:avLst/>
          </a:prstGeom>
          <a:noFill/>
        </p:spPr>
        <p:txBody>
          <a:bodyPr wrap="square" rtlCol="0">
            <a:spAutoFit/>
          </a:bodyPr>
          <a:lstStyle/>
          <a:p>
            <a:r>
              <a:rPr lang="en-US" sz="2400" b="1" dirty="0"/>
              <a:t>Objective:</a:t>
            </a:r>
            <a:r>
              <a:rPr lang="en-US" sz="2400" dirty="0"/>
              <a:t> This project focuses on predicting calorie expenditure during exercise sessions using machine learning techniques.</a:t>
            </a:r>
          </a:p>
          <a:p>
            <a:r>
              <a:rPr lang="en-US" sz="2400" b="1" dirty="0"/>
              <a:t>Approach:</a:t>
            </a:r>
            <a:r>
              <a:rPr lang="en-US" sz="2400" dirty="0"/>
              <a:t> We utilize recurrent neural networks (RNN), convolutional neural networks (CNN), and artificial neural networks (ANN) to classify exercise data based on parameters like duration, pulse, and max pulse.</a:t>
            </a:r>
          </a:p>
          <a:p>
            <a:r>
              <a:rPr lang="en-US" sz="2400" b="1" dirty="0"/>
              <a:t>Outcome:</a:t>
            </a:r>
            <a:r>
              <a:rPr lang="en-US" sz="2400" dirty="0"/>
              <a:t> By automating the classification process, we aim to gain insights into the relationship between exercise parameters and calorie burn, facilitating personalized fitness recommendations and promoting healthier lifestyles.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D8F7F9D-571E-5DAC-F72F-DC35BC3B3272}"/>
              </a:ext>
            </a:extLst>
          </p:cNvPr>
          <p:cNvSpPr txBox="1"/>
          <p:nvPr/>
        </p:nvSpPr>
        <p:spPr>
          <a:xfrm>
            <a:off x="914400" y="2209800"/>
            <a:ext cx="7239000" cy="2308324"/>
          </a:xfrm>
          <a:prstGeom prst="rect">
            <a:avLst/>
          </a:prstGeom>
          <a:noFill/>
        </p:spPr>
        <p:txBody>
          <a:bodyPr wrap="square" rtlCol="0">
            <a:spAutoFit/>
          </a:bodyPr>
          <a:lstStyle/>
          <a:p>
            <a:pPr algn="just"/>
            <a:r>
              <a:rPr lang="en-US" sz="2400" dirty="0"/>
              <a:t>The end users of this project include individuals seeking personalized fitness guidance and healthcare professionals interested in analyzing exercise data for better patient management. Additionally, fitness trainers and researchers may benefit from the insights provided by automated classification of exercise parameters.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smtClean="0"/>
              <a:t>Y</a:t>
            </a: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9AAD06A-01C4-3657-8F2B-88DA38FB8ACC}"/>
              </a:ext>
            </a:extLst>
          </p:cNvPr>
          <p:cNvSpPr txBox="1"/>
          <p:nvPr/>
        </p:nvSpPr>
        <p:spPr>
          <a:xfrm>
            <a:off x="3048000" y="1905000"/>
            <a:ext cx="6248400" cy="2308324"/>
          </a:xfrm>
          <a:prstGeom prst="rect">
            <a:avLst/>
          </a:prstGeom>
          <a:noFill/>
        </p:spPr>
        <p:txBody>
          <a:bodyPr wrap="square" rtlCol="0">
            <a:spAutoFit/>
          </a:bodyPr>
          <a:lstStyle/>
          <a:p>
            <a:r>
              <a:rPr lang="en-US" dirty="0"/>
              <a:t>Our solution offers automated classification of exercise data using advanced machine learning models, including RNNs, CNNs, and ANNs. By accurately predicting calorie expenditure based on exercise parameters, our system provides valuable insights into fitness levels and helps users make informed decisions about their physical activity routines. This solution streamlines the process of analyzing exercise data, enabling personalized fitness recommendations and promoting healthier lifestyles.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 xmlns:a16="http://schemas.microsoft.com/office/drawing/2014/main" id="{19B43DCA-7053-BC8F-02C0-29D131B3B970}"/>
              </a:ext>
            </a:extLst>
          </p:cNvPr>
          <p:cNvSpPr txBox="1"/>
          <p:nvPr/>
        </p:nvSpPr>
        <p:spPr>
          <a:xfrm>
            <a:off x="2533650" y="2133600"/>
            <a:ext cx="6457950" cy="4154984"/>
          </a:xfrm>
          <a:prstGeom prst="rect">
            <a:avLst/>
          </a:prstGeom>
          <a:noFill/>
        </p:spPr>
        <p:txBody>
          <a:bodyPr wrap="square" rtlCol="0">
            <a:spAutoFit/>
          </a:bodyPr>
          <a:lstStyle/>
          <a:p>
            <a:pPr algn="just"/>
            <a:r>
              <a:rPr lang="en-US" sz="2400" dirty="0"/>
              <a:t>The wow factor in our solution lies in its ability to seamlessly integrate cutting-edge machine learning techniques, such as RNNs, CNNs, and ANNs, to accurately predict calorie expenditure during exercise. By providing real-time insights into fitness levels and offering personalized recommendations, our system empowers users to optimize their workouts and achieve their health goals with precision and efficiency, revolutionizing the way individuals approach fitness tracking and management.</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 xmlns:a16="http://schemas.microsoft.com/office/drawing/2014/main" id="{78FF4361-3022-A65D-A0BB-80E5F4964705}"/>
              </a:ext>
            </a:extLst>
          </p:cNvPr>
          <p:cNvSpPr txBox="1"/>
          <p:nvPr/>
        </p:nvSpPr>
        <p:spPr>
          <a:xfrm>
            <a:off x="685800" y="2133600"/>
            <a:ext cx="11353800" cy="3046988"/>
          </a:xfrm>
          <a:prstGeom prst="rect">
            <a:avLst/>
          </a:prstGeom>
          <a:noFill/>
        </p:spPr>
        <p:txBody>
          <a:bodyPr wrap="square" rtlCol="0">
            <a:spAutoFit/>
          </a:bodyPr>
          <a:lstStyle/>
          <a:p>
            <a:pPr algn="just"/>
            <a:r>
              <a:rPr lang="en-US" sz="2400" dirty="0" smtClean="0"/>
              <a:t>Modeling </a:t>
            </a:r>
            <a:r>
              <a:rPr lang="en-US" sz="2400" dirty="0"/>
              <a:t>Approach</a:t>
            </a:r>
            <a:r>
              <a:rPr lang="en-US" sz="2400" dirty="0" smtClean="0"/>
              <a:t>:</a:t>
            </a:r>
            <a:endParaRPr lang="en-US" sz="2400" dirty="0"/>
          </a:p>
          <a:p>
            <a:pPr algn="just"/>
            <a:endParaRPr lang="en-US" sz="2400" dirty="0"/>
          </a:p>
          <a:p>
            <a:pPr algn="just"/>
            <a:r>
              <a:rPr lang="en-US" sz="2400" dirty="0"/>
              <a:t>1. Preprocess data, define calorie ranges.</a:t>
            </a:r>
          </a:p>
          <a:p>
            <a:pPr algn="just"/>
            <a:r>
              <a:rPr lang="en-US" sz="2400" dirty="0"/>
              <a:t>2. Explore models (Random Forest, SVM, GBM).</a:t>
            </a:r>
          </a:p>
          <a:p>
            <a:pPr algn="just"/>
            <a:r>
              <a:rPr lang="en-US" sz="2400" dirty="0"/>
              <a:t>3. Optimize </a:t>
            </a:r>
            <a:r>
              <a:rPr lang="en-US" sz="2400" dirty="0" err="1"/>
              <a:t>hyperparameters</a:t>
            </a:r>
            <a:r>
              <a:rPr lang="en-US" sz="2400" dirty="0"/>
              <a:t> via grid search.</a:t>
            </a:r>
          </a:p>
          <a:p>
            <a:pPr algn="just"/>
            <a:r>
              <a:rPr lang="en-US" sz="2400" dirty="0"/>
              <a:t>4. Experiment with ensemble methods (Voting, Stacking).</a:t>
            </a:r>
          </a:p>
          <a:p>
            <a:pPr algn="just"/>
            <a:r>
              <a:rPr lang="en-US" sz="2400" dirty="0"/>
              <a:t>5. Evaluate using accuracy, precision, recall, F1-score.</a:t>
            </a:r>
          </a:p>
          <a:p>
            <a:pPr algn="just"/>
            <a:r>
              <a:rPr lang="en-US" sz="2400" dirty="0"/>
              <a:t>6. Validate on separate test dataset.</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533</Words>
  <Application>Microsoft Office PowerPoint</Application>
  <PresentationFormat>Custom</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Poorna shri S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XPS</cp:lastModifiedBy>
  <cp:revision>8</cp:revision>
  <dcterms:created xsi:type="dcterms:W3CDTF">2024-04-11T06:59:37Z</dcterms:created>
  <dcterms:modified xsi:type="dcterms:W3CDTF">2024-04-24T03:51:42Z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