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10058400"/>
  <p:notesSz cx="10058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472D1-2AB0-58C1-3F6A-351BFC18CD4D}" v="55" dt="2025-01-09T05:45: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99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9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9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99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9673" y="2996310"/>
            <a:ext cx="5389245" cy="8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99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 anchor="t">
            <a:spAutoFit/>
          </a:bodyPr>
          <a:lstStyle/>
          <a:p>
            <a:pPr marL="12700" marR="5080" indent="803275">
              <a:lnSpc>
                <a:spcPct val="101899"/>
              </a:lnSpc>
              <a:spcBef>
                <a:spcPts val="45"/>
              </a:spcBef>
            </a:pPr>
            <a:r>
              <a:rPr lang="en-US" spc="-30" dirty="0"/>
              <a:t>E-commerce  </a:t>
            </a:r>
            <a:r>
              <a:rPr spc="-10" dirty="0"/>
              <a:t>Website </a:t>
            </a:r>
            <a:r>
              <a:rPr dirty="0"/>
              <a:t>Business</a:t>
            </a:r>
            <a:r>
              <a:rPr spc="-25" dirty="0"/>
              <a:t> </a:t>
            </a:r>
            <a:r>
              <a:rPr spc="-10" dirty="0"/>
              <a:t>Requirements</a:t>
            </a:r>
            <a:r>
              <a:rPr spc="-25" dirty="0"/>
              <a:t> </a:t>
            </a:r>
            <a:r>
              <a:rPr dirty="0"/>
              <a:t>Document</a:t>
            </a:r>
            <a:r>
              <a:rPr spc="-15" dirty="0"/>
              <a:t> </a:t>
            </a:r>
            <a:r>
              <a:rPr spc="-10" dirty="0"/>
              <a:t>(BRD)</a:t>
            </a:r>
          </a:p>
        </p:txBody>
      </p:sp>
      <p:sp>
        <p:nvSpPr>
          <p:cNvPr id="5" name="object 5"/>
          <p:cNvSpPr/>
          <p:nvPr/>
        </p:nvSpPr>
        <p:spPr>
          <a:xfrm>
            <a:off x="667512" y="3883786"/>
            <a:ext cx="6438900" cy="12700"/>
          </a:xfrm>
          <a:custGeom>
            <a:avLst/>
            <a:gdLst/>
            <a:ahLst/>
            <a:cxnLst/>
            <a:rect l="l" t="t" r="r" b="b"/>
            <a:pathLst>
              <a:path w="6438900" h="12700">
                <a:moveTo>
                  <a:pt x="6438645" y="0"/>
                </a:moveTo>
                <a:lnTo>
                  <a:pt x="0" y="0"/>
                </a:lnTo>
                <a:lnTo>
                  <a:pt x="0" y="12191"/>
                </a:lnTo>
                <a:lnTo>
                  <a:pt x="6438645" y="12191"/>
                </a:lnTo>
                <a:lnTo>
                  <a:pt x="6438645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6122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verified</a:t>
                      </a:r>
                      <a:r>
                        <a:rPr sz="11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successfully,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477520">
                        <a:lnSpc>
                          <a:spcPct val="101800"/>
                        </a:lnSpc>
                        <a:spcBef>
                          <a:spcPts val="9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Product Search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1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keyword,</a:t>
                      </a:r>
                      <a:r>
                        <a:rPr sz="11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browsing</a:t>
                      </a:r>
                      <a:r>
                        <a:rPr sz="11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through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category/sub-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category,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using filters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 sorting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options.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products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website.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73050">
                        <a:lnSpc>
                          <a:spcPct val="1018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Buyer/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Guest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marR="477520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Product Listing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title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Thumbnail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183515" indent="-229235">
                        <a:lnSpc>
                          <a:spcPct val="101800"/>
                        </a:lnSpc>
                        <a:spcBef>
                          <a:spcPts val="8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By clicking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title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image,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navigate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 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product.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 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login.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73050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Buyer/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Guest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marR="477520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Product details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146685" indent="-229235">
                        <a:lnSpc>
                          <a:spcPct val="101800"/>
                        </a:lnSpc>
                        <a:spcBef>
                          <a:spcPts val="61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 product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page.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 not 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required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 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check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entering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code.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395605" indent="-229235">
                        <a:lnSpc>
                          <a:spcPct val="100899"/>
                        </a:lnSpc>
                        <a:spcBef>
                          <a:spcPts val="1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 page: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title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Thumbnail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images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Price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Sizes/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colors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135255" indent="-229235">
                        <a:lnSpc>
                          <a:spcPct val="101800"/>
                        </a:lnSpc>
                        <a:spcBef>
                          <a:spcPts val="8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add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cart.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add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wishlist.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73050">
                        <a:lnSpc>
                          <a:spcPct val="1018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Buyer/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Guest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618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share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media.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add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wishlist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login.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Wishlist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133985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 website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wishlist.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253365" indent="-229235">
                        <a:lnSpc>
                          <a:spcPct val="101800"/>
                        </a:lnSpc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view/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add/delete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added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wishlist.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be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wishlist.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cart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added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cart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page.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register 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cart.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287020" indent="-229235">
                        <a:lnSpc>
                          <a:spcPct val="101800"/>
                        </a:lnSpc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 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items/remove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items/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quantity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 items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shopping cart.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128905" indent="-229235">
                        <a:lnSpc>
                          <a:spcPct val="101800"/>
                        </a:lnSpc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proceed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items/ all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shopping cart.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166370" indent="-229235">
                        <a:lnSpc>
                          <a:spcPts val="134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 price,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sub-total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total price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items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available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cart.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marR="262255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Payment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3345" indent="-229235">
                        <a:lnSpc>
                          <a:spcPct val="101800"/>
                        </a:lnSpc>
                        <a:spcBef>
                          <a:spcPts val="61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cart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payment.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2710" indent="-229235">
                        <a:lnSpc>
                          <a:spcPct val="101800"/>
                        </a:lnSpc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billing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1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checkout</a:t>
                      </a:r>
                      <a:r>
                        <a:rPr sz="11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payment.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payment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card/ debit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card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banking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3345" indent="-229235">
                        <a:lnSpc>
                          <a:spcPct val="101800"/>
                        </a:lnSpc>
                        <a:spcBef>
                          <a:spcPts val="79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page.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show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Item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Sub-total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cost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Tax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6168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8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notifications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update.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189865">
                        <a:lnSpc>
                          <a:spcPct val="1018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media sharing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share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media.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mandatory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 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media.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73050">
                        <a:lnSpc>
                          <a:spcPct val="1018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Buyer/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Guest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3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number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Addresses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83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sections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account: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wishlist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cart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Logout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361950">
                        <a:lnSpc>
                          <a:spcPct val="100899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Reviews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3980" indent="-229235">
                        <a:lnSpc>
                          <a:spcPct val="101800"/>
                        </a:lnSpc>
                        <a:spcBef>
                          <a:spcPts val="61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give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 review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 items which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past/ recently.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3980" indent="-229235">
                        <a:lnSpc>
                          <a:spcPct val="100899"/>
                        </a:lnSpc>
                        <a:spcBef>
                          <a:spcPts val="10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11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website.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mandatory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post ratings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History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i.e.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past.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3980" indent="-229235">
                        <a:lnSpc>
                          <a:spcPct val="100899"/>
                        </a:lnSpc>
                        <a:spcBef>
                          <a:spcPts val="1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paid,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shipping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address,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quantity,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etc.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reorder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are shown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track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Contact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1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via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queries/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Buyer,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Admin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6017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Support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3345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complaints</a:t>
                      </a:r>
                      <a:r>
                        <a:rPr sz="11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simply</a:t>
                      </a:r>
                      <a:r>
                        <a:rPr sz="11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posting</a:t>
                      </a:r>
                      <a:r>
                        <a:rPr sz="11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name,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email,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1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message</a:t>
                      </a:r>
                      <a:r>
                        <a:rPr sz="11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admin.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complaint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posted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buyer.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Login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panel.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asked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field.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reset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 case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forgot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password.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Dashboard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dashboard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active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inactive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buyers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uploaded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website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Revenue: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today/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month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140335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Buyers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0170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view/edit/active/inactive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information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2710" indent="-229235">
                        <a:lnSpc>
                          <a:spcPts val="135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</a:t>
                      </a:r>
                      <a:r>
                        <a:rPr sz="11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buyer’s</a:t>
                      </a:r>
                      <a:r>
                        <a:rPr sz="11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profile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details,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address,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wishlist,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items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cart.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140335">
                        <a:lnSpc>
                          <a:spcPct val="1018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Orders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0170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order.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view/edit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details.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 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below: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Open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Confirmed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process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Shipped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Delivered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shipment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buyers.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8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maintain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shipment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each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616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order: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carrier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shipment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Delivery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location/address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147955">
                        <a:lnSpc>
                          <a:spcPct val="1014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Product categories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89535" indent="-229235">
                        <a:lnSpc>
                          <a:spcPct val="100899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add/edit/active/inactive</a:t>
                      </a:r>
                      <a:r>
                        <a:rPr sz="11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</a:t>
                      </a:r>
                      <a:r>
                        <a:rPr sz="11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sub-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 marR="91440" indent="-229235">
                        <a:lnSpc>
                          <a:spcPct val="101800"/>
                        </a:lnSpc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these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</a:t>
                      </a:r>
                      <a:r>
                        <a:rPr sz="11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0899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019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147955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Products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2075" indent="-229235">
                        <a:lnSpc>
                          <a:spcPct val="100899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Add/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Edit/Active/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Inactive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catalog</a:t>
                      </a:r>
                      <a:r>
                        <a:rPr sz="11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section.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also 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products: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name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Images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Keywords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Variations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color,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size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0899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140335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Payment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2710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view/edit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i.e.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11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Stripe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gateway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gateway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integration.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361950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1440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approve/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reject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reviews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posted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products.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273685">
                        <a:lnSpc>
                          <a:spcPct val="101800"/>
                        </a:lnSpc>
                        <a:spcBef>
                          <a:spcPts val="71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Reports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reports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system: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uploaded: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2751" y="701040"/>
          <a:ext cx="8731883" cy="594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40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5130" indent="-411480">
                        <a:lnSpc>
                          <a:spcPct val="100000"/>
                        </a:lnSpc>
                        <a:spcBef>
                          <a:spcPts val="40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 :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From-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indent="-41148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Month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indent="-41148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Year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Revenue/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sale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lvl="1" indent="-411480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Today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lvl="1" indent="-41148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week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lvl="1" indent="-411480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Date :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From-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lvl="1" indent="-411480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Month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675130" lvl="1" indent="-41148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-"/>
                        <a:tabLst>
                          <a:tab pos="1675130" algn="l"/>
                        </a:tabLst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Year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83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export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reports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pdf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excel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format.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14033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0805" indent="-229235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create/edit/delete/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active/inactive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sub-users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operate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sectional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140335">
                        <a:lnSpc>
                          <a:spcPct val="101099"/>
                        </a:lnSpc>
                        <a:spcBef>
                          <a:spcPts val="6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Roles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add/edit/delete/active/inactive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sub-admin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access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099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CMS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6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edit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 below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CMS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pages: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us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us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policy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Terms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140335">
                        <a:lnSpc>
                          <a:spcPct val="102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Email Management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3345" indent="-229235">
                        <a:lnSpc>
                          <a:spcPct val="102000"/>
                        </a:lnSpc>
                        <a:spcBef>
                          <a:spcPts val="610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add/edit/delete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1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emails</a:t>
                      </a:r>
                      <a:r>
                        <a:rPr sz="11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sent</a:t>
                      </a:r>
                      <a:r>
                        <a:rPr sz="11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launch,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offers,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promotions.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2000"/>
                        </a:lnSpc>
                        <a:spcBef>
                          <a:spcPts val="61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211454">
                        <a:lnSpc>
                          <a:spcPct val="1018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Complaints/ Feedbacks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93345" indent="-229235" algn="just">
                        <a:lnSpc>
                          <a:spcPct val="101800"/>
                        </a:lnSpc>
                        <a:spcBef>
                          <a:spcPts val="605"/>
                        </a:spcBef>
                        <a:buFont typeface="Wingdings"/>
                        <a:buChar char=""/>
                        <a:tabLst>
                          <a:tab pos="32194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queries/</a:t>
                      </a:r>
                      <a:r>
                        <a:rPr sz="11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complaints/</a:t>
                      </a:r>
                      <a:r>
                        <a:rPr sz="11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feedbacks</a:t>
                      </a:r>
                      <a:r>
                        <a:rPr sz="11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buyers.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1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complaints</a:t>
                      </a:r>
                      <a:r>
                        <a:rPr sz="11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queries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buyers.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3194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user/ Sub-users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701040"/>
            <a:ext cx="8724900" cy="6350"/>
          </a:xfrm>
          <a:custGeom>
            <a:avLst/>
            <a:gdLst/>
            <a:ahLst/>
            <a:cxnLst/>
            <a:rect l="l" t="t" r="r" b="b"/>
            <a:pathLst>
              <a:path w="8724900" h="6350">
                <a:moveTo>
                  <a:pt x="8724646" y="0"/>
                </a:moveTo>
                <a:lnTo>
                  <a:pt x="0" y="0"/>
                </a:lnTo>
                <a:lnTo>
                  <a:pt x="0" y="6096"/>
                </a:lnTo>
                <a:lnTo>
                  <a:pt x="8724646" y="6096"/>
                </a:lnTo>
                <a:lnTo>
                  <a:pt x="87246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687069"/>
            <a:ext cx="23469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5.2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	</a:t>
            </a: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Non-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Functional</a:t>
            </a:r>
            <a:r>
              <a:rPr sz="1300" spc="-3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Requirements</a:t>
            </a:r>
            <a:endParaRPr sz="13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4172" y="1155446"/>
          <a:ext cx="8586470" cy="202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25" dirty="0">
                          <a:solidFill>
                            <a:srgbClr val="2D74B5"/>
                          </a:solidFill>
                          <a:latin typeface="Calibri Light"/>
                          <a:cs typeface="Calibri Light"/>
                        </a:rPr>
                        <a:t>ID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10" dirty="0">
                          <a:solidFill>
                            <a:srgbClr val="2D74B5"/>
                          </a:solidFill>
                          <a:latin typeface="Calibri Light"/>
                          <a:cs typeface="Calibri Light"/>
                        </a:rPr>
                        <a:t>Requirement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Scalability: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repository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shall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accommodate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concurrently.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Speed: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seconds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load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internet.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Reliability: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broken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found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available.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Security: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SSL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encryption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payments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985774"/>
            <a:ext cx="1670050" cy="249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AutoNum type="arabicPlain" startAt="6"/>
              <a:tabLst>
                <a:tab pos="287020" algn="l"/>
              </a:tabLst>
            </a:pP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Appendices</a:t>
            </a:r>
            <a:endParaRPr sz="1600">
              <a:latin typeface="Calibri"/>
              <a:cs typeface="Calibri"/>
            </a:endParaRPr>
          </a:p>
          <a:p>
            <a:pPr marL="378460" lvl="1" indent="-36576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78460" algn="l"/>
              </a:tabLst>
            </a:pP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List</a:t>
            </a:r>
            <a:r>
              <a:rPr sz="1300" spc="-4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of</a:t>
            </a:r>
            <a:r>
              <a:rPr sz="1300" spc="-4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Acronyms</a:t>
            </a:r>
            <a:endParaRPr sz="1300">
              <a:latin typeface="Calibri Light"/>
              <a:cs typeface="Calibri Light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1100" dirty="0">
                <a:latin typeface="Calibri Light"/>
                <a:cs typeface="Calibri Light"/>
              </a:rPr>
              <a:t>Not</a:t>
            </a:r>
            <a:r>
              <a:rPr sz="1100" spc="-10" dirty="0">
                <a:latin typeface="Calibri Light"/>
                <a:cs typeface="Calibri Light"/>
              </a:rPr>
              <a:t> Applicable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Calibri Light"/>
              <a:cs typeface="Calibri Light"/>
            </a:endParaRPr>
          </a:p>
          <a:p>
            <a:pPr marL="378460" lvl="1" indent="-36576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8460" algn="l"/>
              </a:tabLst>
            </a:pP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Glossary</a:t>
            </a:r>
            <a:r>
              <a:rPr sz="1300" spc="-3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of</a:t>
            </a: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20" dirty="0">
                <a:solidFill>
                  <a:srgbClr val="2D74B5"/>
                </a:solidFill>
                <a:latin typeface="Calibri Light"/>
                <a:cs typeface="Calibri Light"/>
              </a:rPr>
              <a:t>Terms</a:t>
            </a:r>
            <a:endParaRPr sz="1300">
              <a:latin typeface="Calibri Light"/>
              <a:cs typeface="Calibri Light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latin typeface="Calibri Light"/>
                <a:cs typeface="Calibri Light"/>
              </a:rPr>
              <a:t>Not</a:t>
            </a:r>
            <a:r>
              <a:rPr sz="1100" spc="-10" dirty="0">
                <a:latin typeface="Calibri Light"/>
                <a:cs typeface="Calibri Light"/>
              </a:rPr>
              <a:t> Applicable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100">
              <a:latin typeface="Calibri Light"/>
              <a:cs typeface="Calibri Light"/>
            </a:endParaRPr>
          </a:p>
          <a:p>
            <a:pPr marL="378460" lvl="1" indent="-36576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78460" algn="l"/>
              </a:tabLst>
            </a:pP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Related</a:t>
            </a: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Documents</a:t>
            </a:r>
            <a:endParaRPr sz="1300">
              <a:latin typeface="Calibri Light"/>
              <a:cs typeface="Calibri Light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latin typeface="Calibri Light"/>
                <a:cs typeface="Calibri Light"/>
              </a:rPr>
              <a:t>Not</a:t>
            </a:r>
            <a:r>
              <a:rPr sz="1100" spc="-10" dirty="0">
                <a:latin typeface="Calibri Light"/>
                <a:cs typeface="Calibri Light"/>
              </a:rPr>
              <a:t> Applicable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33374"/>
            <a:ext cx="2016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1</a:t>
            </a:r>
            <a:r>
              <a:rPr sz="1600" b="1" dirty="0">
                <a:solidFill>
                  <a:srgbClr val="009900"/>
                </a:solidFill>
                <a:latin typeface="Calibri"/>
                <a:cs typeface="Calibri"/>
              </a:rPr>
              <a:t>	Document</a:t>
            </a:r>
            <a:r>
              <a:rPr sz="1600" b="1" spc="-75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Revisions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4421251"/>
            <a:ext cx="1148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2</a:t>
            </a:r>
            <a:r>
              <a:rPr sz="1600" b="1" dirty="0">
                <a:solidFill>
                  <a:srgbClr val="009900"/>
                </a:solidFill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Approvals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4171" y="4731131"/>
          <a:ext cx="6539865" cy="280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Role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Signature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275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Sponsor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Owner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Manager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Architect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219" y="1438910"/>
          <a:ext cx="6537959" cy="25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1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R="4318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2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Date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6731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1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Version</a:t>
                      </a:r>
                      <a:r>
                        <a:rPr sz="1100" spc="-3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Number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1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Document</a:t>
                      </a:r>
                      <a:r>
                        <a:rPr sz="1100" spc="-5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solidFill>
                            <a:srgbClr val="0066CC"/>
                          </a:solidFill>
                          <a:latin typeface="Calibri Light"/>
                          <a:cs typeface="Calibri Light"/>
                        </a:rPr>
                        <a:t>Changes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R="4552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13/06/2019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Initial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Draft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985774"/>
            <a:ext cx="6428105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AutoNum type="arabicPlain" startAt="3"/>
              <a:tabLst>
                <a:tab pos="287020" algn="l"/>
              </a:tabLst>
            </a:pP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414655" lvl="1" indent="-40195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14655" algn="l"/>
              </a:tabLst>
            </a:pP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Project</a:t>
            </a:r>
            <a:r>
              <a:rPr sz="1300" spc="-4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Summary</a:t>
            </a:r>
            <a:endParaRPr sz="1300">
              <a:latin typeface="Calibri Light"/>
              <a:cs typeface="Calibri Light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Objectives</a:t>
            </a:r>
            <a:endParaRPr sz="1100">
              <a:latin typeface="Calibri Light"/>
              <a:cs typeface="Calibri Light"/>
            </a:endParaRPr>
          </a:p>
          <a:p>
            <a:pPr marL="697865" lvl="3" indent="-227965" algn="just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Enhancing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client’s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offline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 transforming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ecommerce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website.</a:t>
            </a:r>
            <a:endParaRPr sz="1100">
              <a:latin typeface="Calibri"/>
              <a:cs typeface="Calibri"/>
            </a:endParaRPr>
          </a:p>
          <a:p>
            <a:pPr marL="697865" lvl="3" indent="-227965" algn="just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ecommerce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platform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website.</a:t>
            </a:r>
            <a:endParaRPr sz="1100">
              <a:latin typeface="Calibri"/>
              <a:cs typeface="Calibri"/>
            </a:endParaRPr>
          </a:p>
          <a:p>
            <a:pPr marL="698500" marR="9525" lvl="3" indent="-228600" algn="just">
              <a:lnSpc>
                <a:spcPct val="101800"/>
              </a:lnSpc>
              <a:spcBef>
                <a:spcPts val="60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Customers/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buyers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various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kinds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e.g.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Shirts.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Jeans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etc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products.</a:t>
            </a:r>
            <a:endParaRPr sz="1100">
              <a:latin typeface="Calibri"/>
              <a:cs typeface="Calibri"/>
            </a:endParaRPr>
          </a:p>
          <a:p>
            <a:pPr marL="698500" marR="7620" lvl="3" indent="-228600" algn="just">
              <a:lnSpc>
                <a:spcPct val="101499"/>
              </a:lnSpc>
              <a:spcBef>
                <a:spcPts val="65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category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prices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different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&amp;</a:t>
            </a:r>
            <a:r>
              <a:rPr sz="1100" dirty="0">
                <a:latin typeface="Calibri"/>
                <a:cs typeface="Calibri"/>
              </a:rPr>
              <a:t> colors.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buyers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shipping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mentioned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buyer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order.</a:t>
            </a:r>
            <a:endParaRPr sz="1100">
              <a:latin typeface="Calibri"/>
              <a:cs typeface="Calibri"/>
            </a:endParaRPr>
          </a:p>
          <a:p>
            <a:pPr marL="697865" lvl="3" indent="-227965" algn="just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Customer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track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shipment.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Background</a:t>
            </a:r>
            <a:endParaRPr sz="1100">
              <a:latin typeface="Calibri Light"/>
              <a:cs typeface="Calibri Light"/>
            </a:endParaRPr>
          </a:p>
          <a:p>
            <a:pPr marL="12700" marR="5080" algn="just">
              <a:lnSpc>
                <a:spcPct val="101800"/>
              </a:lnSpc>
              <a:spcBef>
                <a:spcPts val="590"/>
              </a:spcBef>
            </a:pP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necessary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simplifying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selling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apparels.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desired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items.</a:t>
            </a:r>
            <a:r>
              <a:rPr sz="1100" spc="3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will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streamline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offline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selling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grow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revenue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making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online.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 startAt="3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Business</a:t>
            </a:r>
            <a:r>
              <a:rPr sz="110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Drivers</a:t>
            </a:r>
            <a:endParaRPr sz="1100">
              <a:latin typeface="Calibri Light"/>
              <a:cs typeface="Calibri Light"/>
            </a:endParaRPr>
          </a:p>
          <a:p>
            <a:pPr marL="698500" lvl="3" indent="-228600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Customers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looking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faster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delivery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items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quality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services.</a:t>
            </a:r>
            <a:endParaRPr sz="1100">
              <a:latin typeface="Calibri"/>
              <a:cs typeface="Calibri"/>
            </a:endParaRPr>
          </a:p>
          <a:p>
            <a:pPr marL="698500" marR="5080" lvl="3" indent="-228600">
              <a:lnSpc>
                <a:spcPct val="102000"/>
              </a:lnSpc>
              <a:spcBef>
                <a:spcPts val="60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Customers/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buyers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quality </a:t>
            </a:r>
            <a:r>
              <a:rPr sz="1100" dirty="0">
                <a:latin typeface="Calibri"/>
                <a:cs typeface="Calibri"/>
              </a:rPr>
              <a:t>cloths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reasonable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698500" marR="10160" lvl="3" indent="-228600">
              <a:lnSpc>
                <a:spcPct val="100899"/>
              </a:lnSpc>
              <a:spcBef>
                <a:spcPts val="70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Admin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responsible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managing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catalog,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categories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prices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shipping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services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44465"/>
            <a:ext cx="5970905" cy="7164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78460" lvl="1" indent="-365760">
              <a:lnSpc>
                <a:spcPct val="100000"/>
              </a:lnSpc>
              <a:spcBef>
                <a:spcPts val="819"/>
              </a:spcBef>
              <a:buAutoNum type="arabicPeriod" startAt="2"/>
              <a:tabLst>
                <a:tab pos="378460" algn="l"/>
              </a:tabLst>
            </a:pP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Project</a:t>
            </a:r>
            <a:r>
              <a:rPr sz="1300" spc="-4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Scope</a:t>
            </a:r>
            <a:endParaRPr sz="1300">
              <a:latin typeface="Calibri Light"/>
              <a:cs typeface="Calibri Light"/>
            </a:endParaRPr>
          </a:p>
          <a:p>
            <a:pPr marL="469900" marR="5080" algn="just">
              <a:lnSpc>
                <a:spcPct val="101800"/>
              </a:lnSpc>
              <a:spcBef>
                <a:spcPts val="59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scope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ecommerce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apparels. </a:t>
            </a:r>
            <a:r>
              <a:rPr sz="1100" dirty="0">
                <a:latin typeface="Calibri"/>
                <a:cs typeface="Calibri"/>
              </a:rPr>
              <a:t>Customers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frontend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searching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apparels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 making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 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order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advance.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admin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panel/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backend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will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admin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i.e.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products,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categories,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prices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orders </a:t>
            </a:r>
            <a:r>
              <a:rPr sz="1100" dirty="0">
                <a:latin typeface="Calibri"/>
                <a:cs typeface="Calibri"/>
              </a:rPr>
              <a:t>placed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customers.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5B9BD4"/>
                </a:solidFill>
                <a:latin typeface="Calibri Light"/>
                <a:cs typeface="Calibri Light"/>
              </a:rPr>
              <a:t>In</a:t>
            </a:r>
            <a:r>
              <a:rPr sz="1100" spc="-30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Scope</a:t>
            </a:r>
            <a:r>
              <a:rPr sz="1100" spc="-30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Functionality</a:t>
            </a: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spc="-20" dirty="0">
                <a:latin typeface="Calibri"/>
                <a:cs typeface="Calibri"/>
              </a:rPr>
              <a:t>Buyer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spc="-10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spc="-10" dirty="0">
                <a:latin typeface="Calibri"/>
                <a:cs typeface="Calibri"/>
              </a:rPr>
              <a:t>Registration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Product listing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10" dirty="0">
                <a:latin typeface="Calibri"/>
                <a:cs typeface="Calibri"/>
              </a:rPr>
              <a:t> results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available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variations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Add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cart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Add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wishlist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Checkout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orders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Share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social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media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Ratings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Place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order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book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account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history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tracking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spc="-20" dirty="0">
                <a:latin typeface="Calibri"/>
                <a:cs typeface="Calibri"/>
              </a:rPr>
              <a:t>Admin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Ability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create/edit/delete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categories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sub-</a:t>
            </a:r>
            <a:r>
              <a:rPr sz="1100" spc="-10" dirty="0">
                <a:latin typeface="Calibri"/>
                <a:cs typeface="Calibri"/>
              </a:rPr>
              <a:t>categories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orders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shipping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payments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roles/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permissions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CMS pages</a:t>
            </a:r>
            <a:r>
              <a:rPr sz="1100" spc="-10" dirty="0">
                <a:latin typeface="Calibri"/>
                <a:cs typeface="Calibri"/>
              </a:rPr>
              <a:t> management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Ratings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>
              <a:latin typeface="Calibri"/>
              <a:cs typeface="Calibri"/>
            </a:endParaRPr>
          </a:p>
          <a:p>
            <a:pPr marL="1329055" lvl="4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329055" algn="l"/>
              </a:tabLst>
            </a:pPr>
            <a:r>
              <a:rPr sz="1100" dirty="0">
                <a:latin typeface="Calibri"/>
                <a:cs typeface="Calibri"/>
              </a:rPr>
              <a:t>Statistics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reports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5B9BD4"/>
                </a:solidFill>
                <a:latin typeface="Calibri Light"/>
                <a:cs typeface="Calibri Light"/>
              </a:rPr>
              <a:t>Out</a:t>
            </a:r>
            <a:r>
              <a:rPr sz="1100" spc="-3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 Light"/>
                <a:cs typeface="Calibri Light"/>
              </a:rPr>
              <a:t>of</a:t>
            </a:r>
            <a:r>
              <a:rPr sz="1100" spc="-40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Scope</a:t>
            </a:r>
            <a:r>
              <a:rPr sz="1100" spc="-40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Functionality</a:t>
            </a: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Ordering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customized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Real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10" dirty="0">
                <a:latin typeface="Calibri"/>
                <a:cs typeface="Calibri"/>
              </a:rPr>
              <a:t> tracking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Cash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buyers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36422"/>
            <a:ext cx="10801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3.3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	User</a:t>
            </a:r>
            <a:r>
              <a:rPr sz="1300" spc="-5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20" dirty="0">
                <a:solidFill>
                  <a:srgbClr val="2D74B5"/>
                </a:solidFill>
                <a:latin typeface="Calibri Light"/>
                <a:cs typeface="Calibri Light"/>
              </a:rPr>
              <a:t>Roles</a:t>
            </a:r>
            <a:endParaRPr sz="13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527" y="1228597"/>
          <a:ext cx="6940550" cy="539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spc="-20" dirty="0">
                          <a:solidFill>
                            <a:srgbClr val="08509F"/>
                          </a:solidFill>
                          <a:latin typeface="Arial"/>
                          <a:cs typeface="Arial"/>
                        </a:rPr>
                        <a:t>Role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b="1" spc="-10" dirty="0">
                          <a:solidFill>
                            <a:srgbClr val="08509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Visitors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Visitors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keyword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search.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media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code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variations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size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support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02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Buyers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Registration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keyword,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categories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 listing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sorting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filter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options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wishlist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Share on social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media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shipping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code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cart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checkout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Post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reviews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history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My Account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settings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support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48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Admin/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Owner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customers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products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categories/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categories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shipping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payments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CMS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Ratings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reviews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reports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09905" indent="-22860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099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roles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permissions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36422"/>
            <a:ext cx="6285865" cy="468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lvl="1" indent="-36576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78460" algn="l"/>
              </a:tabLst>
            </a:pP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System</a:t>
            </a:r>
            <a:r>
              <a:rPr sz="1300" spc="-3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Perspective</a:t>
            </a:r>
            <a:endParaRPr sz="1300">
              <a:latin typeface="Calibri Light"/>
              <a:cs typeface="Calibri Light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Assumptions</a:t>
            </a: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Inventory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(physical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storage/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warehouse)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already</a:t>
            </a:r>
            <a:r>
              <a:rPr sz="1100" spc="-10" dirty="0">
                <a:latin typeface="Calibri"/>
                <a:cs typeface="Calibri"/>
              </a:rPr>
              <a:t> established.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Admin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catalog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i.e.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SKU.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Products with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colors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not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 sold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Price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products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USD.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country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only.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Constraints</a:t>
            </a: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spc="-10" dirty="0">
                <a:latin typeface="Calibri"/>
                <a:cs typeface="Calibri"/>
              </a:rPr>
              <a:t>Trainings</a:t>
            </a:r>
            <a:endParaRPr sz="1100">
              <a:latin typeface="Calibri"/>
              <a:cs typeface="Calibri"/>
            </a:endParaRPr>
          </a:p>
          <a:p>
            <a:pPr marL="872490" marR="5080" lvl="3" indent="-228600">
              <a:lnSpc>
                <a:spcPct val="101800"/>
              </a:lnSpc>
              <a:spcBef>
                <a:spcPts val="65"/>
              </a:spcBef>
              <a:buFont typeface="Symbol"/>
              <a:buChar char=""/>
              <a:tabLst>
                <a:tab pos="872490" algn="l"/>
              </a:tabLst>
            </a:pPr>
            <a:r>
              <a:rPr sz="1100" dirty="0">
                <a:latin typeface="Calibri"/>
                <a:cs typeface="Calibri"/>
              </a:rPr>
              <a:t>Additional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functionalities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described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 </a:t>
            </a:r>
            <a:r>
              <a:rPr sz="1100" dirty="0">
                <a:latin typeface="Calibri"/>
                <a:cs typeface="Calibri"/>
              </a:rPr>
              <a:t>changing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costing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estimation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 </a:t>
            </a:r>
            <a:r>
              <a:rPr sz="1100" spc="-10" dirty="0">
                <a:latin typeface="Calibri"/>
                <a:cs typeface="Calibri"/>
              </a:rPr>
              <a:t>development.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Timeline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enterprise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platform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impact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 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10" dirty="0">
                <a:latin typeface="Calibri"/>
                <a:cs typeface="Calibri"/>
              </a:rPr>
              <a:t> plan.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spc="-10" dirty="0">
                <a:latin typeface="Calibri"/>
                <a:cs typeface="Calibri"/>
              </a:rPr>
              <a:t>Budget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Schedule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(October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31st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date)</a:t>
            </a:r>
            <a:endParaRPr sz="11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buFont typeface="Symbol"/>
              <a:buChar char=""/>
            </a:pPr>
            <a:endParaRPr sz="11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290"/>
              </a:spcBef>
              <a:buFont typeface="Symbol"/>
              <a:buChar char=""/>
            </a:pP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Risks</a:t>
            </a: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Lack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training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employees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regarding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system.</a:t>
            </a:r>
            <a:endParaRPr sz="1100">
              <a:latin typeface="Calibri"/>
              <a:cs typeface="Calibri"/>
            </a:endParaRPr>
          </a:p>
          <a:p>
            <a:pPr marL="469900" lvl="2" indent="-4572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sz="1100" spc="-10" dirty="0">
                <a:solidFill>
                  <a:srgbClr val="5B9BD4"/>
                </a:solidFill>
                <a:latin typeface="Calibri Light"/>
                <a:cs typeface="Calibri Light"/>
              </a:rPr>
              <a:t>Issues</a:t>
            </a:r>
            <a:endParaRPr sz="1100">
              <a:latin typeface="Calibri Light"/>
              <a:cs typeface="Calibri Light"/>
            </a:endParaRPr>
          </a:p>
          <a:p>
            <a:pPr lvl="2">
              <a:lnSpc>
                <a:spcPct val="100000"/>
              </a:lnSpc>
              <a:spcBef>
                <a:spcPts val="204"/>
              </a:spcBef>
              <a:buClr>
                <a:srgbClr val="5B9BD4"/>
              </a:buClr>
              <a:buFont typeface="Calibri Light"/>
              <a:buAutoNum type="arabicPeriod"/>
            </a:pPr>
            <a:endParaRPr sz="1100">
              <a:latin typeface="Calibri Light"/>
              <a:cs typeface="Calibri Light"/>
            </a:endParaRPr>
          </a:p>
          <a:p>
            <a:pPr marL="871855" lvl="3" indent="-227965">
              <a:lnSpc>
                <a:spcPct val="100000"/>
              </a:lnSpc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Auditor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approval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Senior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buy-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approach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Funding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initiative</a:t>
            </a:r>
            <a:endParaRPr sz="1100">
              <a:latin typeface="Calibri"/>
              <a:cs typeface="Calibri"/>
            </a:endParaRPr>
          </a:p>
          <a:p>
            <a:pPr marL="871855" lvl="3" indent="-22796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871855" algn="l"/>
              </a:tabLst>
            </a:pPr>
            <a:r>
              <a:rPr sz="1100" dirty="0">
                <a:latin typeface="Calibri"/>
                <a:cs typeface="Calibri"/>
              </a:rPr>
              <a:t>Developer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resources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13521"/>
            <a:ext cx="6428740" cy="4391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87020" algn="l"/>
              </a:tabLst>
            </a:pP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4</a:t>
            </a:r>
            <a:r>
              <a:rPr sz="1600" b="1" dirty="0">
                <a:solidFill>
                  <a:srgbClr val="009900"/>
                </a:solidFill>
                <a:latin typeface="Calibri"/>
                <a:cs typeface="Calibri"/>
              </a:rPr>
              <a:t>	Business</a:t>
            </a: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alibri"/>
                <a:cs typeface="Calibri"/>
              </a:rPr>
              <a:t>Process</a:t>
            </a:r>
            <a:r>
              <a:rPr sz="1600" b="1" spc="-4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Overview</a:t>
            </a:r>
            <a:endParaRPr sz="16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Buyers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registered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keyword search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categories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View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 </a:t>
            </a:r>
            <a:r>
              <a:rPr sz="1100" spc="-10" dirty="0">
                <a:latin typeface="Calibri"/>
                <a:cs typeface="Calibri"/>
              </a:rPr>
              <a:t>listing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Get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view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description,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ratings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Add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wishlist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 add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cart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product.</a:t>
            </a:r>
            <a:endParaRPr sz="1100">
              <a:latin typeface="Calibri"/>
              <a:cs typeface="Calibri"/>
            </a:endParaRPr>
          </a:p>
          <a:p>
            <a:pPr marL="602615" marR="5080" indent="-228600">
              <a:lnSpc>
                <a:spcPct val="202999"/>
              </a:lnSpc>
              <a:spcBef>
                <a:spcPts val="5"/>
              </a:spcBef>
              <a:buFont typeface="Wingdings"/>
              <a:buChar char=""/>
              <a:tabLst>
                <a:tab pos="602615" algn="l"/>
              </a:tabLst>
            </a:pPr>
            <a:r>
              <a:rPr sz="1100" dirty="0">
                <a:latin typeface="Calibri"/>
                <a:cs typeface="Calibri"/>
              </a:rPr>
              <a:t>Proceed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checkout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quantities,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billing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shipping</a:t>
            </a:r>
            <a:r>
              <a:rPr sz="1100" spc="-10" dirty="0">
                <a:latin typeface="Calibri"/>
                <a:cs typeface="Calibri"/>
              </a:rPr>
              <a:t> address.</a:t>
            </a:r>
            <a:endParaRPr sz="1100">
              <a:latin typeface="Calibri"/>
              <a:cs typeface="Calibri"/>
            </a:endParaRPr>
          </a:p>
          <a:p>
            <a:pPr marL="602615" marR="6985" indent="-228600">
              <a:lnSpc>
                <a:spcPct val="203600"/>
              </a:lnSpc>
              <a:buFont typeface="Wingdings"/>
              <a:buChar char=""/>
              <a:tabLst>
                <a:tab pos="602615" algn="l"/>
              </a:tabLst>
            </a:pPr>
            <a:r>
              <a:rPr sz="1100" dirty="0">
                <a:latin typeface="Calibri"/>
                <a:cs typeface="Calibri"/>
              </a:rPr>
              <a:t>Place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successfully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banking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credit/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debit card.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Track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receive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email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notifications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Receive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order.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complaints/</a:t>
            </a:r>
            <a:r>
              <a:rPr sz="1100" spc="-10" dirty="0">
                <a:latin typeface="Calibri"/>
                <a:cs typeface="Calibri"/>
              </a:rPr>
              <a:t> queries.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100">
              <a:latin typeface="Calibri"/>
              <a:cs typeface="Calibri"/>
            </a:endParaRPr>
          </a:p>
          <a:p>
            <a:pPr marL="601980" indent="-227965">
              <a:lnSpc>
                <a:spcPct val="100000"/>
              </a:lnSpc>
              <a:buFont typeface="Wingdings"/>
              <a:buChar char=""/>
              <a:tabLst>
                <a:tab pos="601980" algn="l"/>
              </a:tabLst>
            </a:pPr>
            <a:r>
              <a:rPr sz="1100" dirty="0">
                <a:latin typeface="Calibri"/>
                <a:cs typeface="Calibri"/>
              </a:rPr>
              <a:t>End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buying</a:t>
            </a:r>
            <a:r>
              <a:rPr sz="1100" spc="-10" dirty="0">
                <a:latin typeface="Calibri"/>
                <a:cs typeface="Calibri"/>
              </a:rPr>
              <a:t> process.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36422"/>
            <a:ext cx="26543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4.1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	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Proposed</a:t>
            </a:r>
            <a:r>
              <a:rPr sz="1300" spc="-35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Business</a:t>
            </a:r>
            <a:r>
              <a:rPr sz="1300" spc="-3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Process</a:t>
            </a:r>
            <a:r>
              <a:rPr sz="1300" spc="-3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20" dirty="0">
                <a:solidFill>
                  <a:srgbClr val="2D74B5"/>
                </a:solidFill>
                <a:latin typeface="Calibri Light"/>
                <a:cs typeface="Calibri Light"/>
              </a:rPr>
              <a:t>(To-</a:t>
            </a: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Be)</a:t>
            </a:r>
            <a:endParaRPr sz="1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027" y="1144524"/>
            <a:ext cx="6629400" cy="7894320"/>
            <a:chOff x="605027" y="1144524"/>
            <a:chExt cx="6629400" cy="7894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71" y="1153668"/>
              <a:ext cx="6600846" cy="78693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599" y="1149096"/>
              <a:ext cx="6620509" cy="7885430"/>
            </a:xfrm>
            <a:custGeom>
              <a:avLst/>
              <a:gdLst/>
              <a:ahLst/>
              <a:cxnLst/>
              <a:rect l="l" t="t" r="r" b="b"/>
              <a:pathLst>
                <a:path w="6620509" h="7885430">
                  <a:moveTo>
                    <a:pt x="0" y="7885176"/>
                  </a:moveTo>
                  <a:lnTo>
                    <a:pt x="6620256" y="7885176"/>
                  </a:lnTo>
                  <a:lnTo>
                    <a:pt x="6620256" y="0"/>
                  </a:lnTo>
                  <a:lnTo>
                    <a:pt x="0" y="0"/>
                  </a:lnTo>
                  <a:lnTo>
                    <a:pt x="0" y="78851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701040"/>
            <a:ext cx="8724900" cy="6350"/>
          </a:xfrm>
          <a:custGeom>
            <a:avLst/>
            <a:gdLst/>
            <a:ahLst/>
            <a:cxnLst/>
            <a:rect l="l" t="t" r="r" b="b"/>
            <a:pathLst>
              <a:path w="8724900" h="6350">
                <a:moveTo>
                  <a:pt x="8724646" y="0"/>
                </a:moveTo>
                <a:lnTo>
                  <a:pt x="0" y="0"/>
                </a:lnTo>
                <a:lnTo>
                  <a:pt x="0" y="6096"/>
                </a:lnTo>
                <a:lnTo>
                  <a:pt x="8724646" y="6096"/>
                </a:lnTo>
                <a:lnTo>
                  <a:pt x="87246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716569"/>
            <a:ext cx="3494404" cy="640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286385" algn="l"/>
              </a:tabLst>
            </a:pP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5</a:t>
            </a:r>
            <a:r>
              <a:rPr sz="1600" b="1" dirty="0">
                <a:solidFill>
                  <a:srgbClr val="009900"/>
                </a:solidFill>
                <a:latin typeface="Calibri"/>
                <a:cs typeface="Calibri"/>
              </a:rPr>
              <a:t>	Business</a:t>
            </a:r>
            <a:r>
              <a:rPr sz="1600" b="1" spc="-5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alibri"/>
                <a:cs typeface="Calibri"/>
              </a:rPr>
              <a:t>Requirements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prioritized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follows: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4172" y="1431289"/>
          <a:ext cx="8756650" cy="1493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Critical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Urgent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Urgent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Medium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urgent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requirements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urgent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requirements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Future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100" y="3285871"/>
            <a:ext cx="2025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1300" spc="-25" dirty="0">
                <a:solidFill>
                  <a:srgbClr val="2D74B5"/>
                </a:solidFill>
                <a:latin typeface="Calibri Light"/>
                <a:cs typeface="Calibri Light"/>
              </a:rPr>
              <a:t>5.1</a:t>
            </a:r>
            <a:r>
              <a:rPr sz="1300" dirty="0">
                <a:solidFill>
                  <a:srgbClr val="2D74B5"/>
                </a:solidFill>
                <a:latin typeface="Calibri Light"/>
                <a:cs typeface="Calibri Light"/>
              </a:rPr>
              <a:t>	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Functional</a:t>
            </a:r>
            <a:r>
              <a:rPr sz="1300" spc="-60" dirty="0">
                <a:solidFill>
                  <a:srgbClr val="2D74B5"/>
                </a:solidFill>
                <a:latin typeface="Calibri Light"/>
                <a:cs typeface="Calibri Light"/>
              </a:rPr>
              <a:t> </a:t>
            </a:r>
            <a:r>
              <a:rPr sz="1300" spc="-10" dirty="0">
                <a:solidFill>
                  <a:srgbClr val="2D74B5"/>
                </a:solidFill>
                <a:latin typeface="Calibri Light"/>
                <a:cs typeface="Calibri Light"/>
              </a:rPr>
              <a:t>Requirements</a:t>
            </a:r>
            <a:endParaRPr sz="1300">
              <a:latin typeface="Calibri Light"/>
              <a:cs typeface="Calibri Ligh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2751" y="3508882"/>
          <a:ext cx="8731883" cy="328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0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100" b="1" spc="-2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Req#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651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Priority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Rationale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marR="180340" indent="103505">
                        <a:lnSpc>
                          <a:spcPct val="101800"/>
                        </a:lnSpc>
                        <a:spcBef>
                          <a:spcPts val="605"/>
                        </a:spcBef>
                      </a:pPr>
                      <a:r>
                        <a:rPr sz="1100" b="1" spc="-10" dirty="0">
                          <a:solidFill>
                            <a:srgbClr val="2D74B5"/>
                          </a:solidFill>
                          <a:latin typeface="Calibri"/>
                          <a:cs typeface="Calibri"/>
                        </a:rPr>
                        <a:t>Impacted 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Login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ts val="1300"/>
                        </a:lnSpc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 able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password.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option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password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forgot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password.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login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 using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Facebook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Google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account.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Registration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registration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form</a:t>
                      </a:r>
                      <a:r>
                        <a:rPr sz="11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with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details: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number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Conform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61060" lvl="1" indent="-228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Courier New"/>
                        <a:buChar char="o"/>
                        <a:tabLst>
                          <a:tab pos="86106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Accept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terms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conditions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verification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mandatory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get login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website.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1310" indent="-2286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Wingdings"/>
                        <a:buChar char=""/>
                        <a:tabLst>
                          <a:tab pos="321310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verification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verify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email.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Once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Buyer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E-commerce  Website Business Requirements Document (BRD)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26</cp:revision>
  <dcterms:created xsi:type="dcterms:W3CDTF">2025-01-09T05:39:13Z</dcterms:created>
  <dcterms:modified xsi:type="dcterms:W3CDTF">2025-01-09T05:45:57Z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LastSaved">
    <vt:filetime>2025-01-09T00:00:00Z</vt:filetime>
  </property>
</Properties>
</file>