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448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448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448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858000"/>
                </a:move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448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" y="152400"/>
            <a:ext cx="8991600" cy="838200"/>
          </a:xfrm>
          <a:custGeom>
            <a:avLst/>
            <a:gdLst/>
            <a:ahLst/>
            <a:cxnLst/>
            <a:rect l="l" t="t" r="r" b="b"/>
            <a:pathLst>
              <a:path w="8991600" h="838200">
                <a:moveTo>
                  <a:pt x="0" y="838200"/>
                </a:moveTo>
                <a:lnTo>
                  <a:pt x="0" y="0"/>
                </a:lnTo>
                <a:lnTo>
                  <a:pt x="8991600" y="0"/>
                </a:lnTo>
              </a:path>
            </a:pathLst>
          </a:custGeom>
          <a:ln w="19050">
            <a:solidFill>
              <a:srgbClr val="029A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321" y="158750"/>
            <a:ext cx="8570214" cy="942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448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1423" y="2881629"/>
            <a:ext cx="7467600" cy="3186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1196" y="2600960"/>
            <a:ext cx="588835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Responsibility</a:t>
            </a:r>
            <a:r>
              <a:rPr dirty="0" spc="-65"/>
              <a:t> </a:t>
            </a:r>
            <a:r>
              <a:rPr dirty="0"/>
              <a:t>charting</a:t>
            </a:r>
            <a:r>
              <a:rPr dirty="0" spc="-55"/>
              <a:t> </a:t>
            </a:r>
            <a:r>
              <a:rPr dirty="0" spc="-10"/>
              <a:t>(RACI)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81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45"/>
              <a:t>The</a:t>
            </a:r>
            <a:r>
              <a:rPr dirty="0" spc="-150"/>
              <a:t> </a:t>
            </a:r>
            <a:r>
              <a:rPr dirty="0" spc="-315"/>
              <a:t>Output</a:t>
            </a:r>
            <a:r>
              <a:rPr dirty="0" spc="-150"/>
              <a:t> </a:t>
            </a:r>
            <a:r>
              <a:rPr dirty="0" spc="-300"/>
              <a:t>Matrix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633979" y="2320798"/>
            <a:ext cx="5911215" cy="3111500"/>
            <a:chOff x="2633979" y="2320798"/>
            <a:chExt cx="5911215" cy="3111500"/>
          </a:xfrm>
        </p:grpSpPr>
        <p:sp>
          <p:nvSpPr>
            <p:cNvPr id="4" name="object 4" descr=""/>
            <p:cNvSpPr/>
            <p:nvPr/>
          </p:nvSpPr>
          <p:spPr>
            <a:xfrm>
              <a:off x="2690621" y="2377440"/>
              <a:ext cx="5854700" cy="3054985"/>
            </a:xfrm>
            <a:custGeom>
              <a:avLst/>
              <a:gdLst/>
              <a:ahLst/>
              <a:cxnLst/>
              <a:rect l="l" t="t" r="r" b="b"/>
              <a:pathLst>
                <a:path w="5854700" h="3054985">
                  <a:moveTo>
                    <a:pt x="5854446" y="3054858"/>
                  </a:moveTo>
                  <a:lnTo>
                    <a:pt x="5854446" y="0"/>
                  </a:lnTo>
                  <a:lnTo>
                    <a:pt x="0" y="0"/>
                  </a:lnTo>
                  <a:lnTo>
                    <a:pt x="0" y="3054858"/>
                  </a:lnTo>
                  <a:lnTo>
                    <a:pt x="5854446" y="3054858"/>
                  </a:lnTo>
                  <a:close/>
                </a:path>
              </a:pathLst>
            </a:custGeom>
            <a:solidFill>
              <a:srgbClr val="0145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639567" y="2327148"/>
              <a:ext cx="5854700" cy="3054350"/>
            </a:xfrm>
            <a:custGeom>
              <a:avLst/>
              <a:gdLst/>
              <a:ahLst/>
              <a:cxnLst/>
              <a:rect l="l" t="t" r="r" b="b"/>
              <a:pathLst>
                <a:path w="5854700" h="3054350">
                  <a:moveTo>
                    <a:pt x="5854446" y="3054096"/>
                  </a:moveTo>
                  <a:lnTo>
                    <a:pt x="5854446" y="0"/>
                  </a:lnTo>
                  <a:lnTo>
                    <a:pt x="0" y="0"/>
                  </a:lnTo>
                  <a:lnTo>
                    <a:pt x="0" y="3054096"/>
                  </a:lnTo>
                  <a:lnTo>
                    <a:pt x="5854446" y="30540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640329" y="2327148"/>
              <a:ext cx="5854700" cy="3054350"/>
            </a:xfrm>
            <a:custGeom>
              <a:avLst/>
              <a:gdLst/>
              <a:ahLst/>
              <a:cxnLst/>
              <a:rect l="l" t="t" r="r" b="b"/>
              <a:pathLst>
                <a:path w="5854700" h="3054350">
                  <a:moveTo>
                    <a:pt x="0" y="0"/>
                  </a:moveTo>
                  <a:lnTo>
                    <a:pt x="0" y="3054096"/>
                  </a:lnTo>
                  <a:lnTo>
                    <a:pt x="5854446" y="3054096"/>
                  </a:lnTo>
                  <a:lnTo>
                    <a:pt x="5854446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E133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566921" y="2347722"/>
              <a:ext cx="0" cy="3014980"/>
            </a:xfrm>
            <a:custGeom>
              <a:avLst/>
              <a:gdLst/>
              <a:ahLst/>
              <a:cxnLst/>
              <a:rect l="l" t="t" r="r" b="b"/>
              <a:pathLst>
                <a:path w="0" h="3014979">
                  <a:moveTo>
                    <a:pt x="0" y="0"/>
                  </a:moveTo>
                  <a:lnTo>
                    <a:pt x="0" y="3014472"/>
                  </a:lnTo>
                </a:path>
              </a:pathLst>
            </a:custGeom>
            <a:ln w="12700">
              <a:solidFill>
                <a:srgbClr val="029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533900" y="2347722"/>
              <a:ext cx="2900680" cy="3014980"/>
            </a:xfrm>
            <a:custGeom>
              <a:avLst/>
              <a:gdLst/>
              <a:ahLst/>
              <a:cxnLst/>
              <a:rect l="l" t="t" r="r" b="b"/>
              <a:pathLst>
                <a:path w="2900679" h="3014979">
                  <a:moveTo>
                    <a:pt x="0" y="1890522"/>
                  </a:moveTo>
                  <a:lnTo>
                    <a:pt x="0" y="3014472"/>
                  </a:lnTo>
                </a:path>
                <a:path w="2900679" h="3014979">
                  <a:moveTo>
                    <a:pt x="0" y="0"/>
                  </a:moveTo>
                  <a:lnTo>
                    <a:pt x="0" y="934973"/>
                  </a:lnTo>
                </a:path>
                <a:path w="2900679" h="3014979">
                  <a:moveTo>
                    <a:pt x="966977" y="1890522"/>
                  </a:moveTo>
                  <a:lnTo>
                    <a:pt x="966977" y="3014471"/>
                  </a:lnTo>
                </a:path>
                <a:path w="2900679" h="3014979">
                  <a:moveTo>
                    <a:pt x="966977" y="0"/>
                  </a:moveTo>
                  <a:lnTo>
                    <a:pt x="966977" y="934973"/>
                  </a:lnTo>
                </a:path>
                <a:path w="2900679" h="3014979">
                  <a:moveTo>
                    <a:pt x="1933194" y="1890522"/>
                  </a:moveTo>
                  <a:lnTo>
                    <a:pt x="1933194" y="3014471"/>
                  </a:lnTo>
                </a:path>
                <a:path w="2900679" h="3014979">
                  <a:moveTo>
                    <a:pt x="1933194" y="0"/>
                  </a:moveTo>
                  <a:lnTo>
                    <a:pt x="1933194" y="934973"/>
                  </a:lnTo>
                </a:path>
                <a:path w="2900679" h="3014979">
                  <a:moveTo>
                    <a:pt x="2900172" y="1890522"/>
                  </a:moveTo>
                  <a:lnTo>
                    <a:pt x="2900172" y="3014471"/>
                  </a:lnTo>
                </a:path>
                <a:path w="2900679" h="3014979">
                  <a:moveTo>
                    <a:pt x="2900172" y="0"/>
                  </a:moveTo>
                  <a:lnTo>
                    <a:pt x="2900172" y="934973"/>
                  </a:lnTo>
                </a:path>
              </a:pathLst>
            </a:custGeom>
            <a:ln w="12700">
              <a:solidFill>
                <a:srgbClr val="029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641853" y="3102102"/>
              <a:ext cx="5853430" cy="0"/>
            </a:xfrm>
            <a:custGeom>
              <a:avLst/>
              <a:gdLst/>
              <a:ahLst/>
              <a:cxnLst/>
              <a:rect l="l" t="t" r="r" b="b"/>
              <a:pathLst>
                <a:path w="5853430" h="0">
                  <a:moveTo>
                    <a:pt x="0" y="0"/>
                  </a:moveTo>
                  <a:lnTo>
                    <a:pt x="5852921" y="0"/>
                  </a:lnTo>
                </a:path>
              </a:pathLst>
            </a:custGeom>
            <a:ln w="12700">
              <a:solidFill>
                <a:srgbClr val="029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641853" y="3883152"/>
              <a:ext cx="5853430" cy="0"/>
            </a:xfrm>
            <a:custGeom>
              <a:avLst/>
              <a:gdLst/>
              <a:ahLst/>
              <a:cxnLst/>
              <a:rect l="l" t="t" r="r" b="b"/>
              <a:pathLst>
                <a:path w="5853430" h="0">
                  <a:moveTo>
                    <a:pt x="0" y="0"/>
                  </a:moveTo>
                  <a:lnTo>
                    <a:pt x="1056893" y="0"/>
                  </a:lnTo>
                </a:path>
                <a:path w="5853430" h="0">
                  <a:moveTo>
                    <a:pt x="4885944" y="0"/>
                  </a:moveTo>
                  <a:lnTo>
                    <a:pt x="5852921" y="0"/>
                  </a:lnTo>
                </a:path>
              </a:pathLst>
            </a:custGeom>
            <a:ln w="12700">
              <a:solidFill>
                <a:srgbClr val="029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641853" y="4626102"/>
              <a:ext cx="5853430" cy="0"/>
            </a:xfrm>
            <a:custGeom>
              <a:avLst/>
              <a:gdLst/>
              <a:ahLst/>
              <a:cxnLst/>
              <a:rect l="l" t="t" r="r" b="b"/>
              <a:pathLst>
                <a:path w="5853430" h="0">
                  <a:moveTo>
                    <a:pt x="0" y="0"/>
                  </a:moveTo>
                  <a:lnTo>
                    <a:pt x="5852921" y="0"/>
                  </a:lnTo>
                </a:path>
              </a:pathLst>
            </a:custGeom>
            <a:ln w="12700">
              <a:solidFill>
                <a:srgbClr val="029AC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4062476" y="1647698"/>
            <a:ext cx="35667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004483"/>
                </a:solidFill>
                <a:latin typeface="Arial"/>
                <a:cs typeface="Arial"/>
              </a:rPr>
              <a:t>Roles</a:t>
            </a:r>
            <a:r>
              <a:rPr dirty="0" sz="2800" spc="-5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4483"/>
                </a:solidFill>
                <a:latin typeface="Arial"/>
                <a:cs typeface="Arial"/>
              </a:rPr>
              <a:t>of</a:t>
            </a:r>
            <a:r>
              <a:rPr dirty="0" sz="2800" spc="-5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004483"/>
                </a:solidFill>
                <a:latin typeface="Arial"/>
                <a:cs typeface="Arial"/>
              </a:rPr>
              <a:t>Participants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70231" y="3171713"/>
            <a:ext cx="1707514" cy="1306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004483"/>
                </a:solidFill>
                <a:latin typeface="Arial"/>
                <a:cs typeface="Arial"/>
              </a:rPr>
              <a:t>Decisions </a:t>
            </a:r>
            <a:r>
              <a:rPr dirty="0" sz="2800" spc="-25" b="1">
                <a:solidFill>
                  <a:srgbClr val="004483"/>
                </a:solidFill>
                <a:latin typeface="Arial"/>
                <a:cs typeface="Arial"/>
              </a:rPr>
              <a:t>or </a:t>
            </a:r>
            <a:r>
              <a:rPr dirty="0" sz="2800" spc="-10" b="1">
                <a:solidFill>
                  <a:srgbClr val="004483"/>
                </a:solidFill>
                <a:latin typeface="Arial"/>
                <a:cs typeface="Arial"/>
              </a:rPr>
              <a:t>Activities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107434" y="3305047"/>
            <a:ext cx="3012440" cy="88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7515" marR="5080" indent="-42545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004483"/>
                </a:solidFill>
                <a:latin typeface="Arial"/>
                <a:cs typeface="Arial"/>
              </a:rPr>
              <a:t>Type</a:t>
            </a:r>
            <a:r>
              <a:rPr dirty="0" sz="2800" spc="-5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4483"/>
                </a:solidFill>
                <a:latin typeface="Arial"/>
                <a:cs typeface="Arial"/>
              </a:rPr>
              <a:t>or</a:t>
            </a:r>
            <a:r>
              <a:rPr dirty="0" sz="2800" spc="-5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4483"/>
                </a:solidFill>
                <a:latin typeface="Arial"/>
                <a:cs typeface="Arial"/>
              </a:rPr>
              <a:t>degree</a:t>
            </a:r>
            <a:r>
              <a:rPr dirty="0" sz="2800" spc="-5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004483"/>
                </a:solidFill>
                <a:latin typeface="Arial"/>
                <a:cs typeface="Arial"/>
              </a:rPr>
              <a:t>of </a:t>
            </a:r>
            <a:r>
              <a:rPr dirty="0" sz="2800" spc="-10" b="1">
                <a:solidFill>
                  <a:srgbClr val="004483"/>
                </a:solidFill>
                <a:latin typeface="Arial"/>
                <a:cs typeface="Arial"/>
              </a:rPr>
              <a:t>participation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732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70"/>
              <a:t>RACI</a:t>
            </a:r>
            <a:r>
              <a:rPr dirty="0" spc="-160"/>
              <a:t> </a:t>
            </a:r>
            <a:r>
              <a:rPr dirty="0" spc="-315"/>
              <a:t>Charting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08579" y="1188973"/>
            <a:ext cx="5238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4483"/>
                </a:solidFill>
                <a:latin typeface="Arial"/>
                <a:cs typeface="Arial"/>
              </a:rPr>
              <a:t>Roles</a:t>
            </a:r>
            <a:r>
              <a:rPr dirty="0" sz="2400" spc="-6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4483"/>
                </a:solidFill>
                <a:latin typeface="Arial"/>
                <a:cs typeface="Arial"/>
              </a:rPr>
              <a:t>and</a:t>
            </a:r>
            <a:r>
              <a:rPr dirty="0" sz="2400" spc="-6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4483"/>
                </a:solidFill>
                <a:latin typeface="Arial"/>
                <a:cs typeface="Arial"/>
              </a:rPr>
              <a:t>Responsibilities</a:t>
            </a:r>
            <a:r>
              <a:rPr dirty="0" sz="2400" spc="-6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4483"/>
                </a:solidFill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435098" y="1746250"/>
            <a:ext cx="6399530" cy="938530"/>
            <a:chOff x="2435098" y="1746250"/>
            <a:chExt cx="6399530" cy="938530"/>
          </a:xfrm>
        </p:grpSpPr>
        <p:sp>
          <p:nvSpPr>
            <p:cNvPr id="5" name="object 5" descr=""/>
            <p:cNvSpPr/>
            <p:nvPr/>
          </p:nvSpPr>
          <p:spPr>
            <a:xfrm>
              <a:off x="2441448" y="1752600"/>
              <a:ext cx="6386830" cy="925830"/>
            </a:xfrm>
            <a:custGeom>
              <a:avLst/>
              <a:gdLst/>
              <a:ahLst/>
              <a:cxnLst/>
              <a:rect l="l" t="t" r="r" b="b"/>
              <a:pathLst>
                <a:path w="6386830" h="925830">
                  <a:moveTo>
                    <a:pt x="0" y="925830"/>
                  </a:moveTo>
                  <a:lnTo>
                    <a:pt x="899921" y="0"/>
                  </a:lnTo>
                </a:path>
                <a:path w="6386830" h="925830">
                  <a:moveTo>
                    <a:pt x="609599" y="925830"/>
                  </a:moveTo>
                  <a:lnTo>
                    <a:pt x="1509521" y="0"/>
                  </a:lnTo>
                </a:path>
                <a:path w="6386830" h="925830">
                  <a:moveTo>
                    <a:pt x="1219199" y="925830"/>
                  </a:moveTo>
                  <a:lnTo>
                    <a:pt x="2119122" y="0"/>
                  </a:lnTo>
                </a:path>
                <a:path w="6386830" h="925830">
                  <a:moveTo>
                    <a:pt x="1828799" y="925830"/>
                  </a:moveTo>
                  <a:lnTo>
                    <a:pt x="2728722" y="0"/>
                  </a:lnTo>
                </a:path>
                <a:path w="6386830" h="925830">
                  <a:moveTo>
                    <a:pt x="2438399" y="925830"/>
                  </a:moveTo>
                  <a:lnTo>
                    <a:pt x="3338322" y="0"/>
                  </a:lnTo>
                </a:path>
                <a:path w="6386830" h="925830">
                  <a:moveTo>
                    <a:pt x="3047999" y="925830"/>
                  </a:moveTo>
                  <a:lnTo>
                    <a:pt x="3947922" y="0"/>
                  </a:lnTo>
                </a:path>
                <a:path w="6386830" h="925830">
                  <a:moveTo>
                    <a:pt x="3657600" y="925830"/>
                  </a:moveTo>
                  <a:lnTo>
                    <a:pt x="4557522" y="0"/>
                  </a:lnTo>
                </a:path>
                <a:path w="6386830" h="925830">
                  <a:moveTo>
                    <a:pt x="4267200" y="925830"/>
                  </a:moveTo>
                  <a:lnTo>
                    <a:pt x="5167122" y="0"/>
                  </a:lnTo>
                </a:path>
                <a:path w="6386830" h="925830">
                  <a:moveTo>
                    <a:pt x="4876800" y="925830"/>
                  </a:moveTo>
                  <a:lnTo>
                    <a:pt x="5776722" y="0"/>
                  </a:lnTo>
                </a:path>
                <a:path w="6386830" h="925830">
                  <a:moveTo>
                    <a:pt x="5486400" y="925830"/>
                  </a:moveTo>
                  <a:lnTo>
                    <a:pt x="6386322" y="0"/>
                  </a:lnTo>
                </a:path>
              </a:pathLst>
            </a:custGeom>
            <a:ln w="12700">
              <a:solidFill>
                <a:srgbClr val="0145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317492" y="1934718"/>
              <a:ext cx="2227580" cy="394335"/>
            </a:xfrm>
            <a:custGeom>
              <a:avLst/>
              <a:gdLst/>
              <a:ahLst/>
              <a:cxnLst/>
              <a:rect l="l" t="t" r="r" b="b"/>
              <a:pathLst>
                <a:path w="2227579" h="394335">
                  <a:moveTo>
                    <a:pt x="2227326" y="393954"/>
                  </a:moveTo>
                  <a:lnTo>
                    <a:pt x="2227326" y="0"/>
                  </a:lnTo>
                  <a:lnTo>
                    <a:pt x="0" y="0"/>
                  </a:lnTo>
                  <a:lnTo>
                    <a:pt x="0" y="393954"/>
                  </a:lnTo>
                  <a:lnTo>
                    <a:pt x="2227326" y="3939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4395470" y="1960880"/>
            <a:ext cx="207137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b="1" i="1">
                <a:solidFill>
                  <a:srgbClr val="004483"/>
                </a:solidFill>
                <a:latin typeface="Arial"/>
                <a:cs typeface="Arial"/>
              </a:rPr>
              <a:t>Functional</a:t>
            </a:r>
            <a:r>
              <a:rPr dirty="0" sz="2000" spc="-105" b="1" i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10" b="1" i="1">
                <a:solidFill>
                  <a:srgbClr val="004483"/>
                </a:solidFill>
                <a:latin typeface="Arial"/>
                <a:cs typeface="Arial"/>
              </a:rPr>
              <a:t>Roles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528573" y="2672079"/>
          <a:ext cx="7467600" cy="3186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295"/>
                <a:gridCol w="1626235"/>
                <a:gridCol w="71755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599"/>
                <a:gridCol w="602615"/>
              </a:tblGrid>
              <a:tr h="52641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397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397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</a:tr>
              <a:tr h="53276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39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39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 marL="90170" marR="1746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2000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Decisions</a:t>
                      </a:r>
                      <a:r>
                        <a:rPr dirty="0" sz="2000" spc="-110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0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/ </a:t>
                      </a:r>
                      <a:r>
                        <a:rPr dirty="0" sz="2000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Functions</a:t>
                      </a:r>
                      <a:r>
                        <a:rPr dirty="0" sz="2000" spc="-105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0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/ </a:t>
                      </a:r>
                      <a:r>
                        <a:rPr dirty="0" sz="2000" spc="-10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Activities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39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39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39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002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9055"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39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39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002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</a:tr>
              <a:tr h="5334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39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</a:tr>
              <a:tr h="52705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39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39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 descr=""/>
          <p:cNvSpPr txBox="1"/>
          <p:nvPr/>
        </p:nvSpPr>
        <p:spPr>
          <a:xfrm>
            <a:off x="786639" y="1946401"/>
            <a:ext cx="1424305" cy="66230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 marR="5080" indent="76835">
              <a:lnSpc>
                <a:spcPts val="2370"/>
              </a:lnSpc>
              <a:spcBef>
                <a:spcPts val="405"/>
              </a:spcBef>
            </a:pPr>
            <a:r>
              <a:rPr dirty="0" sz="2200" spc="-10" b="1">
                <a:solidFill>
                  <a:srgbClr val="004483"/>
                </a:solidFill>
                <a:latin typeface="Arial"/>
                <a:cs typeface="Arial"/>
              </a:rPr>
              <a:t>Business Processes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1592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65"/>
              <a:t>Activity</a:t>
            </a:r>
            <a:r>
              <a:rPr dirty="0" spc="-145"/>
              <a:t> </a:t>
            </a:r>
            <a:r>
              <a:rPr dirty="0" spc="-345"/>
              <a:t>Or</a:t>
            </a:r>
            <a:r>
              <a:rPr dirty="0" spc="-145"/>
              <a:t> </a:t>
            </a:r>
            <a:r>
              <a:rPr dirty="0" spc="-305"/>
              <a:t>Decision</a:t>
            </a:r>
            <a:r>
              <a:rPr dirty="0" spc="-145"/>
              <a:t> </a:t>
            </a:r>
            <a:r>
              <a:rPr dirty="0" spc="-260"/>
              <a:t>List</a:t>
            </a:r>
            <a:r>
              <a:rPr dirty="0" spc="-145"/>
              <a:t> </a:t>
            </a:r>
            <a:r>
              <a:rPr dirty="0" spc="-305"/>
              <a:t>Guidelines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68122" y="1182885"/>
            <a:ext cx="7613650" cy="1125220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1185"/>
              </a:spcBef>
              <a:buAutoNum type="arabicPeriod"/>
              <a:tabLst>
                <a:tab pos="297180" algn="l"/>
              </a:tabLst>
            </a:pP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Avoid</a:t>
            </a:r>
            <a:r>
              <a:rPr dirty="0" sz="18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obvious</a:t>
            </a:r>
            <a:r>
              <a:rPr dirty="0" sz="18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or</a:t>
            </a:r>
            <a:r>
              <a:rPr dirty="0" sz="18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generic</a:t>
            </a:r>
            <a:r>
              <a:rPr dirty="0" sz="18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activities,</a:t>
            </a:r>
            <a:r>
              <a:rPr dirty="0" sz="18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for</a:t>
            </a:r>
            <a:r>
              <a:rPr dirty="0" sz="18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example,</a:t>
            </a:r>
            <a:r>
              <a:rPr dirty="0" sz="18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“attend</a:t>
            </a:r>
            <a:r>
              <a:rPr dirty="0" sz="18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meetings”</a:t>
            </a:r>
            <a:endParaRPr sz="1800">
              <a:latin typeface="Arial"/>
              <a:cs typeface="Arial"/>
            </a:endParaRPr>
          </a:p>
          <a:p>
            <a:pPr marL="297180" marR="462280" indent="-28448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298450" algn="l"/>
              </a:tabLst>
            </a:pP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Each</a:t>
            </a:r>
            <a:r>
              <a:rPr dirty="0" sz="18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activity</a:t>
            </a:r>
            <a:r>
              <a:rPr dirty="0" sz="18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or</a:t>
            </a:r>
            <a:r>
              <a:rPr dirty="0" sz="18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decision</a:t>
            </a:r>
            <a:r>
              <a:rPr dirty="0" sz="18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should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begin</a:t>
            </a:r>
            <a:r>
              <a:rPr dirty="0" sz="18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with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</a:t>
            </a:r>
            <a:r>
              <a:rPr dirty="0" sz="18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good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action</a:t>
            </a:r>
            <a:r>
              <a:rPr dirty="0" sz="18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verb. 	Examples: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906272" y="2316702"/>
          <a:ext cx="6656705" cy="958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4585"/>
                <a:gridCol w="1462405"/>
                <a:gridCol w="1372235"/>
                <a:gridCol w="1409700"/>
                <a:gridCol w="1210309"/>
              </a:tblGrid>
              <a:tr h="235585">
                <a:tc>
                  <a:txBody>
                    <a:bodyPr/>
                    <a:lstStyle/>
                    <a:p>
                      <a:pPr marL="31750">
                        <a:lnSpc>
                          <a:spcPts val="1760"/>
                        </a:lnSpc>
                      </a:pPr>
                      <a:r>
                        <a:rPr dirty="0" sz="16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evaluate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760"/>
                        </a:lnSpc>
                      </a:pPr>
                      <a:r>
                        <a:rPr dirty="0" sz="16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schedule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ts val="1760"/>
                        </a:lnSpc>
                      </a:pPr>
                      <a:r>
                        <a:rPr dirty="0" sz="16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write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ts val="1760"/>
                        </a:lnSpc>
                      </a:pPr>
                      <a:r>
                        <a:rPr dirty="0" sz="16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record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1760"/>
                        </a:lnSpc>
                      </a:pPr>
                      <a:r>
                        <a:rPr dirty="0" sz="16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determine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5"/>
                        </a:lnSpc>
                      </a:pPr>
                      <a:r>
                        <a:rPr dirty="0" sz="16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operate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1825"/>
                        </a:lnSpc>
                      </a:pPr>
                      <a:r>
                        <a:rPr dirty="0" sz="16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monitor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ts val="1825"/>
                        </a:lnSpc>
                      </a:pPr>
                      <a:r>
                        <a:rPr dirty="0" sz="16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prepare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ts val="1825"/>
                        </a:lnSpc>
                      </a:pPr>
                      <a:r>
                        <a:rPr dirty="0" sz="16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update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1825"/>
                        </a:lnSpc>
                      </a:pPr>
                      <a:r>
                        <a:rPr dirty="0" sz="16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collect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5"/>
                        </a:lnSpc>
                      </a:pPr>
                      <a:r>
                        <a:rPr dirty="0" sz="16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approve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1825"/>
                        </a:lnSpc>
                      </a:pPr>
                      <a:r>
                        <a:rPr dirty="0" sz="16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conduct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ts val="1825"/>
                        </a:lnSpc>
                      </a:pPr>
                      <a:r>
                        <a:rPr dirty="0" sz="16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develop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ts val="1825"/>
                        </a:lnSpc>
                      </a:pPr>
                      <a:r>
                        <a:rPr dirty="0" sz="16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inspect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1825"/>
                        </a:lnSpc>
                      </a:pPr>
                      <a:r>
                        <a:rPr dirty="0" sz="16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35585">
                <a:tc>
                  <a:txBody>
                    <a:bodyPr/>
                    <a:lstStyle/>
                    <a:p>
                      <a:pPr marL="31750">
                        <a:lnSpc>
                          <a:spcPts val="1760"/>
                        </a:lnSpc>
                      </a:pPr>
                      <a:r>
                        <a:rPr dirty="0" sz="16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publish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1760"/>
                        </a:lnSpc>
                      </a:pPr>
                      <a:r>
                        <a:rPr dirty="0" sz="16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report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ts val="1760"/>
                        </a:lnSpc>
                      </a:pPr>
                      <a:r>
                        <a:rPr dirty="0" sz="16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review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ts val="1760"/>
                        </a:lnSpc>
                      </a:pPr>
                      <a:r>
                        <a:rPr dirty="0" sz="16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authorize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760"/>
                        </a:lnSpc>
                      </a:pPr>
                      <a:r>
                        <a:rPr dirty="0" sz="16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decide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468122" y="3398773"/>
            <a:ext cx="8034655" cy="251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98450" algn="l"/>
              </a:tabLst>
            </a:pP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When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action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verb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implies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judgement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or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decision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(for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example,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evaluate,</a:t>
            </a:r>
            <a:r>
              <a:rPr dirty="0" sz="18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monitor,</a:t>
            </a:r>
            <a:r>
              <a:rPr dirty="0" sz="18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inspect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review),</a:t>
            </a:r>
            <a:r>
              <a:rPr dirty="0" sz="18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add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</a:t>
            </a:r>
            <a:r>
              <a:rPr dirty="0" sz="18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phrase</a:t>
            </a:r>
            <a:r>
              <a:rPr dirty="0" sz="18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indicate</a:t>
            </a:r>
            <a:r>
              <a:rPr dirty="0" sz="18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primary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outcome.</a:t>
            </a:r>
            <a:r>
              <a:rPr dirty="0" sz="1800" spc="49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Examples:</a:t>
            </a:r>
            <a:endParaRPr sz="1800">
              <a:latin typeface="Arial"/>
              <a:cs typeface="Arial"/>
            </a:endParaRPr>
          </a:p>
          <a:p>
            <a:pPr marL="298450" marR="595630">
              <a:lnSpc>
                <a:spcPct val="100000"/>
              </a:lnSpc>
              <a:spcBef>
                <a:spcPts val="985"/>
              </a:spcBef>
            </a:pP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“Monitor</a:t>
            </a:r>
            <a:r>
              <a:rPr dirty="0" sz="1600" spc="-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phone</a:t>
            </a:r>
            <a:r>
              <a:rPr dirty="0" sz="1600" spc="-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service</a:t>
            </a:r>
            <a:r>
              <a:rPr dirty="0" sz="1600" spc="-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handling</a:t>
            </a:r>
            <a:r>
              <a:rPr dirty="0" sz="16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of</a:t>
            </a:r>
            <a:r>
              <a:rPr dirty="0" sz="16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customer</a:t>
            </a:r>
            <a:r>
              <a:rPr dirty="0" sz="16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requests</a:t>
            </a:r>
            <a:r>
              <a:rPr dirty="0" sz="1600" spc="-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16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identify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training needs”</a:t>
            </a:r>
            <a:endParaRPr sz="16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969"/>
              </a:spcBef>
            </a:pP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“Analyze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data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locate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source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of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delay”</a:t>
            </a:r>
            <a:endParaRPr sz="1600">
              <a:latin typeface="Arial"/>
              <a:cs typeface="Arial"/>
            </a:endParaRPr>
          </a:p>
          <a:p>
            <a:pPr marL="298450" marR="170180" indent="-285750">
              <a:lnSpc>
                <a:spcPct val="100000"/>
              </a:lnSpc>
              <a:spcBef>
                <a:spcPts val="1080"/>
              </a:spcBef>
              <a:buAutoNum type="arabicPeriod" startAt="4"/>
              <a:tabLst>
                <a:tab pos="298450" algn="l"/>
              </a:tabLst>
            </a:pP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Activities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or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decisions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should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be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short,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concise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and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apply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18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role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or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need,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not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specific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person.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10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85"/>
              <a:t>Definitions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390652" y="2704845"/>
          <a:ext cx="7467600" cy="3187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095"/>
                <a:gridCol w="1625600"/>
                <a:gridCol w="147955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3250"/>
              </a:tblGrid>
              <a:tr h="527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marL="107950" marR="99695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dirty="0" sz="2000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dirty="0" sz="2000" spc="-30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action </a:t>
                      </a:r>
                      <a:r>
                        <a:rPr dirty="0" sz="2000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that</a:t>
                      </a:r>
                      <a:r>
                        <a:rPr dirty="0" sz="2000" spc="-45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2000" spc="-30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25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one </a:t>
                      </a:r>
                      <a:r>
                        <a:rPr dirty="0" sz="2000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2000" spc="-20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several sequential </a:t>
                      </a:r>
                      <a:r>
                        <a:rPr dirty="0" sz="2000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steps</a:t>
                      </a:r>
                      <a:r>
                        <a:rPr dirty="0" sz="2000" spc="-45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2000" spc="-45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25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2000" spc="-10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completion </a:t>
                      </a:r>
                      <a:r>
                        <a:rPr dirty="0" sz="2000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2000" spc="-25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0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2000" spc="-10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business process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85750"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</a:tr>
              <a:tr h="532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85750"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85750"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85750"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85750"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85750"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2303526" y="1786127"/>
            <a:ext cx="6386830" cy="925194"/>
          </a:xfrm>
          <a:custGeom>
            <a:avLst/>
            <a:gdLst/>
            <a:ahLst/>
            <a:cxnLst/>
            <a:rect l="l" t="t" r="r" b="b"/>
            <a:pathLst>
              <a:path w="6386830" h="925194">
                <a:moveTo>
                  <a:pt x="0" y="925068"/>
                </a:moveTo>
                <a:lnTo>
                  <a:pt x="899921" y="0"/>
                </a:lnTo>
              </a:path>
              <a:path w="6386830" h="925194">
                <a:moveTo>
                  <a:pt x="609599" y="925068"/>
                </a:moveTo>
                <a:lnTo>
                  <a:pt x="1509521" y="0"/>
                </a:lnTo>
              </a:path>
              <a:path w="6386830" h="925194">
                <a:moveTo>
                  <a:pt x="1219199" y="925068"/>
                </a:moveTo>
                <a:lnTo>
                  <a:pt x="2119122" y="0"/>
                </a:lnTo>
              </a:path>
              <a:path w="6386830" h="925194">
                <a:moveTo>
                  <a:pt x="1828799" y="925068"/>
                </a:moveTo>
                <a:lnTo>
                  <a:pt x="2728722" y="0"/>
                </a:lnTo>
              </a:path>
              <a:path w="6386830" h="925194">
                <a:moveTo>
                  <a:pt x="2438399" y="925068"/>
                </a:moveTo>
                <a:lnTo>
                  <a:pt x="3338322" y="0"/>
                </a:lnTo>
              </a:path>
              <a:path w="6386830" h="925194">
                <a:moveTo>
                  <a:pt x="3047999" y="925068"/>
                </a:moveTo>
                <a:lnTo>
                  <a:pt x="3947922" y="0"/>
                </a:lnTo>
              </a:path>
              <a:path w="6386830" h="925194">
                <a:moveTo>
                  <a:pt x="3657600" y="925068"/>
                </a:moveTo>
                <a:lnTo>
                  <a:pt x="4557522" y="0"/>
                </a:lnTo>
              </a:path>
              <a:path w="6386830" h="925194">
                <a:moveTo>
                  <a:pt x="4267200" y="925068"/>
                </a:moveTo>
                <a:lnTo>
                  <a:pt x="5167122" y="0"/>
                </a:lnTo>
              </a:path>
              <a:path w="6386830" h="925194">
                <a:moveTo>
                  <a:pt x="4876800" y="925068"/>
                </a:moveTo>
                <a:lnTo>
                  <a:pt x="5776722" y="0"/>
                </a:lnTo>
              </a:path>
              <a:path w="6386830" h="925194">
                <a:moveTo>
                  <a:pt x="5486400" y="925068"/>
                </a:moveTo>
                <a:lnTo>
                  <a:pt x="6386322" y="0"/>
                </a:lnTo>
              </a:path>
            </a:pathLst>
          </a:custGeom>
          <a:ln w="12700">
            <a:solidFill>
              <a:srgbClr val="0145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497578" y="1258315"/>
            <a:ext cx="24777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4483"/>
                </a:solidFill>
                <a:latin typeface="Arial"/>
                <a:cs typeface="Arial"/>
              </a:rPr>
              <a:t>Functional</a:t>
            </a:r>
            <a:r>
              <a:rPr dirty="0" sz="2400" spc="-5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4483"/>
                </a:solidFill>
                <a:latin typeface="Arial"/>
                <a:cs typeface="Arial"/>
              </a:rPr>
              <a:t>Roles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11377" y="1669034"/>
            <a:ext cx="1648460" cy="104838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b="1">
                <a:solidFill>
                  <a:srgbClr val="004483"/>
                </a:solidFill>
                <a:latin typeface="Arial"/>
                <a:cs typeface="Arial"/>
              </a:rPr>
              <a:t>Decisions</a:t>
            </a:r>
            <a:r>
              <a:rPr dirty="0" sz="24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400" spc="-50" b="1">
                <a:solidFill>
                  <a:srgbClr val="004483"/>
                </a:solidFill>
                <a:latin typeface="Arial"/>
                <a:cs typeface="Arial"/>
              </a:rPr>
              <a:t>/ </a:t>
            </a:r>
            <a:r>
              <a:rPr dirty="0" sz="2400" b="1">
                <a:solidFill>
                  <a:srgbClr val="004483"/>
                </a:solidFill>
                <a:latin typeface="Arial"/>
                <a:cs typeface="Arial"/>
              </a:rPr>
              <a:t>Functions</a:t>
            </a:r>
            <a:r>
              <a:rPr dirty="0" sz="24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400" spc="-50" b="1">
                <a:solidFill>
                  <a:srgbClr val="004483"/>
                </a:solidFill>
                <a:latin typeface="Arial"/>
                <a:cs typeface="Arial"/>
              </a:rPr>
              <a:t>/ </a:t>
            </a:r>
            <a:r>
              <a:rPr dirty="0" sz="2400" spc="-10" b="1">
                <a:solidFill>
                  <a:srgbClr val="004483"/>
                </a:solidFill>
                <a:latin typeface="Arial"/>
                <a:cs typeface="Arial"/>
              </a:rPr>
              <a:t>Activities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960370" y="1892045"/>
            <a:ext cx="5054600" cy="699135"/>
          </a:xfrm>
          <a:custGeom>
            <a:avLst/>
            <a:gdLst/>
            <a:ahLst/>
            <a:cxnLst/>
            <a:rect l="l" t="t" r="r" b="b"/>
            <a:pathLst>
              <a:path w="5054600" h="699135">
                <a:moveTo>
                  <a:pt x="5054346" y="698754"/>
                </a:moveTo>
                <a:lnTo>
                  <a:pt x="5054346" y="0"/>
                </a:lnTo>
                <a:lnTo>
                  <a:pt x="0" y="0"/>
                </a:lnTo>
                <a:lnTo>
                  <a:pt x="0" y="698754"/>
                </a:lnTo>
                <a:lnTo>
                  <a:pt x="5054346" y="6987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219698" y="1918207"/>
            <a:ext cx="453771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46050">
              <a:lnSpc>
                <a:spcPct val="100000"/>
              </a:lnSpc>
              <a:spcBef>
                <a:spcPts val="95"/>
              </a:spcBef>
            </a:pPr>
            <a:r>
              <a:rPr dirty="0" sz="2000" b="1" i="1">
                <a:solidFill>
                  <a:srgbClr val="004483"/>
                </a:solidFill>
                <a:latin typeface="Arial"/>
                <a:cs typeface="Arial"/>
              </a:rPr>
              <a:t>A</a:t>
            </a:r>
            <a:r>
              <a:rPr dirty="0" sz="2000" spc="-80" b="1" i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 i="1">
                <a:solidFill>
                  <a:srgbClr val="004483"/>
                </a:solidFill>
                <a:latin typeface="Arial"/>
                <a:cs typeface="Arial"/>
              </a:rPr>
              <a:t>position</a:t>
            </a:r>
            <a:r>
              <a:rPr dirty="0" sz="2000" spc="-80" b="1" i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 i="1">
                <a:solidFill>
                  <a:srgbClr val="004483"/>
                </a:solidFill>
                <a:latin typeface="Arial"/>
                <a:cs typeface="Arial"/>
              </a:rPr>
              <a:t>assigned</a:t>
            </a:r>
            <a:r>
              <a:rPr dirty="0" sz="2000" spc="-75" b="1" i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 i="1">
                <a:solidFill>
                  <a:srgbClr val="004483"/>
                </a:solidFill>
                <a:latin typeface="Arial"/>
                <a:cs typeface="Arial"/>
              </a:rPr>
              <a:t>or</a:t>
            </a:r>
            <a:r>
              <a:rPr dirty="0" sz="2000" spc="-80" b="1" i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 i="1">
                <a:solidFill>
                  <a:srgbClr val="004483"/>
                </a:solidFill>
                <a:latin typeface="Arial"/>
                <a:cs typeface="Arial"/>
              </a:rPr>
              <a:t>assumed</a:t>
            </a:r>
            <a:r>
              <a:rPr dirty="0" sz="2000" spc="-80" b="1" i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25" b="1" i="1">
                <a:solidFill>
                  <a:srgbClr val="004483"/>
                </a:solidFill>
                <a:latin typeface="Arial"/>
                <a:cs typeface="Arial"/>
              </a:rPr>
              <a:t>to </a:t>
            </a:r>
            <a:r>
              <a:rPr dirty="0" sz="2000" spc="-10" b="1" i="1">
                <a:solidFill>
                  <a:srgbClr val="004483"/>
                </a:solidFill>
                <a:latin typeface="Arial"/>
                <a:cs typeface="Arial"/>
              </a:rPr>
              <a:t>accomplish</a:t>
            </a:r>
            <a:r>
              <a:rPr dirty="0" sz="2000" spc="-35" b="1" i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 i="1">
                <a:solidFill>
                  <a:srgbClr val="004483"/>
                </a:solidFill>
                <a:latin typeface="Arial"/>
                <a:cs typeface="Arial"/>
              </a:rPr>
              <a:t>an</a:t>
            </a:r>
            <a:r>
              <a:rPr dirty="0" sz="2000" spc="-30" b="1" i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 i="1">
                <a:solidFill>
                  <a:srgbClr val="004483"/>
                </a:solidFill>
                <a:latin typeface="Arial"/>
                <a:cs typeface="Arial"/>
              </a:rPr>
              <a:t>activity</a:t>
            </a:r>
            <a:r>
              <a:rPr dirty="0" sz="2000" spc="-30" b="1" i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 i="1">
                <a:solidFill>
                  <a:srgbClr val="004483"/>
                </a:solidFill>
                <a:latin typeface="Arial"/>
                <a:cs typeface="Arial"/>
              </a:rPr>
              <a:t>or</a:t>
            </a:r>
            <a:r>
              <a:rPr dirty="0" sz="2000" spc="-30" b="1" i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10" b="1" i="1">
                <a:solidFill>
                  <a:srgbClr val="004483"/>
                </a:solidFill>
                <a:latin typeface="Arial"/>
                <a:cs typeface="Arial"/>
              </a:rPr>
              <a:t>sub-activity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10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70"/>
              <a:t>RACI</a:t>
            </a:r>
            <a:r>
              <a:rPr dirty="0" spc="-155"/>
              <a:t> </a:t>
            </a:r>
            <a:r>
              <a:rPr dirty="0" spc="-310"/>
              <a:t>Chart</a:t>
            </a:r>
            <a:r>
              <a:rPr dirty="0" spc="-155"/>
              <a:t> </a:t>
            </a:r>
            <a:r>
              <a:rPr dirty="0" spc="-365"/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360420" y="1887473"/>
            <a:ext cx="901065" cy="925830"/>
          </a:xfrm>
          <a:custGeom>
            <a:avLst/>
            <a:gdLst/>
            <a:ahLst/>
            <a:cxnLst/>
            <a:rect l="l" t="t" r="r" b="b"/>
            <a:pathLst>
              <a:path w="901064" h="925830">
                <a:moveTo>
                  <a:pt x="0" y="925829"/>
                </a:moveTo>
                <a:lnTo>
                  <a:pt x="900683" y="0"/>
                </a:lnTo>
              </a:path>
            </a:pathLst>
          </a:custGeom>
          <a:ln w="12700">
            <a:solidFill>
              <a:srgbClr val="0145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579620" y="1887473"/>
            <a:ext cx="901065" cy="925830"/>
          </a:xfrm>
          <a:custGeom>
            <a:avLst/>
            <a:gdLst/>
            <a:ahLst/>
            <a:cxnLst/>
            <a:rect l="l" t="t" r="r" b="b"/>
            <a:pathLst>
              <a:path w="901064" h="925830">
                <a:moveTo>
                  <a:pt x="0" y="925829"/>
                </a:moveTo>
                <a:lnTo>
                  <a:pt x="900683" y="0"/>
                </a:lnTo>
              </a:path>
            </a:pathLst>
          </a:custGeom>
          <a:ln w="12700">
            <a:solidFill>
              <a:srgbClr val="0145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798820" y="1887473"/>
            <a:ext cx="901065" cy="925830"/>
          </a:xfrm>
          <a:custGeom>
            <a:avLst/>
            <a:gdLst/>
            <a:ahLst/>
            <a:cxnLst/>
            <a:rect l="l" t="t" r="r" b="b"/>
            <a:pathLst>
              <a:path w="901065" h="925830">
                <a:moveTo>
                  <a:pt x="0" y="925829"/>
                </a:moveTo>
                <a:lnTo>
                  <a:pt x="900683" y="0"/>
                </a:lnTo>
              </a:path>
            </a:pathLst>
          </a:custGeom>
          <a:ln w="12700">
            <a:solidFill>
              <a:srgbClr val="0145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018019" y="1887473"/>
            <a:ext cx="901065" cy="925830"/>
          </a:xfrm>
          <a:custGeom>
            <a:avLst/>
            <a:gdLst/>
            <a:ahLst/>
            <a:cxnLst/>
            <a:rect l="l" t="t" r="r" b="b"/>
            <a:pathLst>
              <a:path w="901065" h="925830">
                <a:moveTo>
                  <a:pt x="0" y="925829"/>
                </a:moveTo>
                <a:lnTo>
                  <a:pt x="900683" y="0"/>
                </a:lnTo>
              </a:path>
            </a:pathLst>
          </a:custGeom>
          <a:ln w="12700">
            <a:solidFill>
              <a:srgbClr val="0145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467603" y="1333754"/>
            <a:ext cx="207137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Functional</a:t>
            </a:r>
            <a:r>
              <a:rPr dirty="0" sz="2000" spc="-10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4483"/>
                </a:solidFill>
                <a:latin typeface="Arial"/>
                <a:cs typeface="Arial"/>
              </a:rPr>
              <a:t>Roles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90808" y="2451606"/>
            <a:ext cx="264858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Decisions</a:t>
            </a:r>
            <a:r>
              <a:rPr dirty="0" sz="2000" spc="-6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/</a:t>
            </a:r>
            <a:r>
              <a:rPr dirty="0" sz="2000" spc="-5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4483"/>
                </a:solidFill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895597" y="2271775"/>
            <a:ext cx="9848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Employee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094068" y="2271775"/>
            <a:ext cx="95123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Secretary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279306" y="2271775"/>
            <a:ext cx="10864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Supervisor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412239" y="2192530"/>
            <a:ext cx="114109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13995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Region Accounting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3" name="object 13" descr=""/>
          <p:cNvGraphicFramePr>
            <a:graphicFrameLocks noGrp="1"/>
          </p:cNvGraphicFramePr>
          <p:nvPr/>
        </p:nvGraphicFramePr>
        <p:xfrm>
          <a:off x="456945" y="2806954"/>
          <a:ext cx="7849234" cy="3186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9250"/>
                <a:gridCol w="1219200"/>
                <a:gridCol w="1219200"/>
                <a:gridCol w="1219200"/>
                <a:gridCol w="1212850"/>
              </a:tblGrid>
              <a:tr h="526415"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16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1.</a:t>
                      </a:r>
                      <a:r>
                        <a:rPr dirty="0" sz="1600" spc="-3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Document</a:t>
                      </a:r>
                      <a:r>
                        <a:rPr dirty="0" sz="1600" spc="-2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expenses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095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2400" spc="-2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</a:tr>
              <a:tr h="532765"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2.</a:t>
                      </a:r>
                      <a:r>
                        <a:rPr dirty="0" sz="1600" spc="-3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Complete</a:t>
                      </a:r>
                      <a:r>
                        <a:rPr dirty="0" sz="1600" spc="-3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expense</a:t>
                      </a:r>
                      <a:r>
                        <a:rPr dirty="0" sz="1600" spc="-3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form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095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400" spc="-2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1594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3.</a:t>
                      </a:r>
                      <a:r>
                        <a:rPr dirty="0" sz="1600" spc="-3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Forward</a:t>
                      </a:r>
                      <a:r>
                        <a:rPr dirty="0" sz="1600" spc="-3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600" spc="-2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supervisor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8890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5244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4.</a:t>
                      </a:r>
                      <a:r>
                        <a:rPr dirty="0" sz="1600" spc="-2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Review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8890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400" spc="-2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5.</a:t>
                      </a:r>
                      <a:r>
                        <a:rPr dirty="0" sz="1600" spc="-2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Approve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175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2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6.</a:t>
                      </a:r>
                      <a:r>
                        <a:rPr dirty="0" sz="1600" spc="-3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Forward</a:t>
                      </a:r>
                      <a:r>
                        <a:rPr dirty="0" sz="1600" spc="-3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600" spc="-2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Region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5244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5244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1592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10"/>
              <a:t>Chart</a:t>
            </a:r>
            <a:r>
              <a:rPr dirty="0" spc="-155"/>
              <a:t> </a:t>
            </a:r>
            <a:r>
              <a:rPr dirty="0" spc="-300"/>
              <a:t>Analysis</a:t>
            </a:r>
            <a:r>
              <a:rPr dirty="0" spc="-150"/>
              <a:t> </a:t>
            </a:r>
            <a:r>
              <a:rPr dirty="0" spc="-385"/>
              <a:t>And</a:t>
            </a:r>
            <a:r>
              <a:rPr dirty="0" spc="-150"/>
              <a:t> </a:t>
            </a:r>
            <a:r>
              <a:rPr dirty="0" spc="-345"/>
              <a:t>Review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515870" y="1917700"/>
            <a:ext cx="6400165" cy="938530"/>
            <a:chOff x="2515870" y="1917700"/>
            <a:chExt cx="6400165" cy="938530"/>
          </a:xfrm>
        </p:grpSpPr>
        <p:sp>
          <p:nvSpPr>
            <p:cNvPr id="4" name="object 4" descr=""/>
            <p:cNvSpPr/>
            <p:nvPr/>
          </p:nvSpPr>
          <p:spPr>
            <a:xfrm>
              <a:off x="2522220" y="1924050"/>
              <a:ext cx="6387465" cy="925830"/>
            </a:xfrm>
            <a:custGeom>
              <a:avLst/>
              <a:gdLst/>
              <a:ahLst/>
              <a:cxnLst/>
              <a:rect l="l" t="t" r="r" b="b"/>
              <a:pathLst>
                <a:path w="6387465" h="925830">
                  <a:moveTo>
                    <a:pt x="0" y="925830"/>
                  </a:moveTo>
                  <a:lnTo>
                    <a:pt x="900683" y="0"/>
                  </a:lnTo>
                </a:path>
                <a:path w="6387465" h="925830">
                  <a:moveTo>
                    <a:pt x="609600" y="925830"/>
                  </a:moveTo>
                  <a:lnTo>
                    <a:pt x="1510283" y="0"/>
                  </a:lnTo>
                </a:path>
                <a:path w="6387465" h="925830">
                  <a:moveTo>
                    <a:pt x="1219200" y="925830"/>
                  </a:moveTo>
                  <a:lnTo>
                    <a:pt x="2119883" y="0"/>
                  </a:lnTo>
                </a:path>
                <a:path w="6387465" h="925830">
                  <a:moveTo>
                    <a:pt x="1828800" y="925830"/>
                  </a:moveTo>
                  <a:lnTo>
                    <a:pt x="2729483" y="0"/>
                  </a:lnTo>
                </a:path>
                <a:path w="6387465" h="925830">
                  <a:moveTo>
                    <a:pt x="2438400" y="925830"/>
                  </a:moveTo>
                  <a:lnTo>
                    <a:pt x="3339083" y="0"/>
                  </a:lnTo>
                </a:path>
                <a:path w="6387465" h="925830">
                  <a:moveTo>
                    <a:pt x="3048000" y="925829"/>
                  </a:moveTo>
                  <a:lnTo>
                    <a:pt x="3948683" y="0"/>
                  </a:lnTo>
                </a:path>
                <a:path w="6387465" h="925830">
                  <a:moveTo>
                    <a:pt x="3657600" y="925829"/>
                  </a:moveTo>
                  <a:lnTo>
                    <a:pt x="4558283" y="0"/>
                  </a:lnTo>
                </a:path>
                <a:path w="6387465" h="925830">
                  <a:moveTo>
                    <a:pt x="4267200" y="925829"/>
                  </a:moveTo>
                  <a:lnTo>
                    <a:pt x="5167883" y="0"/>
                  </a:lnTo>
                </a:path>
                <a:path w="6387465" h="925830">
                  <a:moveTo>
                    <a:pt x="4876800" y="925829"/>
                  </a:moveTo>
                  <a:lnTo>
                    <a:pt x="5777483" y="0"/>
                  </a:lnTo>
                </a:path>
                <a:path w="6387465" h="925830">
                  <a:moveTo>
                    <a:pt x="5486400" y="925829"/>
                  </a:moveTo>
                  <a:lnTo>
                    <a:pt x="6387083" y="0"/>
                  </a:lnTo>
                </a:path>
              </a:pathLst>
            </a:custGeom>
            <a:ln w="12700">
              <a:solidFill>
                <a:srgbClr val="0145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398264" y="2106168"/>
              <a:ext cx="2227580" cy="394335"/>
            </a:xfrm>
            <a:custGeom>
              <a:avLst/>
              <a:gdLst/>
              <a:ahLst/>
              <a:cxnLst/>
              <a:rect l="l" t="t" r="r" b="b"/>
              <a:pathLst>
                <a:path w="2227579" h="394335">
                  <a:moveTo>
                    <a:pt x="2227326" y="393954"/>
                  </a:moveTo>
                  <a:lnTo>
                    <a:pt x="2227326" y="0"/>
                  </a:lnTo>
                  <a:lnTo>
                    <a:pt x="0" y="0"/>
                  </a:lnTo>
                  <a:lnTo>
                    <a:pt x="0" y="393954"/>
                  </a:lnTo>
                  <a:lnTo>
                    <a:pt x="2227326" y="3939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375152" y="1244600"/>
            <a:ext cx="3173095" cy="1217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4483"/>
                </a:solidFill>
                <a:latin typeface="Arial"/>
                <a:cs typeface="Arial"/>
              </a:rPr>
              <a:t>Vertical</a:t>
            </a:r>
            <a:r>
              <a:rPr dirty="0" sz="2400" spc="-9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4483"/>
                </a:solidFill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45"/>
              </a:spcBef>
            </a:pPr>
            <a:endParaRPr sz="2400">
              <a:latin typeface="Arial"/>
              <a:cs typeface="Arial"/>
            </a:endParaRPr>
          </a:p>
          <a:p>
            <a:pPr marL="1114425">
              <a:lnSpc>
                <a:spcPct val="100000"/>
              </a:lnSpc>
            </a:pPr>
            <a:r>
              <a:rPr dirty="0" sz="2000" b="1" i="1">
                <a:solidFill>
                  <a:srgbClr val="004483"/>
                </a:solidFill>
                <a:latin typeface="Arial"/>
                <a:cs typeface="Arial"/>
              </a:rPr>
              <a:t>Functional</a:t>
            </a:r>
            <a:r>
              <a:rPr dirty="0" sz="2000" spc="-105" b="1" i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10" b="1" i="1">
                <a:solidFill>
                  <a:srgbClr val="004483"/>
                </a:solidFill>
                <a:latin typeface="Arial"/>
                <a:cs typeface="Arial"/>
              </a:rPr>
              <a:t>Roles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609345" y="2843529"/>
          <a:ext cx="7468234" cy="3186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65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3250"/>
              </a:tblGrid>
              <a:tr h="526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5244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5244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</a:tr>
              <a:tr h="532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5244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5244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5244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5244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5244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5244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5244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5244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5244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5244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 descr=""/>
          <p:cNvSpPr/>
          <p:nvPr/>
        </p:nvSpPr>
        <p:spPr>
          <a:xfrm>
            <a:off x="3238500" y="3060954"/>
            <a:ext cx="381000" cy="2843530"/>
          </a:xfrm>
          <a:custGeom>
            <a:avLst/>
            <a:gdLst/>
            <a:ahLst/>
            <a:cxnLst/>
            <a:rect l="l" t="t" r="r" b="b"/>
            <a:pathLst>
              <a:path w="381000" h="2843529">
                <a:moveTo>
                  <a:pt x="381000" y="381000"/>
                </a:moveTo>
                <a:lnTo>
                  <a:pt x="190500" y="0"/>
                </a:lnTo>
                <a:lnTo>
                  <a:pt x="0" y="381000"/>
                </a:lnTo>
                <a:lnTo>
                  <a:pt x="127254" y="295994"/>
                </a:lnTo>
                <a:lnTo>
                  <a:pt x="127254" y="253746"/>
                </a:lnTo>
                <a:lnTo>
                  <a:pt x="253746" y="253746"/>
                </a:lnTo>
                <a:lnTo>
                  <a:pt x="253746" y="295994"/>
                </a:lnTo>
                <a:lnTo>
                  <a:pt x="381000" y="381000"/>
                </a:lnTo>
                <a:close/>
              </a:path>
              <a:path w="381000" h="2843529">
                <a:moveTo>
                  <a:pt x="190500" y="2589276"/>
                </a:moveTo>
                <a:lnTo>
                  <a:pt x="0" y="2462022"/>
                </a:lnTo>
                <a:lnTo>
                  <a:pt x="127254" y="2716530"/>
                </a:lnTo>
                <a:lnTo>
                  <a:pt x="127254" y="2589276"/>
                </a:lnTo>
                <a:lnTo>
                  <a:pt x="190500" y="2589276"/>
                </a:lnTo>
                <a:close/>
              </a:path>
              <a:path w="381000" h="2843529">
                <a:moveTo>
                  <a:pt x="190500" y="253746"/>
                </a:moveTo>
                <a:lnTo>
                  <a:pt x="127254" y="253746"/>
                </a:lnTo>
                <a:lnTo>
                  <a:pt x="127254" y="295994"/>
                </a:lnTo>
                <a:lnTo>
                  <a:pt x="190500" y="253746"/>
                </a:lnTo>
                <a:close/>
              </a:path>
              <a:path w="381000" h="2843529">
                <a:moveTo>
                  <a:pt x="253746" y="2547027"/>
                </a:moveTo>
                <a:lnTo>
                  <a:pt x="253746" y="295994"/>
                </a:lnTo>
                <a:lnTo>
                  <a:pt x="190500" y="253746"/>
                </a:lnTo>
                <a:lnTo>
                  <a:pt x="127254" y="295994"/>
                </a:lnTo>
                <a:lnTo>
                  <a:pt x="127254" y="2547027"/>
                </a:lnTo>
                <a:lnTo>
                  <a:pt x="190500" y="2589276"/>
                </a:lnTo>
                <a:lnTo>
                  <a:pt x="253746" y="2547027"/>
                </a:lnTo>
                <a:close/>
              </a:path>
              <a:path w="381000" h="2843529">
                <a:moveTo>
                  <a:pt x="253746" y="2716529"/>
                </a:moveTo>
                <a:lnTo>
                  <a:pt x="253746" y="2589276"/>
                </a:lnTo>
                <a:lnTo>
                  <a:pt x="127254" y="2589276"/>
                </a:lnTo>
                <a:lnTo>
                  <a:pt x="127254" y="2716530"/>
                </a:lnTo>
                <a:lnTo>
                  <a:pt x="190500" y="2843022"/>
                </a:lnTo>
                <a:lnTo>
                  <a:pt x="253746" y="2716529"/>
                </a:lnTo>
                <a:close/>
              </a:path>
              <a:path w="381000" h="2843529">
                <a:moveTo>
                  <a:pt x="253746" y="295994"/>
                </a:moveTo>
                <a:lnTo>
                  <a:pt x="253746" y="253746"/>
                </a:lnTo>
                <a:lnTo>
                  <a:pt x="190500" y="253746"/>
                </a:lnTo>
                <a:lnTo>
                  <a:pt x="253746" y="295994"/>
                </a:lnTo>
                <a:close/>
              </a:path>
              <a:path w="381000" h="2843529">
                <a:moveTo>
                  <a:pt x="381000" y="2462022"/>
                </a:moveTo>
                <a:lnTo>
                  <a:pt x="190500" y="2589276"/>
                </a:lnTo>
                <a:lnTo>
                  <a:pt x="253746" y="2589276"/>
                </a:lnTo>
                <a:lnTo>
                  <a:pt x="253746" y="2716529"/>
                </a:lnTo>
                <a:lnTo>
                  <a:pt x="381000" y="2462022"/>
                </a:lnTo>
                <a:close/>
              </a:path>
            </a:pathLst>
          </a:custGeom>
          <a:solidFill>
            <a:srgbClr val="CE133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81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70"/>
              <a:t>Vertical</a:t>
            </a:r>
            <a:r>
              <a:rPr dirty="0" spc="-130"/>
              <a:t> </a:t>
            </a:r>
            <a:r>
              <a:rPr dirty="0" spc="-310"/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27329" y="2187956"/>
            <a:ext cx="13379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Lots</a:t>
            </a:r>
            <a:r>
              <a:rPr dirty="0" sz="20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of</a:t>
            </a:r>
            <a:r>
              <a:rPr dirty="0" sz="20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004483"/>
                </a:solidFill>
                <a:latin typeface="Arial"/>
                <a:cs typeface="Arial"/>
              </a:rPr>
              <a:t>R’s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7329" y="2765558"/>
            <a:ext cx="211455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No</a:t>
            </a:r>
            <a:r>
              <a:rPr dirty="0" sz="20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empty</a:t>
            </a:r>
            <a:r>
              <a:rPr dirty="0" sz="20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4483"/>
                </a:solidFill>
                <a:latin typeface="Arial"/>
                <a:cs typeface="Arial"/>
              </a:rPr>
              <a:t>spaces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7329" y="3691401"/>
            <a:ext cx="162179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No</a:t>
            </a:r>
            <a:r>
              <a:rPr dirty="0" sz="20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R’s</a:t>
            </a:r>
            <a:r>
              <a:rPr dirty="0" sz="20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or</a:t>
            </a:r>
            <a:r>
              <a:rPr dirty="0" sz="20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004483"/>
                </a:solidFill>
                <a:latin typeface="Arial"/>
                <a:cs typeface="Arial"/>
              </a:rPr>
              <a:t>A’s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27329" y="4269002"/>
            <a:ext cx="1691639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Too</a:t>
            </a:r>
            <a:r>
              <a:rPr dirty="0" sz="20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many</a:t>
            </a:r>
            <a:r>
              <a:rPr dirty="0" sz="20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004483"/>
                </a:solidFill>
                <a:latin typeface="Arial"/>
                <a:cs typeface="Arial"/>
              </a:rPr>
              <a:t>A’s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27329" y="5375437"/>
            <a:ext cx="170243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 b="1">
                <a:solidFill>
                  <a:srgbClr val="004483"/>
                </a:solidFill>
                <a:latin typeface="Arial"/>
                <a:cs typeface="Arial"/>
              </a:rPr>
              <a:t>Qualifications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224027" y="1927098"/>
            <a:ext cx="2078355" cy="0"/>
          </a:xfrm>
          <a:custGeom>
            <a:avLst/>
            <a:gdLst/>
            <a:ahLst/>
            <a:cxnLst/>
            <a:rect l="l" t="t" r="r" b="b"/>
            <a:pathLst>
              <a:path w="2078355" h="0">
                <a:moveTo>
                  <a:pt x="2077973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145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416305" y="1516634"/>
            <a:ext cx="86010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0585" algn="l"/>
                <a:tab pos="4584065" algn="l"/>
                <a:tab pos="8587740" algn="l"/>
              </a:tabLst>
            </a:pPr>
            <a:r>
              <a:rPr dirty="0" sz="2400" b="1" i="1">
                <a:solidFill>
                  <a:srgbClr val="FFBC1F"/>
                </a:solidFill>
                <a:latin typeface="Arial"/>
                <a:cs typeface="Arial"/>
              </a:rPr>
              <a:t>If</a:t>
            </a:r>
            <a:r>
              <a:rPr dirty="0" sz="2400" spc="-15" b="1" i="1">
                <a:solidFill>
                  <a:srgbClr val="FFBC1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BC1F"/>
                </a:solidFill>
                <a:latin typeface="Arial"/>
                <a:cs typeface="Arial"/>
              </a:rPr>
              <a:t>You</a:t>
            </a:r>
            <a:r>
              <a:rPr dirty="0" sz="2400" spc="-10" b="1" i="1">
                <a:solidFill>
                  <a:srgbClr val="FFBC1F"/>
                </a:solidFill>
                <a:latin typeface="Arial"/>
                <a:cs typeface="Arial"/>
              </a:rPr>
              <a:t> Find:</a:t>
            </a:r>
            <a:r>
              <a:rPr dirty="0" sz="2400" b="1" i="1">
                <a:solidFill>
                  <a:srgbClr val="FFBC1F"/>
                </a:solidFill>
                <a:latin typeface="Arial"/>
                <a:cs typeface="Arial"/>
              </a:rPr>
              <a:t>	</a:t>
            </a:r>
            <a:r>
              <a:rPr dirty="0" u="sng" sz="2400" b="1" i="1">
                <a:solidFill>
                  <a:srgbClr val="FFBC1F"/>
                </a:solidFill>
                <a:uFill>
                  <a:solidFill>
                    <a:srgbClr val="014582"/>
                  </a:solidFill>
                </a:uFill>
                <a:latin typeface="Arial"/>
                <a:cs typeface="Arial"/>
              </a:rPr>
              <a:t>	Then</a:t>
            </a:r>
            <a:r>
              <a:rPr dirty="0" u="sng" sz="2400" spc="-20" b="1" i="1">
                <a:solidFill>
                  <a:srgbClr val="FFBC1F"/>
                </a:solidFill>
                <a:uFill>
                  <a:solidFill>
                    <a:srgbClr val="014582"/>
                  </a:solidFill>
                </a:uFill>
                <a:latin typeface="Arial"/>
                <a:cs typeface="Arial"/>
              </a:rPr>
              <a:t> Ask:</a:t>
            </a:r>
            <a:r>
              <a:rPr dirty="0" u="sng" sz="2400" b="1" i="1">
                <a:solidFill>
                  <a:srgbClr val="FFBC1F"/>
                </a:solidFill>
                <a:uFill>
                  <a:solidFill>
                    <a:srgbClr val="014582"/>
                  </a:solidFill>
                </a:uFill>
                <a:latin typeface="Arial"/>
                <a:cs typeface="Arial"/>
              </a:rPr>
              <a:t>	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580894" y="2167889"/>
            <a:ext cx="6384925" cy="3512185"/>
          </a:xfrm>
          <a:custGeom>
            <a:avLst/>
            <a:gdLst/>
            <a:ahLst/>
            <a:cxnLst/>
            <a:rect l="l" t="t" r="r" b="b"/>
            <a:pathLst>
              <a:path w="6384925" h="3512185">
                <a:moveTo>
                  <a:pt x="6384798" y="3512058"/>
                </a:moveTo>
                <a:lnTo>
                  <a:pt x="6384798" y="0"/>
                </a:lnTo>
                <a:lnTo>
                  <a:pt x="0" y="0"/>
                </a:lnTo>
                <a:lnTo>
                  <a:pt x="0" y="3512058"/>
                </a:lnTo>
                <a:lnTo>
                  <a:pt x="6384798" y="3512058"/>
                </a:lnTo>
                <a:close/>
              </a:path>
            </a:pathLst>
          </a:custGeom>
          <a:solidFill>
            <a:srgbClr val="02B3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632201" y="2159000"/>
            <a:ext cx="5902325" cy="43053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0"/>
              </a:spcBef>
            </a:pP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Can</a:t>
            </a:r>
            <a:r>
              <a:rPr dirty="0" sz="14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or</a:t>
            </a:r>
            <a:r>
              <a:rPr dirty="0" sz="14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need</a:t>
            </a:r>
            <a:r>
              <a:rPr dirty="0" sz="14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4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individual(s)</a:t>
            </a:r>
            <a:r>
              <a:rPr dirty="0" sz="14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stay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on</a:t>
            </a:r>
            <a:r>
              <a:rPr dirty="0" sz="14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top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of</a:t>
            </a:r>
            <a:r>
              <a:rPr dirty="0" sz="14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so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much?</a:t>
            </a:r>
            <a:r>
              <a:rPr dirty="0" sz="1400" spc="35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Can</a:t>
            </a:r>
            <a:r>
              <a:rPr dirty="0" sz="14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the </a:t>
            </a:r>
            <a:r>
              <a:rPr dirty="0" sz="1400" spc="-10" b="1">
                <a:solidFill>
                  <a:srgbClr val="004483"/>
                </a:solidFill>
                <a:latin typeface="Arial"/>
                <a:cs typeface="Arial"/>
              </a:rPr>
              <a:t>decision/activity</a:t>
            </a:r>
            <a:r>
              <a:rPr dirty="0" sz="14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be</a:t>
            </a:r>
            <a:r>
              <a:rPr dirty="0" sz="14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broken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into</a:t>
            </a:r>
            <a:r>
              <a:rPr dirty="0" sz="14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smaller,</a:t>
            </a:r>
            <a:r>
              <a:rPr dirty="0" sz="14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more</a:t>
            </a:r>
            <a:r>
              <a:rPr dirty="0" sz="14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manageable</a:t>
            </a:r>
            <a:r>
              <a:rPr dirty="0" sz="14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4483"/>
                </a:solidFill>
                <a:latin typeface="Arial"/>
                <a:cs typeface="Arial"/>
              </a:rPr>
              <a:t>functions?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632201" y="2735829"/>
            <a:ext cx="6263640" cy="81470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0"/>
              </a:spcBef>
            </a:pP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Does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individual(s)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need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be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involved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in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so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many</a:t>
            </a:r>
            <a:r>
              <a:rPr dirty="0" sz="14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activities?</a:t>
            </a:r>
            <a:r>
              <a:rPr dirty="0" sz="1400" spc="3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Are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004483"/>
                </a:solidFill>
                <a:latin typeface="Arial"/>
                <a:cs typeface="Arial"/>
              </a:rPr>
              <a:t>they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a</a:t>
            </a:r>
            <a:r>
              <a:rPr dirty="0" sz="14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“gatekeeper”</a:t>
            </a:r>
            <a:r>
              <a:rPr dirty="0" sz="14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or</a:t>
            </a:r>
            <a:r>
              <a:rPr dirty="0" sz="14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could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management</a:t>
            </a:r>
            <a:r>
              <a:rPr dirty="0" sz="14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by</a:t>
            </a:r>
            <a:r>
              <a:rPr dirty="0" sz="1400" spc="-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exception</a:t>
            </a:r>
            <a:r>
              <a:rPr dirty="0" sz="1400" spc="-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principles</a:t>
            </a:r>
            <a:r>
              <a:rPr dirty="0" sz="14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be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4483"/>
                </a:solidFill>
                <a:latin typeface="Arial"/>
                <a:cs typeface="Arial"/>
              </a:rPr>
              <a:t>used?</a:t>
            </a:r>
            <a:endParaRPr sz="1400">
              <a:latin typeface="Arial"/>
              <a:cs typeface="Arial"/>
            </a:endParaRPr>
          </a:p>
          <a:p>
            <a:pPr marL="12700" marR="800100">
              <a:lnSpc>
                <a:spcPts val="1510"/>
              </a:lnSpc>
            </a:pP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Can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C’s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be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reduced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I’s,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or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left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individual’s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discretion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004483"/>
                </a:solidFill>
                <a:latin typeface="Arial"/>
                <a:cs typeface="Arial"/>
              </a:rPr>
              <a:t>when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something</a:t>
            </a:r>
            <a:r>
              <a:rPr dirty="0" sz="1400" spc="-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needs</a:t>
            </a:r>
            <a:r>
              <a:rPr dirty="0" sz="1400" spc="-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particular</a:t>
            </a:r>
            <a:r>
              <a:rPr dirty="0" sz="1400" spc="-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4483"/>
                </a:solidFill>
                <a:latin typeface="Arial"/>
                <a:cs typeface="Arial"/>
              </a:rPr>
              <a:t>attention?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632201" y="3695926"/>
            <a:ext cx="6136005" cy="43053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 indent="-635">
              <a:lnSpc>
                <a:spcPts val="1510"/>
              </a:lnSpc>
              <a:spcBef>
                <a:spcPts val="290"/>
              </a:spcBef>
            </a:pP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Should</a:t>
            </a:r>
            <a:r>
              <a:rPr dirty="0" sz="14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this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functional</a:t>
            </a:r>
            <a:r>
              <a:rPr dirty="0" sz="14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role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be</a:t>
            </a:r>
            <a:r>
              <a:rPr dirty="0" sz="14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eliminated?</a:t>
            </a:r>
            <a:r>
              <a:rPr dirty="0" sz="1400" spc="3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Have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processes</a:t>
            </a:r>
            <a:r>
              <a:rPr dirty="0" sz="14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changed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spc="-50" b="1">
                <a:solidFill>
                  <a:srgbClr val="004483"/>
                </a:solidFill>
                <a:latin typeface="Arial"/>
                <a:cs typeface="Arial"/>
              </a:rPr>
              <a:t>a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point</a:t>
            </a:r>
            <a:r>
              <a:rPr dirty="0" sz="14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where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resources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should</a:t>
            </a:r>
            <a:r>
              <a:rPr dirty="0" sz="1400" spc="-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be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4483"/>
                </a:solidFill>
                <a:latin typeface="Arial"/>
                <a:cs typeface="Arial"/>
              </a:rPr>
              <a:t>re-utilized?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632219" y="4271992"/>
            <a:ext cx="6055995" cy="1007744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265"/>
              </a:spcBef>
            </a:pP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Does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a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proper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“segregation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of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duties”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exist?</a:t>
            </a:r>
            <a:r>
              <a:rPr dirty="0" sz="1400" spc="3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Should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other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groups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be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accountable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for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some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of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these</a:t>
            </a:r>
            <a:r>
              <a:rPr dirty="0" sz="14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activities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14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ensure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checks</a:t>
            </a:r>
            <a:r>
              <a:rPr dirty="0" sz="14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and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4483"/>
                </a:solidFill>
                <a:latin typeface="Arial"/>
                <a:cs typeface="Arial"/>
              </a:rPr>
              <a:t>balances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and</a:t>
            </a:r>
            <a:r>
              <a:rPr dirty="0" sz="14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accurate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decision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making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throughout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process?</a:t>
            </a:r>
            <a:r>
              <a:rPr dirty="0" sz="1400" spc="3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Is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this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spc="-50" b="1">
                <a:solidFill>
                  <a:srgbClr val="004483"/>
                </a:solidFill>
                <a:latin typeface="Arial"/>
                <a:cs typeface="Arial"/>
              </a:rPr>
              <a:t>a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“bottleneck”</a:t>
            </a:r>
            <a:r>
              <a:rPr dirty="0" sz="1400" spc="-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in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4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4483"/>
                </a:solidFill>
                <a:latin typeface="Arial"/>
                <a:cs typeface="Arial"/>
              </a:rPr>
              <a:t>process—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is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everyone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waiting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for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decisions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or </a:t>
            </a:r>
            <a:r>
              <a:rPr dirty="0" sz="1400" spc="-10" b="1">
                <a:solidFill>
                  <a:srgbClr val="004483"/>
                </a:solidFill>
                <a:latin typeface="Arial"/>
                <a:cs typeface="Arial"/>
              </a:rPr>
              <a:t>direction?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632237" y="5424870"/>
            <a:ext cx="61531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Does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type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or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degree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of</a:t>
            </a:r>
            <a:r>
              <a:rPr dirty="0" sz="14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participation</a:t>
            </a:r>
            <a:r>
              <a:rPr dirty="0" sz="14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fit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qualifications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of</a:t>
            </a:r>
            <a:r>
              <a:rPr dirty="0" sz="14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4483"/>
                </a:solidFill>
                <a:latin typeface="Arial"/>
                <a:cs typeface="Arial"/>
              </a:rPr>
              <a:t>this</a:t>
            </a:r>
            <a:r>
              <a:rPr dirty="0" sz="14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4483"/>
                </a:solidFill>
                <a:latin typeface="Arial"/>
                <a:cs typeface="Arial"/>
              </a:rPr>
              <a:t>role?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10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10"/>
              <a:t>Chart</a:t>
            </a:r>
            <a:r>
              <a:rPr dirty="0" spc="-155"/>
              <a:t> </a:t>
            </a:r>
            <a:r>
              <a:rPr dirty="0" spc="-300"/>
              <a:t>Analysis</a:t>
            </a:r>
            <a:r>
              <a:rPr dirty="0" spc="-150"/>
              <a:t> </a:t>
            </a:r>
            <a:r>
              <a:rPr dirty="0" spc="-385"/>
              <a:t>And</a:t>
            </a:r>
            <a:r>
              <a:rPr dirty="0" spc="-150"/>
              <a:t> </a:t>
            </a:r>
            <a:r>
              <a:rPr dirty="0" spc="-345"/>
              <a:t>Review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78555" y="1397000"/>
            <a:ext cx="28016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4483"/>
                </a:solidFill>
                <a:latin typeface="Arial"/>
                <a:cs typeface="Arial"/>
              </a:rPr>
              <a:t>Horizontal</a:t>
            </a:r>
            <a:r>
              <a:rPr dirty="0" sz="2400" spc="-5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4483"/>
                </a:solidFill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509523" y="2881629"/>
          <a:ext cx="7467600" cy="3186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65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2615"/>
              </a:tblGrid>
              <a:tr h="526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397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397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</a:tr>
              <a:tr h="532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39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39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39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39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39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39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39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39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39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4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14582"/>
                      </a:solidFill>
                      <a:prstDash val="solid"/>
                    </a:lnL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/>
          <p:nvPr/>
        </p:nvSpPr>
        <p:spPr>
          <a:xfrm>
            <a:off x="2422398" y="1962150"/>
            <a:ext cx="6386830" cy="925830"/>
          </a:xfrm>
          <a:custGeom>
            <a:avLst/>
            <a:gdLst/>
            <a:ahLst/>
            <a:cxnLst/>
            <a:rect l="l" t="t" r="r" b="b"/>
            <a:pathLst>
              <a:path w="6386830" h="925830">
                <a:moveTo>
                  <a:pt x="0" y="925830"/>
                </a:moveTo>
                <a:lnTo>
                  <a:pt x="899921" y="0"/>
                </a:lnTo>
              </a:path>
              <a:path w="6386830" h="925830">
                <a:moveTo>
                  <a:pt x="609599" y="925830"/>
                </a:moveTo>
                <a:lnTo>
                  <a:pt x="1509521" y="0"/>
                </a:lnTo>
              </a:path>
              <a:path w="6386830" h="925830">
                <a:moveTo>
                  <a:pt x="1219199" y="925830"/>
                </a:moveTo>
                <a:lnTo>
                  <a:pt x="2119122" y="0"/>
                </a:lnTo>
              </a:path>
              <a:path w="6386830" h="925830">
                <a:moveTo>
                  <a:pt x="1828799" y="925830"/>
                </a:moveTo>
                <a:lnTo>
                  <a:pt x="2728722" y="0"/>
                </a:lnTo>
              </a:path>
              <a:path w="6386830" h="925830">
                <a:moveTo>
                  <a:pt x="2438399" y="925830"/>
                </a:moveTo>
                <a:lnTo>
                  <a:pt x="3338322" y="0"/>
                </a:lnTo>
              </a:path>
              <a:path w="6386830" h="925830">
                <a:moveTo>
                  <a:pt x="3047999" y="925829"/>
                </a:moveTo>
                <a:lnTo>
                  <a:pt x="3947922" y="0"/>
                </a:lnTo>
              </a:path>
              <a:path w="6386830" h="925830">
                <a:moveTo>
                  <a:pt x="3657600" y="925829"/>
                </a:moveTo>
                <a:lnTo>
                  <a:pt x="4557522" y="0"/>
                </a:lnTo>
              </a:path>
              <a:path w="6386830" h="925830">
                <a:moveTo>
                  <a:pt x="4267200" y="925829"/>
                </a:moveTo>
                <a:lnTo>
                  <a:pt x="5167122" y="0"/>
                </a:lnTo>
              </a:path>
              <a:path w="6386830" h="925830">
                <a:moveTo>
                  <a:pt x="4876800" y="925829"/>
                </a:moveTo>
                <a:lnTo>
                  <a:pt x="5776722" y="0"/>
                </a:lnTo>
              </a:path>
              <a:path w="6386830" h="925830">
                <a:moveTo>
                  <a:pt x="5486400" y="925829"/>
                </a:moveTo>
                <a:lnTo>
                  <a:pt x="6386322" y="0"/>
                </a:lnTo>
              </a:path>
            </a:pathLst>
          </a:custGeom>
          <a:ln w="12700">
            <a:solidFill>
              <a:srgbClr val="0145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2746248" y="4557521"/>
            <a:ext cx="4939030" cy="381000"/>
          </a:xfrm>
          <a:custGeom>
            <a:avLst/>
            <a:gdLst/>
            <a:ahLst/>
            <a:cxnLst/>
            <a:rect l="l" t="t" r="r" b="b"/>
            <a:pathLst>
              <a:path w="4939030" h="381000">
                <a:moveTo>
                  <a:pt x="380999" y="0"/>
                </a:moveTo>
                <a:lnTo>
                  <a:pt x="0" y="190500"/>
                </a:lnTo>
                <a:lnTo>
                  <a:pt x="253745" y="317373"/>
                </a:lnTo>
                <a:lnTo>
                  <a:pt x="253745" y="127254"/>
                </a:lnTo>
                <a:lnTo>
                  <a:pt x="295994" y="127254"/>
                </a:lnTo>
                <a:lnTo>
                  <a:pt x="380999" y="0"/>
                </a:lnTo>
                <a:close/>
              </a:path>
              <a:path w="4939030" h="381000">
                <a:moveTo>
                  <a:pt x="295994" y="127254"/>
                </a:moveTo>
                <a:lnTo>
                  <a:pt x="253745" y="127254"/>
                </a:lnTo>
                <a:lnTo>
                  <a:pt x="253745" y="190500"/>
                </a:lnTo>
                <a:lnTo>
                  <a:pt x="295994" y="127254"/>
                </a:lnTo>
                <a:close/>
              </a:path>
              <a:path w="4939030" h="381000">
                <a:moveTo>
                  <a:pt x="4684776" y="190500"/>
                </a:moveTo>
                <a:lnTo>
                  <a:pt x="4642527" y="127253"/>
                </a:lnTo>
                <a:lnTo>
                  <a:pt x="295994" y="127254"/>
                </a:lnTo>
                <a:lnTo>
                  <a:pt x="253745" y="190500"/>
                </a:lnTo>
                <a:lnTo>
                  <a:pt x="296503" y="254508"/>
                </a:lnTo>
                <a:lnTo>
                  <a:pt x="4642018" y="254507"/>
                </a:lnTo>
                <a:lnTo>
                  <a:pt x="4684776" y="190500"/>
                </a:lnTo>
                <a:close/>
              </a:path>
              <a:path w="4939030" h="381000">
                <a:moveTo>
                  <a:pt x="296503" y="254508"/>
                </a:moveTo>
                <a:lnTo>
                  <a:pt x="253745" y="190500"/>
                </a:lnTo>
                <a:lnTo>
                  <a:pt x="253745" y="254508"/>
                </a:lnTo>
                <a:lnTo>
                  <a:pt x="296503" y="254508"/>
                </a:lnTo>
                <a:close/>
              </a:path>
              <a:path w="4939030" h="381000">
                <a:moveTo>
                  <a:pt x="380999" y="381000"/>
                </a:moveTo>
                <a:lnTo>
                  <a:pt x="296503" y="254508"/>
                </a:lnTo>
                <a:lnTo>
                  <a:pt x="253745" y="254508"/>
                </a:lnTo>
                <a:lnTo>
                  <a:pt x="253745" y="317373"/>
                </a:lnTo>
                <a:lnTo>
                  <a:pt x="380999" y="381000"/>
                </a:lnTo>
                <a:close/>
              </a:path>
              <a:path w="4939030" h="381000">
                <a:moveTo>
                  <a:pt x="4938522" y="190500"/>
                </a:moveTo>
                <a:lnTo>
                  <a:pt x="4557522" y="0"/>
                </a:lnTo>
                <a:lnTo>
                  <a:pt x="4642527" y="127253"/>
                </a:lnTo>
                <a:lnTo>
                  <a:pt x="4684776" y="127253"/>
                </a:lnTo>
                <a:lnTo>
                  <a:pt x="4684776" y="317373"/>
                </a:lnTo>
                <a:lnTo>
                  <a:pt x="4938522" y="190500"/>
                </a:lnTo>
                <a:close/>
              </a:path>
              <a:path w="4939030" h="381000">
                <a:moveTo>
                  <a:pt x="4684776" y="317373"/>
                </a:moveTo>
                <a:lnTo>
                  <a:pt x="4684776" y="254507"/>
                </a:lnTo>
                <a:lnTo>
                  <a:pt x="4642018" y="254507"/>
                </a:lnTo>
                <a:lnTo>
                  <a:pt x="4557522" y="381000"/>
                </a:lnTo>
                <a:lnTo>
                  <a:pt x="4684776" y="317373"/>
                </a:lnTo>
                <a:close/>
              </a:path>
              <a:path w="4939030" h="381000">
                <a:moveTo>
                  <a:pt x="4684776" y="254507"/>
                </a:moveTo>
                <a:lnTo>
                  <a:pt x="4684776" y="190500"/>
                </a:lnTo>
                <a:lnTo>
                  <a:pt x="4642018" y="254507"/>
                </a:lnTo>
                <a:lnTo>
                  <a:pt x="4684776" y="254507"/>
                </a:lnTo>
                <a:close/>
              </a:path>
              <a:path w="4939030" h="381000">
                <a:moveTo>
                  <a:pt x="4684776" y="190500"/>
                </a:moveTo>
                <a:lnTo>
                  <a:pt x="4684776" y="127253"/>
                </a:lnTo>
                <a:lnTo>
                  <a:pt x="4642527" y="127253"/>
                </a:lnTo>
                <a:lnTo>
                  <a:pt x="4684776" y="190500"/>
                </a:lnTo>
                <a:close/>
              </a:path>
            </a:pathLst>
          </a:custGeom>
          <a:solidFill>
            <a:srgbClr val="CE133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81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90"/>
              <a:t>Horizontal</a:t>
            </a:r>
            <a:r>
              <a:rPr dirty="0" spc="-125"/>
              <a:t> </a:t>
            </a:r>
            <a:r>
              <a:rPr dirty="0" spc="-310"/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1327" y="1714753"/>
            <a:ext cx="2103755" cy="895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0420" algn="l"/>
              </a:tabLst>
            </a:pPr>
            <a:r>
              <a:rPr dirty="0" u="sng" sz="2400" spc="130" b="1" i="1">
                <a:solidFill>
                  <a:srgbClr val="FFBC1F"/>
                </a:solidFill>
                <a:uFill>
                  <a:solidFill>
                    <a:srgbClr val="014582"/>
                  </a:solidFill>
                </a:uFill>
                <a:latin typeface="Arial"/>
                <a:cs typeface="Arial"/>
              </a:rPr>
              <a:t>  </a:t>
            </a:r>
            <a:r>
              <a:rPr dirty="0" u="sng" sz="2400" b="1" i="1">
                <a:solidFill>
                  <a:srgbClr val="FFBC1F"/>
                </a:solidFill>
                <a:uFill>
                  <a:solidFill>
                    <a:srgbClr val="014582"/>
                  </a:solidFill>
                </a:uFill>
                <a:latin typeface="Arial"/>
                <a:cs typeface="Arial"/>
              </a:rPr>
              <a:t>If</a:t>
            </a:r>
            <a:r>
              <a:rPr dirty="0" u="sng" sz="2400" spc="-10" b="1" i="1">
                <a:solidFill>
                  <a:srgbClr val="FFBC1F"/>
                </a:solidFill>
                <a:uFill>
                  <a:solidFill>
                    <a:srgbClr val="014582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 b="1" i="1">
                <a:solidFill>
                  <a:srgbClr val="FFBC1F"/>
                </a:solidFill>
                <a:uFill>
                  <a:solidFill>
                    <a:srgbClr val="014582"/>
                  </a:solidFill>
                </a:uFill>
                <a:latin typeface="Arial"/>
                <a:cs typeface="Arial"/>
              </a:rPr>
              <a:t>You</a:t>
            </a:r>
            <a:r>
              <a:rPr dirty="0" u="sng" sz="2400" spc="-10" b="1" i="1">
                <a:solidFill>
                  <a:srgbClr val="FFBC1F"/>
                </a:solidFill>
                <a:uFill>
                  <a:solidFill>
                    <a:srgbClr val="014582"/>
                  </a:solidFill>
                </a:uFill>
                <a:latin typeface="Arial"/>
                <a:cs typeface="Arial"/>
              </a:rPr>
              <a:t> Find:</a:t>
            </a:r>
            <a:r>
              <a:rPr dirty="0" u="sng" sz="2400" b="1" i="1">
                <a:solidFill>
                  <a:srgbClr val="FFBC1F"/>
                </a:solidFill>
                <a:uFill>
                  <a:solidFill>
                    <a:srgbClr val="014582"/>
                  </a:solidFill>
                </a:uFill>
                <a:latin typeface="Arial"/>
                <a:cs typeface="Arial"/>
              </a:rPr>
              <a:t>	</a:t>
            </a:r>
            <a:endParaRPr sz="24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  <a:spcBef>
                <a:spcPts val="1570"/>
              </a:spcBef>
            </a:pP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No</a:t>
            </a:r>
            <a:r>
              <a:rPr dirty="0" sz="20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004483"/>
                </a:solidFill>
                <a:latin typeface="Arial"/>
                <a:cs typeface="Arial"/>
              </a:rPr>
              <a:t>R’s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65429" y="3175500"/>
            <a:ext cx="1691639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Too</a:t>
            </a:r>
            <a:r>
              <a:rPr dirty="0" sz="20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many</a:t>
            </a:r>
            <a:r>
              <a:rPr dirty="0" sz="20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004483"/>
                </a:solidFill>
                <a:latin typeface="Arial"/>
                <a:cs typeface="Arial"/>
              </a:rPr>
              <a:t>R’s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65429" y="3827780"/>
            <a:ext cx="83185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No</a:t>
            </a:r>
            <a:r>
              <a:rPr dirty="0" sz="20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004483"/>
                </a:solidFill>
                <a:latin typeface="Arial"/>
                <a:cs typeface="Arial"/>
              </a:rPr>
              <a:t>A’s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65429" y="4510534"/>
            <a:ext cx="1691639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Too</a:t>
            </a:r>
            <a:r>
              <a:rPr dirty="0" sz="20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many</a:t>
            </a:r>
            <a:r>
              <a:rPr dirty="0" sz="20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004483"/>
                </a:solidFill>
                <a:latin typeface="Arial"/>
                <a:cs typeface="Arial"/>
              </a:rPr>
              <a:t>A’s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90800" y="2299716"/>
            <a:ext cx="6305550" cy="2923540"/>
          </a:xfrm>
          <a:prstGeom prst="rect">
            <a:avLst/>
          </a:prstGeom>
          <a:solidFill>
            <a:srgbClr val="02B3EB"/>
          </a:solidFill>
        </p:spPr>
        <p:txBody>
          <a:bodyPr wrap="square" lIns="0" tIns="27305" rIns="0" bIns="0" rtlCol="0" vert="horz">
            <a:spAutoFit/>
          </a:bodyPr>
          <a:lstStyle/>
          <a:p>
            <a:pPr marL="62865" marR="129539">
              <a:lnSpc>
                <a:spcPct val="90500"/>
              </a:lnSpc>
              <a:spcBef>
                <a:spcPts val="215"/>
              </a:spcBef>
            </a:pP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Is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job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getting</a:t>
            </a:r>
            <a:r>
              <a:rPr dirty="0" sz="16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done?</a:t>
            </a:r>
            <a:r>
              <a:rPr dirty="0" sz="1600" spc="434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Some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roles</a:t>
            </a:r>
            <a:r>
              <a:rPr dirty="0" sz="16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may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be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waiting</a:t>
            </a:r>
            <a:r>
              <a:rPr dirty="0" sz="16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approve,</a:t>
            </a:r>
            <a:r>
              <a:rPr dirty="0" sz="16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be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consulted,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or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informed.</a:t>
            </a:r>
            <a:r>
              <a:rPr dirty="0" sz="1600" spc="40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No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one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sees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their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role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take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the 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initiative.</a:t>
            </a:r>
            <a:endParaRPr sz="1600">
              <a:latin typeface="Arial"/>
              <a:cs typeface="Arial"/>
            </a:endParaRPr>
          </a:p>
          <a:p>
            <a:pPr marL="62865" marR="357505">
              <a:lnSpc>
                <a:spcPts val="1739"/>
              </a:lnSpc>
              <a:spcBef>
                <a:spcPts val="1760"/>
              </a:spcBef>
            </a:pP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Is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this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sign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of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“over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wall”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activities?</a:t>
            </a:r>
            <a:r>
              <a:rPr dirty="0" sz="1600" spc="4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“Just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get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it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off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my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desk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ASAP!”</a:t>
            </a:r>
            <a:endParaRPr sz="1600">
              <a:latin typeface="Arial"/>
              <a:cs typeface="Arial"/>
            </a:endParaRPr>
          </a:p>
          <a:p>
            <a:pPr marL="62865" marR="518159">
              <a:lnSpc>
                <a:spcPts val="1730"/>
              </a:lnSpc>
              <a:spcBef>
                <a:spcPts val="1739"/>
              </a:spcBef>
            </a:pP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Why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not?</a:t>
            </a:r>
            <a:r>
              <a:rPr dirty="0" sz="1600" spc="4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There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must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be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an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“A.”</a:t>
            </a:r>
            <a:r>
              <a:rPr dirty="0" sz="1600" spc="4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Accountability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should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be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pushed</a:t>
            </a:r>
            <a:r>
              <a:rPr dirty="0" sz="16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down</a:t>
            </a:r>
            <a:r>
              <a:rPr dirty="0" sz="16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16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6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most</a:t>
            </a:r>
            <a:r>
              <a:rPr dirty="0" sz="16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appropriate</a:t>
            </a:r>
            <a:r>
              <a:rPr dirty="0" sz="16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level.</a:t>
            </a:r>
            <a:endParaRPr sz="1600">
              <a:latin typeface="Arial"/>
              <a:cs typeface="Arial"/>
            </a:endParaRPr>
          </a:p>
          <a:p>
            <a:pPr marL="62865" marR="462280">
              <a:lnSpc>
                <a:spcPct val="90500"/>
              </a:lnSpc>
              <a:spcBef>
                <a:spcPts val="1720"/>
              </a:spcBef>
            </a:pP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Is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there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confusion?</a:t>
            </a:r>
            <a:r>
              <a:rPr dirty="0" sz="1600" spc="4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“I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though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you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had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it!”</a:t>
            </a:r>
            <a:r>
              <a:rPr dirty="0" sz="1600" spc="4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It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also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creates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confusion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because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every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person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with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an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“A”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has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different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view</a:t>
            </a:r>
            <a:r>
              <a:rPr dirty="0" sz="16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of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how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it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is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or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should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be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done.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57526" y="1714753"/>
            <a:ext cx="63576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42845" algn="l"/>
                <a:tab pos="6344285" algn="l"/>
              </a:tabLst>
            </a:pPr>
            <a:r>
              <a:rPr dirty="0" u="sng" sz="2400" b="1" i="1">
                <a:solidFill>
                  <a:srgbClr val="FFBC1F"/>
                </a:solidFill>
                <a:uFill>
                  <a:solidFill>
                    <a:srgbClr val="014582"/>
                  </a:solidFill>
                </a:uFill>
                <a:latin typeface="Arial"/>
                <a:cs typeface="Arial"/>
              </a:rPr>
              <a:t>	Then</a:t>
            </a:r>
            <a:r>
              <a:rPr dirty="0" u="sng" sz="2400" spc="-20" b="1" i="1">
                <a:solidFill>
                  <a:srgbClr val="FFBC1F"/>
                </a:solidFill>
                <a:uFill>
                  <a:solidFill>
                    <a:srgbClr val="014582"/>
                  </a:solidFill>
                </a:uFill>
                <a:latin typeface="Arial"/>
                <a:cs typeface="Arial"/>
              </a:rPr>
              <a:t> Ask:</a:t>
            </a:r>
            <a:r>
              <a:rPr dirty="0" u="sng" sz="2400" b="1" i="1">
                <a:solidFill>
                  <a:srgbClr val="FFBC1F"/>
                </a:solidFill>
                <a:uFill>
                  <a:solidFill>
                    <a:srgbClr val="014582"/>
                  </a:solidFill>
                </a:uFill>
                <a:latin typeface="Arial"/>
                <a:cs typeface="Arial"/>
              </a:rPr>
              <a:t>	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10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90"/>
              <a:t>Horizontal</a:t>
            </a:r>
            <a:r>
              <a:rPr dirty="0" spc="-140"/>
              <a:t> </a:t>
            </a:r>
            <a:r>
              <a:rPr dirty="0" spc="-300"/>
              <a:t>Analysis</a:t>
            </a:r>
            <a:r>
              <a:rPr dirty="0" spc="-135"/>
              <a:t> </a:t>
            </a:r>
            <a:r>
              <a:rPr dirty="0" spc="-280"/>
              <a:t>(Cont.)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27329" y="2305304"/>
            <a:ext cx="24352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Too</a:t>
            </a:r>
            <a:r>
              <a:rPr dirty="0" sz="2000" spc="-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few</a:t>
            </a:r>
            <a:r>
              <a:rPr dirty="0" sz="20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A’s</a:t>
            </a:r>
            <a:r>
              <a:rPr dirty="0" sz="20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and</a:t>
            </a:r>
            <a:r>
              <a:rPr dirty="0" sz="20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004483"/>
                </a:solidFill>
                <a:latin typeface="Arial"/>
                <a:cs typeface="Arial"/>
              </a:rPr>
              <a:t>R’s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7329" y="3171694"/>
            <a:ext cx="13379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Lots</a:t>
            </a:r>
            <a:r>
              <a:rPr dirty="0" sz="20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of</a:t>
            </a:r>
            <a:r>
              <a:rPr dirty="0" sz="20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004483"/>
                </a:solidFill>
                <a:latin typeface="Arial"/>
                <a:cs typeface="Arial"/>
              </a:rPr>
              <a:t>C’s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7329" y="3870459"/>
            <a:ext cx="12236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Lots</a:t>
            </a:r>
            <a:r>
              <a:rPr dirty="0" sz="2000" spc="-5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of</a:t>
            </a:r>
            <a:r>
              <a:rPr dirty="0" sz="20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004483"/>
                </a:solidFill>
                <a:latin typeface="Arial"/>
                <a:cs typeface="Arial"/>
              </a:rPr>
              <a:t>I’s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27329" y="4509011"/>
            <a:ext cx="21964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Every</a:t>
            </a:r>
            <a:r>
              <a:rPr dirty="0" sz="2000" spc="-5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box</a:t>
            </a:r>
            <a:r>
              <a:rPr dirty="0" sz="2000" spc="-5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filled</a:t>
            </a:r>
            <a:r>
              <a:rPr dirty="0" sz="2000" spc="-5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004483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24027" y="2123694"/>
            <a:ext cx="2078355" cy="0"/>
          </a:xfrm>
          <a:custGeom>
            <a:avLst/>
            <a:gdLst/>
            <a:ahLst/>
            <a:cxnLst/>
            <a:rect l="l" t="t" r="r" b="b"/>
            <a:pathLst>
              <a:path w="2078355" h="0">
                <a:moveTo>
                  <a:pt x="2077973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145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16305" y="1701800"/>
            <a:ext cx="16979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BC1F"/>
                </a:solidFill>
                <a:latin typeface="Arial"/>
                <a:cs typeface="Arial"/>
              </a:rPr>
              <a:t>If</a:t>
            </a:r>
            <a:r>
              <a:rPr dirty="0" sz="2400" spc="-15" b="1" i="1">
                <a:solidFill>
                  <a:srgbClr val="FFBC1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BC1F"/>
                </a:solidFill>
                <a:latin typeface="Arial"/>
                <a:cs typeface="Arial"/>
              </a:rPr>
              <a:t>You</a:t>
            </a:r>
            <a:r>
              <a:rPr dirty="0" sz="2400" spc="-10" b="1" i="1">
                <a:solidFill>
                  <a:srgbClr val="FFBC1F"/>
                </a:solidFill>
                <a:latin typeface="Arial"/>
                <a:cs typeface="Arial"/>
              </a:rPr>
              <a:t> Find: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819400" y="2306573"/>
            <a:ext cx="6076950" cy="2701290"/>
          </a:xfrm>
          <a:prstGeom prst="rect">
            <a:avLst/>
          </a:prstGeom>
          <a:solidFill>
            <a:srgbClr val="02B3EB"/>
          </a:solidFill>
        </p:spPr>
        <p:txBody>
          <a:bodyPr wrap="square" lIns="0" tIns="26034" rIns="0" bIns="0" rtlCol="0" vert="horz">
            <a:spAutoFit/>
          </a:bodyPr>
          <a:lstStyle/>
          <a:p>
            <a:pPr marL="62865" marR="61594">
              <a:lnSpc>
                <a:spcPct val="90500"/>
              </a:lnSpc>
              <a:spcBef>
                <a:spcPts val="204"/>
              </a:spcBef>
            </a:pP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process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must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slow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down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while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activity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is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performed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on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an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“ad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hoc”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basis.</a:t>
            </a:r>
            <a:r>
              <a:rPr dirty="0" sz="1600" spc="434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Or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procedure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may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be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outdated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and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can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be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streamlined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if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not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needed.</a:t>
            </a:r>
            <a:endParaRPr sz="1600">
              <a:latin typeface="Arial"/>
              <a:cs typeface="Arial"/>
            </a:endParaRPr>
          </a:p>
          <a:p>
            <a:pPr marL="62865" marR="262890">
              <a:lnSpc>
                <a:spcPts val="1739"/>
              </a:lnSpc>
              <a:spcBef>
                <a:spcPts val="1764"/>
              </a:spcBef>
            </a:pP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Do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all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6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functional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roles</a:t>
            </a:r>
            <a:r>
              <a:rPr dirty="0" sz="16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really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need</a:t>
            </a:r>
            <a:r>
              <a:rPr dirty="0" sz="16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be</a:t>
            </a:r>
            <a:r>
              <a:rPr dirty="0" sz="16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consulted?</a:t>
            </a:r>
            <a:r>
              <a:rPr dirty="0" sz="1600" spc="434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Are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there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justifiable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benefits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in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consulting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all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roles?</a:t>
            </a:r>
            <a:endParaRPr sz="1600">
              <a:latin typeface="Arial"/>
              <a:cs typeface="Arial"/>
            </a:endParaRPr>
          </a:p>
          <a:p>
            <a:pPr marL="62865" marR="655320">
              <a:lnSpc>
                <a:spcPts val="1739"/>
              </a:lnSpc>
              <a:spcBef>
                <a:spcPts val="1735"/>
              </a:spcBef>
            </a:pP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Do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all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roles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need</a:t>
            </a:r>
            <a:r>
              <a:rPr dirty="0" sz="16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16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be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routinely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informed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or</a:t>
            </a:r>
            <a:r>
              <a:rPr dirty="0" sz="16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only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in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exceptional</a:t>
            </a:r>
            <a:r>
              <a:rPr dirty="0" sz="1600" spc="-5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circumstances?</a:t>
            </a:r>
            <a:endParaRPr sz="1600">
              <a:latin typeface="Arial"/>
              <a:cs typeface="Arial"/>
            </a:endParaRPr>
          </a:p>
          <a:p>
            <a:pPr marL="62865" marR="1042035">
              <a:lnSpc>
                <a:spcPts val="1739"/>
              </a:lnSpc>
              <a:spcBef>
                <a:spcPts val="1730"/>
              </a:spcBef>
            </a:pP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They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shouldn’t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be.</a:t>
            </a:r>
            <a:r>
              <a:rPr dirty="0" sz="1600" spc="4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If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they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are,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too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many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people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are 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involved—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usually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too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many</a:t>
            </a:r>
            <a:r>
              <a:rPr dirty="0" sz="16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“C’s”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and</a:t>
            </a:r>
            <a:r>
              <a:rPr dirty="0" sz="16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“I’s.”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800350" y="2104644"/>
            <a:ext cx="6102350" cy="2540"/>
          </a:xfrm>
          <a:custGeom>
            <a:avLst/>
            <a:gdLst/>
            <a:ahLst/>
            <a:cxnLst/>
            <a:rect l="l" t="t" r="r" b="b"/>
            <a:pathLst>
              <a:path w="6102350" h="2539">
                <a:moveTo>
                  <a:pt x="6102096" y="0"/>
                </a:moveTo>
                <a:lnTo>
                  <a:pt x="0" y="2286"/>
                </a:lnTo>
              </a:path>
            </a:pathLst>
          </a:custGeom>
          <a:ln w="25400">
            <a:solidFill>
              <a:srgbClr val="0145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4988305" y="1701800"/>
            <a:ext cx="14973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BC1F"/>
                </a:solidFill>
                <a:latin typeface="Arial"/>
                <a:cs typeface="Arial"/>
              </a:rPr>
              <a:t>Then</a:t>
            </a:r>
            <a:r>
              <a:rPr dirty="0" sz="2400" spc="-20" b="1" i="1">
                <a:solidFill>
                  <a:srgbClr val="FFBC1F"/>
                </a:solidFill>
                <a:latin typeface="Arial"/>
                <a:cs typeface="Arial"/>
              </a:rPr>
              <a:t> Ask: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10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60"/>
              <a:t>What</a:t>
            </a:r>
            <a:r>
              <a:rPr dirty="0" spc="-155"/>
              <a:t> </a:t>
            </a:r>
            <a:r>
              <a:rPr dirty="0" spc="-245"/>
              <a:t>Is</a:t>
            </a:r>
            <a:r>
              <a:rPr dirty="0" spc="-155"/>
              <a:t> </a:t>
            </a:r>
            <a:r>
              <a:rPr dirty="0" spc="-370"/>
              <a:t>RACI</a:t>
            </a:r>
            <a:r>
              <a:rPr dirty="0" spc="-155"/>
              <a:t> </a:t>
            </a:r>
            <a:r>
              <a:rPr dirty="0" spc="-405"/>
              <a:t>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38604" y="1555495"/>
            <a:ext cx="4021454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004483"/>
                </a:solidFill>
                <a:latin typeface="Arial"/>
                <a:cs typeface="Arial"/>
              </a:rPr>
              <a:t>Responsibility</a:t>
            </a:r>
            <a:r>
              <a:rPr dirty="0" sz="2800" spc="-19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004483"/>
                </a:solidFill>
                <a:latin typeface="Arial"/>
                <a:cs typeface="Arial"/>
              </a:rPr>
              <a:t>Charting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83055" y="2725928"/>
            <a:ext cx="7315200" cy="2498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844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Is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technique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for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identifying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functional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areas,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key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activities,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and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decision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points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where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ambiguities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exist;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differences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can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be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brought</a:t>
            </a:r>
            <a:r>
              <a:rPr dirty="0" sz="18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into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open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and</a:t>
            </a:r>
            <a:r>
              <a:rPr dirty="0" sz="18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resolved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through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team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effort.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800" spc="-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approach</a:t>
            </a:r>
            <a:r>
              <a:rPr dirty="0" sz="18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enables</a:t>
            </a:r>
            <a:r>
              <a:rPr dirty="0" sz="18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management</a:t>
            </a:r>
            <a:r>
              <a:rPr dirty="0" sz="18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18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actively</a:t>
            </a:r>
            <a:r>
              <a:rPr dirty="0" sz="1800" spc="-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participate</a:t>
            </a:r>
            <a:r>
              <a:rPr dirty="0" sz="18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in</a:t>
            </a:r>
            <a:r>
              <a:rPr dirty="0" sz="18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the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process</a:t>
            </a:r>
            <a:r>
              <a:rPr dirty="0" sz="1800" spc="-5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of</a:t>
            </a:r>
            <a:r>
              <a:rPr dirty="0" sz="1800" spc="-5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systematically</a:t>
            </a:r>
            <a:r>
              <a:rPr dirty="0" sz="18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describing</a:t>
            </a:r>
            <a:r>
              <a:rPr dirty="0" sz="1800" spc="-5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activities,</a:t>
            </a:r>
            <a:r>
              <a:rPr dirty="0" sz="18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decisions</a:t>
            </a:r>
            <a:r>
              <a:rPr dirty="0" sz="1800" spc="-5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that</a:t>
            </a:r>
            <a:r>
              <a:rPr dirty="0" sz="18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004483"/>
                </a:solidFill>
                <a:latin typeface="Arial"/>
                <a:cs typeface="Arial"/>
              </a:rPr>
              <a:t>have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be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accomplished,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and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clarify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responsibility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that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004483"/>
                </a:solidFill>
                <a:latin typeface="Arial"/>
                <a:cs typeface="Arial"/>
              </a:rPr>
              <a:t>each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plays</a:t>
            </a:r>
            <a:r>
              <a:rPr dirty="0" sz="18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in</a:t>
            </a:r>
            <a:r>
              <a:rPr dirty="0" sz="18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relation</a:t>
            </a:r>
            <a:r>
              <a:rPr dirty="0" sz="18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18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those</a:t>
            </a:r>
            <a:r>
              <a:rPr dirty="0" sz="18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activities</a:t>
            </a:r>
            <a:r>
              <a:rPr dirty="0" sz="18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and</a:t>
            </a:r>
            <a:r>
              <a:rPr dirty="0" sz="18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decisions.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10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20"/>
              <a:t>Get</a:t>
            </a:r>
            <a:r>
              <a:rPr dirty="0" spc="-140"/>
              <a:t> </a:t>
            </a:r>
            <a:r>
              <a:rPr dirty="0" spc="-335"/>
              <a:t>Feedback</a:t>
            </a:r>
            <a:r>
              <a:rPr dirty="0" spc="-140"/>
              <a:t> </a:t>
            </a:r>
            <a:r>
              <a:rPr dirty="0" spc="-385"/>
              <a:t>And</a:t>
            </a:r>
            <a:r>
              <a:rPr dirty="0" spc="-140"/>
              <a:t> </a:t>
            </a:r>
            <a:r>
              <a:rPr dirty="0" spc="-330"/>
              <a:t>Buy-</a:t>
            </a:r>
            <a:r>
              <a:rPr dirty="0" spc="-285"/>
              <a:t>in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22630" y="1600454"/>
            <a:ext cx="7457440" cy="238442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206375" marR="5080" indent="-194310">
              <a:lnSpc>
                <a:spcPts val="2270"/>
              </a:lnSpc>
              <a:spcBef>
                <a:spcPts val="280"/>
              </a:spcBef>
              <a:buClr>
                <a:srgbClr val="009ACA"/>
              </a:buClr>
              <a:buFont typeface="Symbol"/>
              <a:buChar char=""/>
              <a:tabLst>
                <a:tab pos="207645" algn="l"/>
              </a:tabLst>
            </a:pP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2000" spc="-5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RACI</a:t>
            </a:r>
            <a:r>
              <a:rPr dirty="0" sz="2000" spc="-5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chart</a:t>
            </a:r>
            <a:r>
              <a:rPr dirty="0" sz="2000" spc="-5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is</a:t>
            </a:r>
            <a:r>
              <a:rPr dirty="0" sz="2000" spc="-5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shown</a:t>
            </a:r>
            <a:r>
              <a:rPr dirty="0" sz="2000" spc="-5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2000" spc="-5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representative</a:t>
            </a:r>
            <a:r>
              <a:rPr dirty="0" sz="2000" spc="-5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groups</a:t>
            </a:r>
            <a:r>
              <a:rPr dirty="0" sz="2000" spc="-5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of</a:t>
            </a:r>
            <a:r>
              <a:rPr dirty="0" sz="20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4483"/>
                </a:solidFill>
                <a:latin typeface="Arial"/>
                <a:cs typeface="Arial"/>
              </a:rPr>
              <a:t>people </a:t>
            </a:r>
            <a:r>
              <a:rPr dirty="0" sz="2000" spc="-10" b="1">
                <a:solidFill>
                  <a:srgbClr val="004483"/>
                </a:solidFill>
                <a:latin typeface="Arial"/>
                <a:cs typeface="Arial"/>
              </a:rPr>
              <a:t>	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covering</a:t>
            </a:r>
            <a:r>
              <a:rPr dirty="0" sz="20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20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roles</a:t>
            </a:r>
            <a:r>
              <a:rPr dirty="0" sz="20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on</a:t>
            </a:r>
            <a:r>
              <a:rPr dirty="0" sz="20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20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4483"/>
                </a:solidFill>
                <a:latin typeface="Arial"/>
                <a:cs typeface="Arial"/>
              </a:rPr>
              <a:t>chart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Clr>
                <a:srgbClr val="009ACA"/>
              </a:buClr>
              <a:buFont typeface="Symbol"/>
              <a:buChar char=""/>
            </a:pPr>
            <a:endParaRPr sz="2000">
              <a:latin typeface="Arial"/>
              <a:cs typeface="Arial"/>
            </a:endParaRPr>
          </a:p>
          <a:p>
            <a:pPr marL="206375" marR="956310" indent="-194310">
              <a:lnSpc>
                <a:spcPts val="2270"/>
              </a:lnSpc>
              <a:buClr>
                <a:srgbClr val="009ACA"/>
              </a:buClr>
              <a:buFont typeface="Symbol"/>
              <a:buChar char=""/>
              <a:tabLst>
                <a:tab pos="207645" algn="l"/>
              </a:tabLst>
            </a:pP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Their</a:t>
            </a:r>
            <a:r>
              <a:rPr dirty="0" sz="2000" spc="-7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builds</a:t>
            </a:r>
            <a:r>
              <a:rPr dirty="0" sz="2000" spc="-6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are</a:t>
            </a:r>
            <a:r>
              <a:rPr dirty="0" sz="2000" spc="-6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captured</a:t>
            </a:r>
            <a:r>
              <a:rPr dirty="0" sz="2000" spc="-6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and</a:t>
            </a:r>
            <a:r>
              <a:rPr dirty="0" sz="2000" spc="-6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2000" spc="-6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chart</a:t>
            </a:r>
            <a:r>
              <a:rPr dirty="0" sz="2000" spc="-6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is</a:t>
            </a:r>
            <a:r>
              <a:rPr dirty="0" sz="2000" spc="-6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revised</a:t>
            </a:r>
            <a:r>
              <a:rPr dirty="0" sz="2000" spc="-6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004483"/>
                </a:solidFill>
                <a:latin typeface="Arial"/>
                <a:cs typeface="Arial"/>
              </a:rPr>
              <a:t>as </a:t>
            </a:r>
            <a:r>
              <a:rPr dirty="0" sz="2000" spc="-25" b="1">
                <a:solidFill>
                  <a:srgbClr val="004483"/>
                </a:solidFill>
                <a:latin typeface="Arial"/>
                <a:cs typeface="Arial"/>
              </a:rPr>
              <a:t>	</a:t>
            </a:r>
            <a:r>
              <a:rPr dirty="0" sz="2000" spc="-10" b="1">
                <a:solidFill>
                  <a:srgbClr val="004483"/>
                </a:solidFill>
                <a:latin typeface="Arial"/>
                <a:cs typeface="Arial"/>
              </a:rPr>
              <a:t>appropriate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Clr>
                <a:srgbClr val="009ACA"/>
              </a:buClr>
              <a:buFont typeface="Symbol"/>
              <a:buChar char=""/>
            </a:pPr>
            <a:endParaRPr sz="2000">
              <a:latin typeface="Arial"/>
              <a:cs typeface="Arial"/>
            </a:endParaRPr>
          </a:p>
          <a:p>
            <a:pPr marL="206375" marR="445770" indent="-194310">
              <a:lnSpc>
                <a:spcPts val="2270"/>
              </a:lnSpc>
              <a:spcBef>
                <a:spcPts val="5"/>
              </a:spcBef>
              <a:buClr>
                <a:srgbClr val="009ACA"/>
              </a:buClr>
              <a:buFont typeface="Symbol"/>
              <a:buChar char=""/>
              <a:tabLst>
                <a:tab pos="207645" algn="l"/>
              </a:tabLst>
            </a:pP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2000" spc="-5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RACI</a:t>
            </a:r>
            <a:r>
              <a:rPr dirty="0" sz="20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may</a:t>
            </a:r>
            <a:r>
              <a:rPr dirty="0" sz="2000" spc="-5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be</a:t>
            </a:r>
            <a:r>
              <a:rPr dirty="0" sz="20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validated</a:t>
            </a:r>
            <a:r>
              <a:rPr dirty="0" sz="20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in</a:t>
            </a:r>
            <a:r>
              <a:rPr dirty="0" sz="2000" spc="-5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conjunction</a:t>
            </a:r>
            <a:r>
              <a:rPr dirty="0" sz="20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with</a:t>
            </a:r>
            <a:r>
              <a:rPr dirty="0" sz="2000" spc="-5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20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4483"/>
                </a:solidFill>
                <a:latin typeface="Arial"/>
                <a:cs typeface="Arial"/>
              </a:rPr>
              <a:t>other </a:t>
            </a:r>
            <a:r>
              <a:rPr dirty="0" sz="2000" spc="-10" b="1">
                <a:solidFill>
                  <a:srgbClr val="004483"/>
                </a:solidFill>
                <a:latin typeface="Arial"/>
                <a:cs typeface="Arial"/>
              </a:rPr>
              <a:t>	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products</a:t>
            </a:r>
            <a:r>
              <a:rPr dirty="0" sz="2000" spc="-6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of</a:t>
            </a:r>
            <a:r>
              <a:rPr dirty="0" sz="2000" spc="-5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2000" spc="-5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Project</a:t>
            </a:r>
            <a:r>
              <a:rPr dirty="0" sz="2000" spc="-5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004483"/>
                </a:solidFill>
                <a:latin typeface="Arial"/>
                <a:cs typeface="Arial"/>
              </a:rPr>
              <a:t>Team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10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0"/>
              <a:t>Benefits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47776" y="1389081"/>
            <a:ext cx="7624445" cy="351218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398145" indent="-385445">
              <a:lnSpc>
                <a:spcPct val="100000"/>
              </a:lnSpc>
              <a:spcBef>
                <a:spcPts val="350"/>
              </a:spcBef>
              <a:buClr>
                <a:srgbClr val="009ACA"/>
              </a:buClr>
              <a:buFont typeface="Symbol"/>
              <a:buChar char=""/>
              <a:tabLst>
                <a:tab pos="398145" algn="l"/>
              </a:tabLst>
            </a:pP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Increased</a:t>
            </a:r>
            <a:r>
              <a:rPr dirty="0" sz="2000" spc="-7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productivity</a:t>
            </a:r>
            <a:r>
              <a:rPr dirty="0" sz="2000" spc="-7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through</a:t>
            </a:r>
            <a:r>
              <a:rPr dirty="0" sz="2000" spc="-7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well</a:t>
            </a:r>
            <a:r>
              <a:rPr dirty="0" sz="2000" spc="-7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defined</a:t>
            </a:r>
            <a:r>
              <a:rPr dirty="0" sz="2000" spc="-7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4483"/>
                </a:solidFill>
                <a:latin typeface="Arial"/>
                <a:cs typeface="Arial"/>
              </a:rPr>
              <a:t>accountability</a:t>
            </a:r>
            <a:endParaRPr sz="2000">
              <a:latin typeface="Arial"/>
              <a:cs typeface="Arial"/>
            </a:endParaRPr>
          </a:p>
          <a:p>
            <a:pPr marL="398145" marR="5080" indent="-386080">
              <a:lnSpc>
                <a:spcPts val="1930"/>
              </a:lnSpc>
              <a:spcBef>
                <a:spcPts val="710"/>
              </a:spcBef>
              <a:buClr>
                <a:srgbClr val="009ACA"/>
              </a:buClr>
              <a:buFont typeface="Symbol"/>
              <a:buChar char=""/>
              <a:tabLst>
                <a:tab pos="398145" algn="l"/>
              </a:tabLst>
            </a:pP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Reduced</a:t>
            </a:r>
            <a:r>
              <a:rPr dirty="0" sz="20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scrap</a:t>
            </a:r>
            <a:r>
              <a:rPr dirty="0" sz="20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and</a:t>
            </a:r>
            <a:r>
              <a:rPr dirty="0" sz="2000" spc="-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rework</a:t>
            </a:r>
            <a:r>
              <a:rPr dirty="0" sz="20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because</a:t>
            </a:r>
            <a:r>
              <a:rPr dirty="0" sz="2000" spc="-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need</a:t>
            </a:r>
            <a:r>
              <a:rPr dirty="0" sz="20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specifications</a:t>
            </a:r>
            <a:r>
              <a:rPr dirty="0" sz="20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004483"/>
                </a:solidFill>
                <a:latin typeface="Arial"/>
                <a:cs typeface="Arial"/>
              </a:rPr>
              <a:t>are </a:t>
            </a:r>
            <a:r>
              <a:rPr dirty="0" sz="2000" spc="-10" b="1">
                <a:solidFill>
                  <a:srgbClr val="004483"/>
                </a:solidFill>
                <a:latin typeface="Arial"/>
                <a:cs typeface="Arial"/>
              </a:rPr>
              <a:t>clarified</a:t>
            </a:r>
            <a:endParaRPr sz="2000">
              <a:latin typeface="Arial"/>
              <a:cs typeface="Arial"/>
            </a:endParaRPr>
          </a:p>
          <a:p>
            <a:pPr marL="398145" marR="1534795" indent="-386080">
              <a:lnSpc>
                <a:spcPts val="1930"/>
              </a:lnSpc>
              <a:spcBef>
                <a:spcPts val="710"/>
              </a:spcBef>
              <a:buClr>
                <a:srgbClr val="009ACA"/>
              </a:buClr>
              <a:buFont typeface="Symbol"/>
              <a:buChar char=""/>
              <a:tabLst>
                <a:tab pos="398145" algn="l"/>
              </a:tabLst>
            </a:pP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Increased</a:t>
            </a:r>
            <a:r>
              <a:rPr dirty="0" sz="2000" spc="-9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capacity</a:t>
            </a:r>
            <a:r>
              <a:rPr dirty="0" sz="2000" spc="-9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by</a:t>
            </a:r>
            <a:r>
              <a:rPr dirty="0" sz="2000" spc="-9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eliminating</a:t>
            </a:r>
            <a:r>
              <a:rPr dirty="0" sz="2000" spc="-9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overlaps</a:t>
            </a:r>
            <a:r>
              <a:rPr dirty="0" sz="2000" spc="-8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004483"/>
                </a:solidFill>
                <a:latin typeface="Arial"/>
                <a:cs typeface="Arial"/>
              </a:rPr>
              <a:t>and </a:t>
            </a:r>
            <a:r>
              <a:rPr dirty="0" sz="2000" spc="-10" b="1">
                <a:solidFill>
                  <a:srgbClr val="004483"/>
                </a:solidFill>
                <a:latin typeface="Arial"/>
                <a:cs typeface="Arial"/>
              </a:rPr>
              <a:t>redundancies</a:t>
            </a:r>
            <a:endParaRPr sz="2000">
              <a:latin typeface="Arial"/>
              <a:cs typeface="Arial"/>
            </a:endParaRPr>
          </a:p>
          <a:p>
            <a:pPr marL="398145" marR="50800" indent="-386080">
              <a:lnSpc>
                <a:spcPts val="1930"/>
              </a:lnSpc>
              <a:spcBef>
                <a:spcPts val="720"/>
              </a:spcBef>
              <a:buClr>
                <a:srgbClr val="009ACA"/>
              </a:buClr>
              <a:buFont typeface="Symbol"/>
              <a:buChar char=""/>
              <a:tabLst>
                <a:tab pos="398145" algn="l"/>
              </a:tabLst>
            </a:pP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Streamlined</a:t>
            </a:r>
            <a:r>
              <a:rPr dirty="0" sz="2000" spc="-7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organization</a:t>
            </a:r>
            <a:r>
              <a:rPr dirty="0" sz="2000" spc="-6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structure</a:t>
            </a:r>
            <a:r>
              <a:rPr dirty="0" sz="2000" spc="-6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by</a:t>
            </a:r>
            <a:r>
              <a:rPr dirty="0" sz="2000" spc="-6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collapsing</a:t>
            </a:r>
            <a:r>
              <a:rPr dirty="0" sz="2000" spc="-6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4483"/>
                </a:solidFill>
                <a:latin typeface="Arial"/>
                <a:cs typeface="Arial"/>
              </a:rPr>
              <a:t>unneeded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layers</a:t>
            </a:r>
            <a:r>
              <a:rPr dirty="0" sz="2000" spc="-5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and</a:t>
            </a:r>
            <a:r>
              <a:rPr dirty="0" sz="2000" spc="-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placing</a:t>
            </a:r>
            <a:r>
              <a:rPr dirty="0" sz="20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4483"/>
                </a:solidFill>
                <a:latin typeface="Arial"/>
                <a:cs typeface="Arial"/>
              </a:rPr>
              <a:t>accountability</a:t>
            </a:r>
            <a:r>
              <a:rPr dirty="0" sz="2000" spc="-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where</a:t>
            </a:r>
            <a:r>
              <a:rPr dirty="0" sz="20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it</a:t>
            </a:r>
            <a:r>
              <a:rPr dirty="0" sz="2000" spc="-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4483"/>
                </a:solidFill>
                <a:latin typeface="Arial"/>
                <a:cs typeface="Arial"/>
              </a:rPr>
              <a:t>belongs</a:t>
            </a:r>
            <a:endParaRPr sz="2000">
              <a:latin typeface="Arial"/>
              <a:cs typeface="Arial"/>
            </a:endParaRPr>
          </a:p>
          <a:p>
            <a:pPr marL="398145" marR="744220" indent="-386080">
              <a:lnSpc>
                <a:spcPts val="1930"/>
              </a:lnSpc>
              <a:spcBef>
                <a:spcPts val="710"/>
              </a:spcBef>
              <a:buClr>
                <a:srgbClr val="009ACA"/>
              </a:buClr>
              <a:buFont typeface="Symbol"/>
              <a:buChar char=""/>
              <a:tabLst>
                <a:tab pos="398145" algn="l"/>
              </a:tabLst>
            </a:pP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Better</a:t>
            </a:r>
            <a:r>
              <a:rPr dirty="0" sz="2000" spc="-5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trained</a:t>
            </a:r>
            <a:r>
              <a:rPr dirty="0" sz="20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people</a:t>
            </a:r>
            <a:r>
              <a:rPr dirty="0" sz="20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by</a:t>
            </a:r>
            <a:r>
              <a:rPr dirty="0" sz="2000" spc="-5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involving</a:t>
            </a:r>
            <a:r>
              <a:rPr dirty="0" sz="20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them</a:t>
            </a:r>
            <a:r>
              <a:rPr dirty="0" sz="2000" spc="-5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in</a:t>
            </a:r>
            <a:r>
              <a:rPr dirty="0" sz="20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4483"/>
                </a:solidFill>
                <a:latin typeface="Arial"/>
                <a:cs typeface="Arial"/>
              </a:rPr>
              <a:t>workshops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where</a:t>
            </a:r>
            <a:r>
              <a:rPr dirty="0" sz="2000" spc="-6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fellow</a:t>
            </a:r>
            <a:r>
              <a:rPr dirty="0" sz="2000" spc="-5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workers</a:t>
            </a:r>
            <a:r>
              <a:rPr dirty="0" sz="2000" spc="-5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discuss</a:t>
            </a:r>
            <a:r>
              <a:rPr dirty="0" sz="2000" spc="-5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all</a:t>
            </a:r>
            <a:r>
              <a:rPr dirty="0" sz="20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roles</a:t>
            </a:r>
            <a:r>
              <a:rPr dirty="0" sz="2000" spc="-5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and</a:t>
            </a:r>
            <a:r>
              <a:rPr dirty="0" sz="2000" spc="-5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4483"/>
                </a:solidFill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  <a:p>
            <a:pPr marL="398145" marR="320675" indent="-386080">
              <a:lnSpc>
                <a:spcPct val="80100"/>
              </a:lnSpc>
              <a:spcBef>
                <a:spcPts val="740"/>
              </a:spcBef>
              <a:buClr>
                <a:srgbClr val="009ACA"/>
              </a:buClr>
              <a:buFont typeface="Symbol"/>
              <a:buChar char=""/>
              <a:tabLst>
                <a:tab pos="398145" algn="l"/>
              </a:tabLst>
            </a:pP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Better</a:t>
            </a:r>
            <a:r>
              <a:rPr dirty="0" sz="2000" spc="-6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planning</a:t>
            </a:r>
            <a:r>
              <a:rPr dirty="0" sz="2000" spc="-6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process</a:t>
            </a:r>
            <a:r>
              <a:rPr dirty="0" sz="2000" spc="-6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because</a:t>
            </a:r>
            <a:r>
              <a:rPr dirty="0" sz="2000" spc="-6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of</a:t>
            </a:r>
            <a:r>
              <a:rPr dirty="0" sz="2000" spc="-6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more</a:t>
            </a:r>
            <a:r>
              <a:rPr dirty="0" sz="2000" spc="-6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participation</a:t>
            </a:r>
            <a:r>
              <a:rPr dirty="0" sz="2000" spc="-6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004483"/>
                </a:solidFill>
                <a:latin typeface="Arial"/>
                <a:cs typeface="Arial"/>
              </a:rPr>
              <a:t>of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team</a:t>
            </a:r>
            <a:r>
              <a:rPr dirty="0" sz="2000" spc="-5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members</a:t>
            </a:r>
            <a:r>
              <a:rPr dirty="0" sz="2000" spc="-5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as</a:t>
            </a:r>
            <a:r>
              <a:rPr dirty="0" sz="2000" spc="-5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a</a:t>
            </a:r>
            <a:r>
              <a:rPr dirty="0" sz="2000" spc="-5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result</a:t>
            </a:r>
            <a:r>
              <a:rPr dirty="0" sz="2000" spc="-5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of</a:t>
            </a:r>
            <a:r>
              <a:rPr dirty="0" sz="2000" spc="-5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building</a:t>
            </a:r>
            <a:r>
              <a:rPr dirty="0" sz="2000" spc="-5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4483"/>
                </a:solidFill>
                <a:latin typeface="Arial"/>
                <a:cs typeface="Arial"/>
              </a:rPr>
              <a:t>communication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interfaces</a:t>
            </a:r>
            <a:r>
              <a:rPr dirty="0" sz="2000" spc="-7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(consult</a:t>
            </a:r>
            <a:r>
              <a:rPr dirty="0" sz="2000" spc="-7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4483"/>
                </a:solidFill>
                <a:latin typeface="Arial"/>
                <a:cs typeface="Arial"/>
              </a:rPr>
              <a:t>and</a:t>
            </a:r>
            <a:r>
              <a:rPr dirty="0" sz="2000" spc="-6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4483"/>
                </a:solidFill>
                <a:latin typeface="Arial"/>
                <a:cs typeface="Arial"/>
              </a:rPr>
              <a:t>inform)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7630" rIns="0" bIns="0" rtlCol="0" vert="horz">
            <a:spAutoFit/>
          </a:bodyPr>
          <a:lstStyle/>
          <a:p>
            <a:pPr marL="17780" marR="5080">
              <a:lnSpc>
                <a:spcPts val="3260"/>
              </a:lnSpc>
              <a:spcBef>
                <a:spcPts val="690"/>
              </a:spcBef>
            </a:pPr>
            <a:r>
              <a:rPr dirty="0" spc="-345"/>
              <a:t>The</a:t>
            </a:r>
            <a:r>
              <a:rPr dirty="0" spc="-155"/>
              <a:t> </a:t>
            </a:r>
            <a:r>
              <a:rPr dirty="0" spc="-370"/>
              <a:t>RACI</a:t>
            </a:r>
            <a:r>
              <a:rPr dirty="0" spc="-150"/>
              <a:t> </a:t>
            </a:r>
            <a:r>
              <a:rPr dirty="0" spc="-325"/>
              <a:t>Process</a:t>
            </a:r>
            <a:r>
              <a:rPr dirty="0" spc="-150"/>
              <a:t> </a:t>
            </a:r>
            <a:r>
              <a:rPr dirty="0" spc="-310"/>
              <a:t>Provides</a:t>
            </a:r>
            <a:r>
              <a:rPr dirty="0" spc="-150"/>
              <a:t> </a:t>
            </a:r>
            <a:r>
              <a:rPr dirty="0" spc="-320"/>
              <a:t>a</a:t>
            </a:r>
            <a:r>
              <a:rPr dirty="0" spc="-150"/>
              <a:t> </a:t>
            </a:r>
            <a:r>
              <a:rPr dirty="0" spc="-300"/>
              <a:t>Clear</a:t>
            </a:r>
            <a:r>
              <a:rPr dirty="0" spc="-150"/>
              <a:t> </a:t>
            </a:r>
            <a:r>
              <a:rPr dirty="0" spc="-315"/>
              <a:t>Basis</a:t>
            </a:r>
            <a:r>
              <a:rPr dirty="0" spc="-150"/>
              <a:t> </a:t>
            </a:r>
            <a:r>
              <a:rPr dirty="0" spc="-260"/>
              <a:t>for</a:t>
            </a:r>
            <a:r>
              <a:rPr dirty="0" spc="-150"/>
              <a:t> </a:t>
            </a:r>
            <a:r>
              <a:rPr dirty="0" spc="-305"/>
              <a:t>Defining </a:t>
            </a:r>
            <a:r>
              <a:rPr dirty="0" spc="-355"/>
              <a:t>Changes</a:t>
            </a:r>
            <a:r>
              <a:rPr dirty="0" spc="-145"/>
              <a:t> </a:t>
            </a:r>
            <a:r>
              <a:rPr dirty="0" spc="-275"/>
              <a:t>to</a:t>
            </a:r>
            <a:r>
              <a:rPr dirty="0" spc="-140"/>
              <a:t> </a:t>
            </a:r>
            <a:r>
              <a:rPr dirty="0" spc="-280"/>
              <a:t>Accountabilities</a:t>
            </a:r>
            <a:r>
              <a:rPr dirty="0" spc="-145"/>
              <a:t> </a:t>
            </a:r>
            <a:r>
              <a:rPr dirty="0" spc="-345"/>
              <a:t>and</a:t>
            </a:r>
            <a:r>
              <a:rPr dirty="0" spc="-140"/>
              <a:t> </a:t>
            </a:r>
            <a:r>
              <a:rPr dirty="0" spc="-305"/>
              <a:t>Structure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32679" y="1782571"/>
            <a:ext cx="3311525" cy="1414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marR="271145" indent="-190500">
              <a:lnSpc>
                <a:spcPct val="100000"/>
              </a:lnSpc>
              <a:spcBef>
                <a:spcPts val="100"/>
              </a:spcBef>
              <a:buClr>
                <a:srgbClr val="009ACA"/>
              </a:buClr>
              <a:buFont typeface="Symbol"/>
              <a:buChar char=""/>
              <a:tabLst>
                <a:tab pos="203200" algn="l"/>
              </a:tabLst>
            </a:pPr>
            <a:r>
              <a:rPr dirty="0" sz="1200" b="1">
                <a:solidFill>
                  <a:srgbClr val="004483"/>
                </a:solidFill>
                <a:latin typeface="Arial"/>
                <a:cs typeface="Arial"/>
              </a:rPr>
              <a:t>Project</a:t>
            </a:r>
            <a:r>
              <a:rPr dirty="0" sz="1200" spc="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004483"/>
                </a:solidFill>
                <a:latin typeface="Arial"/>
                <a:cs typeface="Arial"/>
              </a:rPr>
              <a:t>Management—</a:t>
            </a:r>
            <a:r>
              <a:rPr dirty="0" sz="1200">
                <a:solidFill>
                  <a:srgbClr val="004483"/>
                </a:solidFill>
                <a:latin typeface="Arial MT"/>
                <a:cs typeface="Arial MT"/>
              </a:rPr>
              <a:t>to</a:t>
            </a:r>
            <a:r>
              <a:rPr dirty="0" sz="1200" spc="1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04483"/>
                </a:solidFill>
                <a:latin typeface="Arial MT"/>
                <a:cs typeface="Arial MT"/>
              </a:rPr>
              <a:t>assign responsibilities</a:t>
            </a:r>
            <a:r>
              <a:rPr dirty="0" sz="1200" spc="-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04483"/>
                </a:solidFill>
                <a:latin typeface="Arial MT"/>
                <a:cs typeface="Arial MT"/>
              </a:rPr>
              <a:t>and ensure tasks</a:t>
            </a:r>
            <a:r>
              <a:rPr dirty="0" sz="1200" spc="-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04483"/>
                </a:solidFill>
                <a:latin typeface="Arial MT"/>
                <a:cs typeface="Arial MT"/>
              </a:rPr>
              <a:t>get </a:t>
            </a:r>
            <a:r>
              <a:rPr dirty="0" sz="1200" spc="-20">
                <a:solidFill>
                  <a:srgbClr val="004483"/>
                </a:solidFill>
                <a:latin typeface="Arial MT"/>
                <a:cs typeface="Arial MT"/>
              </a:rPr>
              <a:t>done</a:t>
            </a:r>
            <a:endParaRPr sz="1200">
              <a:latin typeface="Arial MT"/>
              <a:cs typeface="Arial MT"/>
            </a:endParaRPr>
          </a:p>
          <a:p>
            <a:pPr marL="203200" marR="149860" indent="-190500">
              <a:lnSpc>
                <a:spcPct val="100000"/>
              </a:lnSpc>
              <a:spcBef>
                <a:spcPts val="430"/>
              </a:spcBef>
              <a:buClr>
                <a:srgbClr val="009ACA"/>
              </a:buClr>
              <a:buFont typeface="Symbol"/>
              <a:buChar char=""/>
              <a:tabLst>
                <a:tab pos="203200" algn="l"/>
              </a:tabLst>
            </a:pPr>
            <a:r>
              <a:rPr dirty="0" sz="1200" b="1">
                <a:solidFill>
                  <a:srgbClr val="004483"/>
                </a:solidFill>
                <a:latin typeface="Arial"/>
                <a:cs typeface="Arial"/>
              </a:rPr>
              <a:t>“As</a:t>
            </a:r>
            <a:r>
              <a:rPr dirty="0" sz="12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04483"/>
                </a:solidFill>
                <a:latin typeface="Arial"/>
                <a:cs typeface="Arial"/>
              </a:rPr>
              <a:t>Is”</a:t>
            </a:r>
            <a:r>
              <a:rPr dirty="0" sz="1200" spc="-10" b="1">
                <a:solidFill>
                  <a:srgbClr val="004483"/>
                </a:solidFill>
                <a:latin typeface="Arial"/>
                <a:cs typeface="Arial"/>
              </a:rPr>
              <a:t> Analysis—</a:t>
            </a:r>
            <a:r>
              <a:rPr dirty="0" sz="1200">
                <a:solidFill>
                  <a:srgbClr val="004483"/>
                </a:solidFill>
                <a:latin typeface="Arial MT"/>
                <a:cs typeface="Arial MT"/>
              </a:rPr>
              <a:t>to</a:t>
            </a:r>
            <a:r>
              <a:rPr dirty="0" sz="1200" spc="-1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04483"/>
                </a:solidFill>
                <a:latin typeface="Arial MT"/>
                <a:cs typeface="Arial MT"/>
              </a:rPr>
              <a:t>diagnose</a:t>
            </a:r>
            <a:r>
              <a:rPr dirty="0" sz="1200" spc="-1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04483"/>
                </a:solidFill>
                <a:latin typeface="Arial MT"/>
                <a:cs typeface="Arial MT"/>
              </a:rPr>
              <a:t>problems</a:t>
            </a:r>
            <a:r>
              <a:rPr dirty="0" sz="1200" spc="-1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004483"/>
                </a:solidFill>
                <a:latin typeface="Arial MT"/>
                <a:cs typeface="Arial MT"/>
              </a:rPr>
              <a:t>in </a:t>
            </a:r>
            <a:r>
              <a:rPr dirty="0" sz="1200">
                <a:solidFill>
                  <a:srgbClr val="004483"/>
                </a:solidFill>
                <a:latin typeface="Arial MT"/>
                <a:cs typeface="Arial MT"/>
              </a:rPr>
              <a:t>the</a:t>
            </a:r>
            <a:r>
              <a:rPr dirty="0" sz="1200" spc="-2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04483"/>
                </a:solidFill>
                <a:latin typeface="Arial MT"/>
                <a:cs typeface="Arial MT"/>
              </a:rPr>
              <a:t>organisation</a:t>
            </a:r>
            <a:endParaRPr sz="1200">
              <a:latin typeface="Arial MT"/>
              <a:cs typeface="Arial MT"/>
            </a:endParaRPr>
          </a:p>
          <a:p>
            <a:pPr marL="202565" marR="5080" indent="-190500">
              <a:lnSpc>
                <a:spcPct val="100000"/>
              </a:lnSpc>
              <a:spcBef>
                <a:spcPts val="434"/>
              </a:spcBef>
              <a:buClr>
                <a:srgbClr val="009ACA"/>
              </a:buClr>
              <a:buFont typeface="Symbol"/>
              <a:buChar char=""/>
              <a:tabLst>
                <a:tab pos="202565" algn="l"/>
              </a:tabLst>
            </a:pPr>
            <a:r>
              <a:rPr dirty="0" sz="1200" b="1">
                <a:solidFill>
                  <a:srgbClr val="004483"/>
                </a:solidFill>
                <a:latin typeface="Arial"/>
                <a:cs typeface="Arial"/>
              </a:rPr>
              <a:t>“To</a:t>
            </a:r>
            <a:r>
              <a:rPr dirty="0" sz="12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04483"/>
                </a:solidFill>
                <a:latin typeface="Arial"/>
                <a:cs typeface="Arial"/>
              </a:rPr>
              <a:t>Be”</a:t>
            </a:r>
            <a:r>
              <a:rPr dirty="0" sz="12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004483"/>
                </a:solidFill>
                <a:latin typeface="Arial"/>
                <a:cs typeface="Arial"/>
              </a:rPr>
              <a:t>Design—</a:t>
            </a:r>
            <a:r>
              <a:rPr dirty="0" sz="1200">
                <a:solidFill>
                  <a:srgbClr val="004483"/>
                </a:solidFill>
                <a:latin typeface="Arial MT"/>
                <a:cs typeface="Arial MT"/>
              </a:rPr>
              <a:t>to</a:t>
            </a:r>
            <a:r>
              <a:rPr dirty="0" sz="1200" spc="-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04483"/>
                </a:solidFill>
                <a:latin typeface="Arial MT"/>
                <a:cs typeface="Arial MT"/>
              </a:rPr>
              <a:t>create</a:t>
            </a:r>
            <a:r>
              <a:rPr dirty="0" sz="1200" spc="-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04483"/>
                </a:solidFill>
                <a:latin typeface="Arial MT"/>
                <a:cs typeface="Arial MT"/>
              </a:rPr>
              <a:t>a</a:t>
            </a:r>
            <a:r>
              <a:rPr dirty="0" sz="1200" spc="-1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004483"/>
                </a:solidFill>
                <a:latin typeface="Arial MT"/>
                <a:cs typeface="Arial MT"/>
              </a:rPr>
              <a:t>new </a:t>
            </a:r>
            <a:r>
              <a:rPr dirty="0" sz="1200">
                <a:solidFill>
                  <a:srgbClr val="004483"/>
                </a:solidFill>
                <a:latin typeface="Arial MT"/>
                <a:cs typeface="Arial MT"/>
              </a:rPr>
              <a:t>organisation</a:t>
            </a:r>
            <a:r>
              <a:rPr dirty="0" sz="1200" spc="-2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04483"/>
                </a:solidFill>
                <a:latin typeface="Arial MT"/>
                <a:cs typeface="Arial MT"/>
              </a:rPr>
              <a:t>structure</a:t>
            </a:r>
            <a:r>
              <a:rPr dirty="0" sz="1200" spc="-2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04483"/>
                </a:solidFill>
                <a:latin typeface="Arial MT"/>
                <a:cs typeface="Arial MT"/>
              </a:rPr>
              <a:t>that</a:t>
            </a:r>
            <a:r>
              <a:rPr dirty="0" sz="1200" spc="-2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04483"/>
                </a:solidFill>
                <a:latin typeface="Arial MT"/>
                <a:cs typeface="Arial MT"/>
              </a:rPr>
              <a:t>meets</a:t>
            </a:r>
            <a:r>
              <a:rPr dirty="0" sz="1200" spc="-2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04483"/>
                </a:solidFill>
                <a:latin typeface="Arial MT"/>
                <a:cs typeface="Arial MT"/>
              </a:rPr>
              <a:t>the</a:t>
            </a:r>
            <a:r>
              <a:rPr dirty="0" sz="1200" spc="-2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04483"/>
                </a:solidFill>
                <a:latin typeface="Arial MT"/>
                <a:cs typeface="Arial MT"/>
              </a:rPr>
              <a:t>needs</a:t>
            </a:r>
            <a:r>
              <a:rPr dirty="0" sz="1200" spc="-2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004483"/>
                </a:solidFill>
                <a:latin typeface="Arial MT"/>
                <a:cs typeface="Arial MT"/>
              </a:rPr>
              <a:t>of </a:t>
            </a:r>
            <a:r>
              <a:rPr dirty="0" sz="1200">
                <a:solidFill>
                  <a:srgbClr val="004483"/>
                </a:solidFill>
                <a:latin typeface="Arial MT"/>
                <a:cs typeface="Arial MT"/>
              </a:rPr>
              <a:t>the</a:t>
            </a:r>
            <a:r>
              <a:rPr dirty="0" sz="1200" spc="-1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04483"/>
                </a:solidFill>
                <a:latin typeface="Arial MT"/>
                <a:cs typeface="Arial MT"/>
              </a:rPr>
              <a:t>“To</a:t>
            </a:r>
            <a:r>
              <a:rPr dirty="0" sz="1200" spc="-1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04483"/>
                </a:solidFill>
                <a:latin typeface="Arial MT"/>
                <a:cs typeface="Arial MT"/>
              </a:rPr>
              <a:t>Be”</a:t>
            </a:r>
            <a:r>
              <a:rPr dirty="0" sz="1200" spc="-10">
                <a:solidFill>
                  <a:srgbClr val="004483"/>
                </a:solidFill>
                <a:latin typeface="Arial MT"/>
                <a:cs typeface="Arial MT"/>
              </a:rPr>
              <a:t> design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09777" y="1266444"/>
            <a:ext cx="3675379" cy="314960"/>
          </a:xfrm>
          <a:prstGeom prst="rect">
            <a:avLst/>
          </a:prstGeom>
          <a:solidFill>
            <a:srgbClr val="014582"/>
          </a:solidFill>
          <a:ln w="12700">
            <a:solidFill>
              <a:srgbClr val="012C9E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dirty="0" sz="1400" spc="-10" b="1" i="1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809744" y="1266444"/>
            <a:ext cx="3675379" cy="314960"/>
          </a:xfrm>
          <a:prstGeom prst="rect">
            <a:avLst/>
          </a:prstGeom>
          <a:solidFill>
            <a:srgbClr val="014582"/>
          </a:solidFill>
          <a:ln w="12700">
            <a:solidFill>
              <a:srgbClr val="012C9E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dirty="0" sz="1400" spc="-25" b="1" i="1">
                <a:solidFill>
                  <a:srgbClr val="FFFFFF"/>
                </a:solidFill>
                <a:latin typeface="Arial"/>
                <a:cs typeface="Arial"/>
              </a:rPr>
              <a:t>Use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17447" y="1898766"/>
            <a:ext cx="1437005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5"/>
              </a:lnSpc>
            </a:pPr>
            <a:r>
              <a:rPr dirty="0" sz="1000" b="1" i="1">
                <a:solidFill>
                  <a:srgbClr val="002C9E"/>
                </a:solidFill>
                <a:latin typeface="Arial"/>
                <a:cs typeface="Arial"/>
              </a:rPr>
              <a:t>Who</a:t>
            </a:r>
            <a:r>
              <a:rPr dirty="0" sz="1000" spc="-20" b="1" i="1">
                <a:solidFill>
                  <a:srgbClr val="002C9E"/>
                </a:solidFill>
                <a:latin typeface="Arial"/>
                <a:cs typeface="Arial"/>
              </a:rPr>
              <a:t> </a:t>
            </a:r>
            <a:r>
              <a:rPr dirty="0" sz="1000" b="1" i="1">
                <a:solidFill>
                  <a:srgbClr val="002C9E"/>
                </a:solidFill>
                <a:latin typeface="Arial"/>
                <a:cs typeface="Arial"/>
              </a:rPr>
              <a:t>is</a:t>
            </a:r>
            <a:r>
              <a:rPr dirty="0" sz="1000" spc="-20" b="1" i="1">
                <a:solidFill>
                  <a:srgbClr val="002C9E"/>
                </a:solidFill>
                <a:latin typeface="Arial"/>
                <a:cs typeface="Arial"/>
              </a:rPr>
              <a:t> </a:t>
            </a:r>
            <a:r>
              <a:rPr dirty="0" sz="1000" spc="-10" b="1" i="1">
                <a:solidFill>
                  <a:srgbClr val="002C9E"/>
                </a:solidFill>
                <a:latin typeface="Arial"/>
                <a:cs typeface="Arial"/>
              </a:rPr>
              <a:t>RESPONSIBLE?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838200" y="1801367"/>
            <a:ext cx="1741170" cy="306705"/>
            <a:chOff x="838200" y="1801367"/>
            <a:chExt cx="1741170" cy="306705"/>
          </a:xfrm>
        </p:grpSpPr>
        <p:sp>
          <p:nvSpPr>
            <p:cNvPr id="8" name="object 8" descr=""/>
            <p:cNvSpPr/>
            <p:nvPr/>
          </p:nvSpPr>
          <p:spPr>
            <a:xfrm>
              <a:off x="863346" y="1826513"/>
              <a:ext cx="1716405" cy="281305"/>
            </a:xfrm>
            <a:custGeom>
              <a:avLst/>
              <a:gdLst/>
              <a:ahLst/>
              <a:cxnLst/>
              <a:rect l="l" t="t" r="r" b="b"/>
              <a:pathLst>
                <a:path w="1716405" h="281305">
                  <a:moveTo>
                    <a:pt x="1716024" y="281178"/>
                  </a:moveTo>
                  <a:lnTo>
                    <a:pt x="1716024" y="0"/>
                  </a:lnTo>
                  <a:lnTo>
                    <a:pt x="0" y="0"/>
                  </a:lnTo>
                  <a:lnTo>
                    <a:pt x="0" y="281178"/>
                  </a:lnTo>
                  <a:lnTo>
                    <a:pt x="1716024" y="281178"/>
                  </a:lnTo>
                  <a:close/>
                </a:path>
              </a:pathLst>
            </a:custGeom>
            <a:solidFill>
              <a:srgbClr val="012C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38200" y="1801367"/>
              <a:ext cx="1716405" cy="281305"/>
            </a:xfrm>
            <a:custGeom>
              <a:avLst/>
              <a:gdLst/>
              <a:ahLst/>
              <a:cxnLst/>
              <a:rect l="l" t="t" r="r" b="b"/>
              <a:pathLst>
                <a:path w="1716405" h="281305">
                  <a:moveTo>
                    <a:pt x="1716024" y="281178"/>
                  </a:moveTo>
                  <a:lnTo>
                    <a:pt x="1716024" y="0"/>
                  </a:lnTo>
                  <a:lnTo>
                    <a:pt x="0" y="0"/>
                  </a:lnTo>
                  <a:lnTo>
                    <a:pt x="0" y="281178"/>
                  </a:lnTo>
                  <a:lnTo>
                    <a:pt x="1716024" y="281178"/>
                  </a:lnTo>
                  <a:close/>
                </a:path>
              </a:pathLst>
            </a:custGeom>
            <a:solidFill>
              <a:srgbClr val="029A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38200" y="1801367"/>
            <a:ext cx="1716405" cy="28130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53975">
              <a:lnSpc>
                <a:spcPct val="100000"/>
              </a:lnSpc>
              <a:spcBef>
                <a:spcPts val="475"/>
              </a:spcBef>
            </a:pPr>
            <a:r>
              <a:rPr dirty="0" sz="1000" b="1" i="1">
                <a:solidFill>
                  <a:srgbClr val="004483"/>
                </a:solidFill>
                <a:latin typeface="Arial"/>
                <a:cs typeface="Arial"/>
              </a:rPr>
              <a:t>Who</a:t>
            </a:r>
            <a:r>
              <a:rPr dirty="0" sz="1000" spc="-20" b="1" i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000" b="1" i="1">
                <a:solidFill>
                  <a:srgbClr val="004483"/>
                </a:solidFill>
                <a:latin typeface="Arial"/>
                <a:cs typeface="Arial"/>
              </a:rPr>
              <a:t>is</a:t>
            </a:r>
            <a:r>
              <a:rPr dirty="0" sz="1000" spc="-20" b="1" i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000" spc="-10" b="1" i="1">
                <a:solidFill>
                  <a:srgbClr val="004483"/>
                </a:solidFill>
                <a:latin typeface="Arial"/>
                <a:cs typeface="Arial"/>
              </a:rPr>
              <a:t>RESPONSIBLE?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5648" y="1579879"/>
            <a:ext cx="245745" cy="212090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just" marL="12700" marR="5080">
              <a:lnSpc>
                <a:spcPct val="142800"/>
              </a:lnSpc>
              <a:spcBef>
                <a:spcPts val="150"/>
              </a:spcBef>
            </a:pPr>
            <a:r>
              <a:rPr dirty="0" sz="2400" spc="-50" b="1" i="1">
                <a:solidFill>
                  <a:srgbClr val="004483"/>
                </a:solidFill>
                <a:latin typeface="Arial"/>
                <a:cs typeface="Arial"/>
              </a:rPr>
              <a:t>R A C I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846323" y="1826006"/>
            <a:ext cx="1289685" cy="269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The</a:t>
            </a:r>
            <a:r>
              <a:rPr dirty="0" sz="800" spc="-1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person</a:t>
            </a:r>
            <a:r>
              <a:rPr dirty="0" sz="800" spc="-1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who</a:t>
            </a:r>
            <a:r>
              <a:rPr dirty="0" sz="800" spc="-1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has</a:t>
            </a:r>
            <a:r>
              <a:rPr dirty="0" sz="800" spc="-1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to</a:t>
            </a:r>
            <a:r>
              <a:rPr dirty="0" sz="800" spc="-1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do</a:t>
            </a:r>
            <a:r>
              <a:rPr dirty="0" sz="800" spc="-1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800" spc="-25">
                <a:solidFill>
                  <a:srgbClr val="004483"/>
                </a:solidFill>
                <a:latin typeface="Arial MT"/>
                <a:cs typeface="Arial MT"/>
              </a:rPr>
              <a:t>it</a:t>
            </a: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 (the</a:t>
            </a:r>
            <a:r>
              <a:rPr dirty="0" sz="800" spc="-10">
                <a:solidFill>
                  <a:srgbClr val="004483"/>
                </a:solidFill>
                <a:latin typeface="Arial MT"/>
                <a:cs typeface="Arial MT"/>
              </a:rPr>
              <a:t> doer)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2603754" y="1811273"/>
            <a:ext cx="185420" cy="293370"/>
            <a:chOff x="2603754" y="1811273"/>
            <a:chExt cx="185420" cy="293370"/>
          </a:xfrm>
        </p:grpSpPr>
        <p:sp>
          <p:nvSpPr>
            <p:cNvPr id="14" name="object 14" descr=""/>
            <p:cNvSpPr/>
            <p:nvPr/>
          </p:nvSpPr>
          <p:spPr>
            <a:xfrm>
              <a:off x="2628900" y="1824227"/>
              <a:ext cx="160020" cy="280670"/>
            </a:xfrm>
            <a:custGeom>
              <a:avLst/>
              <a:gdLst/>
              <a:ahLst/>
              <a:cxnLst/>
              <a:rect l="l" t="t" r="r" b="b"/>
              <a:pathLst>
                <a:path w="160019" h="280669">
                  <a:moveTo>
                    <a:pt x="160019" y="140207"/>
                  </a:moveTo>
                  <a:lnTo>
                    <a:pt x="0" y="0"/>
                  </a:lnTo>
                  <a:lnTo>
                    <a:pt x="0" y="280415"/>
                  </a:lnTo>
                  <a:lnTo>
                    <a:pt x="160019" y="140207"/>
                  </a:lnTo>
                  <a:close/>
                </a:path>
              </a:pathLst>
            </a:custGeom>
            <a:solidFill>
              <a:srgbClr val="012C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603754" y="1811273"/>
              <a:ext cx="160020" cy="281305"/>
            </a:xfrm>
            <a:custGeom>
              <a:avLst/>
              <a:gdLst/>
              <a:ahLst/>
              <a:cxnLst/>
              <a:rect l="l" t="t" r="r" b="b"/>
              <a:pathLst>
                <a:path w="160019" h="281305">
                  <a:moveTo>
                    <a:pt x="160019" y="140207"/>
                  </a:moveTo>
                  <a:lnTo>
                    <a:pt x="0" y="0"/>
                  </a:lnTo>
                  <a:lnTo>
                    <a:pt x="0" y="281177"/>
                  </a:lnTo>
                  <a:lnTo>
                    <a:pt x="160019" y="140207"/>
                  </a:lnTo>
                  <a:close/>
                </a:path>
              </a:pathLst>
            </a:custGeom>
            <a:solidFill>
              <a:srgbClr val="FF703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917447" y="2427594"/>
            <a:ext cx="1511300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5"/>
              </a:lnSpc>
            </a:pPr>
            <a:r>
              <a:rPr dirty="0" sz="1000" b="1" i="1">
                <a:solidFill>
                  <a:srgbClr val="002C9E"/>
                </a:solidFill>
                <a:latin typeface="Arial"/>
                <a:cs typeface="Arial"/>
              </a:rPr>
              <a:t>Who</a:t>
            </a:r>
            <a:r>
              <a:rPr dirty="0" sz="1000" spc="-15" b="1" i="1">
                <a:solidFill>
                  <a:srgbClr val="002C9E"/>
                </a:solidFill>
                <a:latin typeface="Arial"/>
                <a:cs typeface="Arial"/>
              </a:rPr>
              <a:t> </a:t>
            </a:r>
            <a:r>
              <a:rPr dirty="0" sz="1000" b="1" i="1">
                <a:solidFill>
                  <a:srgbClr val="002C9E"/>
                </a:solidFill>
                <a:latin typeface="Arial"/>
                <a:cs typeface="Arial"/>
              </a:rPr>
              <a:t>is</a:t>
            </a:r>
            <a:r>
              <a:rPr dirty="0" sz="1000" spc="-10" b="1" i="1">
                <a:solidFill>
                  <a:srgbClr val="002C9E"/>
                </a:solidFill>
                <a:latin typeface="Arial"/>
                <a:cs typeface="Arial"/>
              </a:rPr>
              <a:t> ACCOUNTABLE?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838200" y="2330195"/>
            <a:ext cx="1741170" cy="306705"/>
            <a:chOff x="838200" y="2330195"/>
            <a:chExt cx="1741170" cy="306705"/>
          </a:xfrm>
        </p:grpSpPr>
        <p:sp>
          <p:nvSpPr>
            <p:cNvPr id="18" name="object 18" descr=""/>
            <p:cNvSpPr/>
            <p:nvPr/>
          </p:nvSpPr>
          <p:spPr>
            <a:xfrm>
              <a:off x="863346" y="2355341"/>
              <a:ext cx="1716405" cy="281305"/>
            </a:xfrm>
            <a:custGeom>
              <a:avLst/>
              <a:gdLst/>
              <a:ahLst/>
              <a:cxnLst/>
              <a:rect l="l" t="t" r="r" b="b"/>
              <a:pathLst>
                <a:path w="1716405" h="281305">
                  <a:moveTo>
                    <a:pt x="1716024" y="281178"/>
                  </a:moveTo>
                  <a:lnTo>
                    <a:pt x="1716024" y="0"/>
                  </a:lnTo>
                  <a:lnTo>
                    <a:pt x="0" y="0"/>
                  </a:lnTo>
                  <a:lnTo>
                    <a:pt x="0" y="281178"/>
                  </a:lnTo>
                  <a:lnTo>
                    <a:pt x="1716024" y="281178"/>
                  </a:lnTo>
                  <a:close/>
                </a:path>
              </a:pathLst>
            </a:custGeom>
            <a:solidFill>
              <a:srgbClr val="012C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838200" y="2330195"/>
              <a:ext cx="1716405" cy="281305"/>
            </a:xfrm>
            <a:custGeom>
              <a:avLst/>
              <a:gdLst/>
              <a:ahLst/>
              <a:cxnLst/>
              <a:rect l="l" t="t" r="r" b="b"/>
              <a:pathLst>
                <a:path w="1716405" h="281305">
                  <a:moveTo>
                    <a:pt x="1716024" y="281178"/>
                  </a:moveTo>
                  <a:lnTo>
                    <a:pt x="1716024" y="0"/>
                  </a:lnTo>
                  <a:lnTo>
                    <a:pt x="0" y="0"/>
                  </a:lnTo>
                  <a:lnTo>
                    <a:pt x="0" y="281178"/>
                  </a:lnTo>
                  <a:lnTo>
                    <a:pt x="1716024" y="281178"/>
                  </a:lnTo>
                  <a:close/>
                </a:path>
              </a:pathLst>
            </a:custGeom>
            <a:solidFill>
              <a:srgbClr val="029A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838200" y="2330195"/>
            <a:ext cx="1716405" cy="28130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53975">
              <a:lnSpc>
                <a:spcPct val="100000"/>
              </a:lnSpc>
              <a:spcBef>
                <a:spcPts val="475"/>
              </a:spcBef>
            </a:pPr>
            <a:r>
              <a:rPr dirty="0" sz="1000" b="1" i="1">
                <a:solidFill>
                  <a:srgbClr val="004483"/>
                </a:solidFill>
                <a:latin typeface="Arial"/>
                <a:cs typeface="Arial"/>
              </a:rPr>
              <a:t>Who</a:t>
            </a:r>
            <a:r>
              <a:rPr dirty="0" sz="1000" spc="-15" b="1" i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000" b="1" i="1">
                <a:solidFill>
                  <a:srgbClr val="004483"/>
                </a:solidFill>
                <a:latin typeface="Arial"/>
                <a:cs typeface="Arial"/>
              </a:rPr>
              <a:t>is</a:t>
            </a:r>
            <a:r>
              <a:rPr dirty="0" sz="1000" spc="-10" b="1" i="1">
                <a:solidFill>
                  <a:srgbClr val="004483"/>
                </a:solidFill>
                <a:latin typeface="Arial"/>
                <a:cs typeface="Arial"/>
              </a:rPr>
              <a:t> ACCOUNTABLE?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846323" y="2293112"/>
            <a:ext cx="125920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The</a:t>
            </a:r>
            <a:r>
              <a:rPr dirty="0" sz="800" spc="-1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person</a:t>
            </a:r>
            <a:r>
              <a:rPr dirty="0" sz="800" spc="-1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who</a:t>
            </a:r>
            <a:r>
              <a:rPr dirty="0" sz="800" spc="-1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makes</a:t>
            </a:r>
            <a:r>
              <a:rPr dirty="0" sz="800" spc="-1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800" spc="-25">
                <a:solidFill>
                  <a:srgbClr val="004483"/>
                </a:solidFill>
                <a:latin typeface="Arial MT"/>
                <a:cs typeface="Arial MT"/>
              </a:rPr>
              <a:t>the</a:t>
            </a: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 final</a:t>
            </a:r>
            <a:r>
              <a:rPr dirty="0" sz="800" spc="-3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decision</a:t>
            </a:r>
            <a:r>
              <a:rPr dirty="0" sz="800" spc="-2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and</a:t>
            </a:r>
            <a:r>
              <a:rPr dirty="0" sz="800" spc="-2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800" spc="-25">
                <a:solidFill>
                  <a:srgbClr val="004483"/>
                </a:solidFill>
                <a:latin typeface="Arial MT"/>
                <a:cs typeface="Arial MT"/>
              </a:rPr>
              <a:t>has</a:t>
            </a: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 ultimate</a:t>
            </a:r>
            <a:r>
              <a:rPr dirty="0" sz="800" spc="-2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004483"/>
                </a:solidFill>
                <a:latin typeface="Arial MT"/>
                <a:cs typeface="Arial MT"/>
              </a:rPr>
              <a:t>ownership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2603754" y="2338577"/>
            <a:ext cx="185420" cy="293370"/>
            <a:chOff x="2603754" y="2338577"/>
            <a:chExt cx="185420" cy="293370"/>
          </a:xfrm>
        </p:grpSpPr>
        <p:sp>
          <p:nvSpPr>
            <p:cNvPr id="23" name="object 23" descr=""/>
            <p:cNvSpPr/>
            <p:nvPr/>
          </p:nvSpPr>
          <p:spPr>
            <a:xfrm>
              <a:off x="2628900" y="2350769"/>
              <a:ext cx="160020" cy="281305"/>
            </a:xfrm>
            <a:custGeom>
              <a:avLst/>
              <a:gdLst/>
              <a:ahLst/>
              <a:cxnLst/>
              <a:rect l="l" t="t" r="r" b="b"/>
              <a:pathLst>
                <a:path w="160019" h="281305">
                  <a:moveTo>
                    <a:pt x="160020" y="140969"/>
                  </a:moveTo>
                  <a:lnTo>
                    <a:pt x="0" y="0"/>
                  </a:lnTo>
                  <a:lnTo>
                    <a:pt x="0" y="281178"/>
                  </a:lnTo>
                  <a:lnTo>
                    <a:pt x="160020" y="140969"/>
                  </a:lnTo>
                  <a:close/>
                </a:path>
              </a:pathLst>
            </a:custGeom>
            <a:solidFill>
              <a:srgbClr val="012C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603754" y="2338577"/>
              <a:ext cx="160020" cy="280670"/>
            </a:xfrm>
            <a:custGeom>
              <a:avLst/>
              <a:gdLst/>
              <a:ahLst/>
              <a:cxnLst/>
              <a:rect l="l" t="t" r="r" b="b"/>
              <a:pathLst>
                <a:path w="160019" h="280669">
                  <a:moveTo>
                    <a:pt x="160019" y="140207"/>
                  </a:moveTo>
                  <a:lnTo>
                    <a:pt x="0" y="0"/>
                  </a:lnTo>
                  <a:lnTo>
                    <a:pt x="0" y="280415"/>
                  </a:lnTo>
                  <a:lnTo>
                    <a:pt x="160019" y="140207"/>
                  </a:lnTo>
                  <a:close/>
                </a:path>
              </a:pathLst>
            </a:custGeom>
            <a:solidFill>
              <a:srgbClr val="FF703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917447" y="2946516"/>
            <a:ext cx="1319530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5"/>
              </a:lnSpc>
            </a:pPr>
            <a:r>
              <a:rPr dirty="0" sz="1000" b="1" i="1">
                <a:solidFill>
                  <a:srgbClr val="002C9E"/>
                </a:solidFill>
                <a:latin typeface="Arial"/>
                <a:cs typeface="Arial"/>
              </a:rPr>
              <a:t>Who</a:t>
            </a:r>
            <a:r>
              <a:rPr dirty="0" sz="1000" spc="-20" b="1" i="1">
                <a:solidFill>
                  <a:srgbClr val="002C9E"/>
                </a:solidFill>
                <a:latin typeface="Arial"/>
                <a:cs typeface="Arial"/>
              </a:rPr>
              <a:t> </a:t>
            </a:r>
            <a:r>
              <a:rPr dirty="0" sz="1000" b="1" i="1">
                <a:solidFill>
                  <a:srgbClr val="002C9E"/>
                </a:solidFill>
                <a:latin typeface="Arial"/>
                <a:cs typeface="Arial"/>
              </a:rPr>
              <a:t>is</a:t>
            </a:r>
            <a:r>
              <a:rPr dirty="0" sz="1000" spc="-20" b="1" i="1">
                <a:solidFill>
                  <a:srgbClr val="002C9E"/>
                </a:solidFill>
                <a:latin typeface="Arial"/>
                <a:cs typeface="Arial"/>
              </a:rPr>
              <a:t> </a:t>
            </a:r>
            <a:r>
              <a:rPr dirty="0" sz="1000" spc="-10" b="1" i="1">
                <a:solidFill>
                  <a:srgbClr val="002C9E"/>
                </a:solidFill>
                <a:latin typeface="Arial"/>
                <a:cs typeface="Arial"/>
              </a:rPr>
              <a:t>CONSULTED?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838200" y="2849117"/>
            <a:ext cx="1741170" cy="306705"/>
            <a:chOff x="838200" y="2849117"/>
            <a:chExt cx="1741170" cy="306705"/>
          </a:xfrm>
        </p:grpSpPr>
        <p:sp>
          <p:nvSpPr>
            <p:cNvPr id="27" name="object 27" descr=""/>
            <p:cNvSpPr/>
            <p:nvPr/>
          </p:nvSpPr>
          <p:spPr>
            <a:xfrm>
              <a:off x="863346" y="2874263"/>
              <a:ext cx="1716405" cy="281305"/>
            </a:xfrm>
            <a:custGeom>
              <a:avLst/>
              <a:gdLst/>
              <a:ahLst/>
              <a:cxnLst/>
              <a:rect l="l" t="t" r="r" b="b"/>
              <a:pathLst>
                <a:path w="1716405" h="281305">
                  <a:moveTo>
                    <a:pt x="1716024" y="281177"/>
                  </a:moveTo>
                  <a:lnTo>
                    <a:pt x="1716024" y="0"/>
                  </a:lnTo>
                  <a:lnTo>
                    <a:pt x="0" y="0"/>
                  </a:lnTo>
                  <a:lnTo>
                    <a:pt x="0" y="281177"/>
                  </a:lnTo>
                  <a:lnTo>
                    <a:pt x="1716024" y="281177"/>
                  </a:lnTo>
                  <a:close/>
                </a:path>
              </a:pathLst>
            </a:custGeom>
            <a:solidFill>
              <a:srgbClr val="012C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838200" y="2849117"/>
              <a:ext cx="1716405" cy="281305"/>
            </a:xfrm>
            <a:custGeom>
              <a:avLst/>
              <a:gdLst/>
              <a:ahLst/>
              <a:cxnLst/>
              <a:rect l="l" t="t" r="r" b="b"/>
              <a:pathLst>
                <a:path w="1716405" h="281305">
                  <a:moveTo>
                    <a:pt x="1716024" y="281177"/>
                  </a:moveTo>
                  <a:lnTo>
                    <a:pt x="1716024" y="0"/>
                  </a:lnTo>
                  <a:lnTo>
                    <a:pt x="0" y="0"/>
                  </a:lnTo>
                  <a:lnTo>
                    <a:pt x="0" y="281177"/>
                  </a:lnTo>
                  <a:lnTo>
                    <a:pt x="1716024" y="281177"/>
                  </a:lnTo>
                  <a:close/>
                </a:path>
              </a:pathLst>
            </a:custGeom>
            <a:solidFill>
              <a:srgbClr val="029A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838200" y="2849117"/>
            <a:ext cx="1716405" cy="28130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53975">
              <a:lnSpc>
                <a:spcPct val="100000"/>
              </a:lnSpc>
              <a:spcBef>
                <a:spcPts val="475"/>
              </a:spcBef>
            </a:pPr>
            <a:r>
              <a:rPr dirty="0" sz="1000" b="1" i="1">
                <a:solidFill>
                  <a:srgbClr val="004483"/>
                </a:solidFill>
                <a:latin typeface="Arial"/>
                <a:cs typeface="Arial"/>
              </a:rPr>
              <a:t>Who</a:t>
            </a:r>
            <a:r>
              <a:rPr dirty="0" sz="1000" spc="-20" b="1" i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000" b="1" i="1">
                <a:solidFill>
                  <a:srgbClr val="004483"/>
                </a:solidFill>
                <a:latin typeface="Arial"/>
                <a:cs typeface="Arial"/>
              </a:rPr>
              <a:t>is</a:t>
            </a:r>
            <a:r>
              <a:rPr dirty="0" sz="1000" spc="-20" b="1" i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000" spc="-10" b="1" i="1">
                <a:solidFill>
                  <a:srgbClr val="004483"/>
                </a:solidFill>
                <a:latin typeface="Arial"/>
                <a:cs typeface="Arial"/>
              </a:rPr>
              <a:t>CONSULTED?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846323" y="2812033"/>
            <a:ext cx="1271270" cy="391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The</a:t>
            </a:r>
            <a:r>
              <a:rPr dirty="0" sz="800" spc="-1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person</a:t>
            </a:r>
            <a:r>
              <a:rPr dirty="0" sz="800" spc="-1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who</a:t>
            </a:r>
            <a:r>
              <a:rPr dirty="0" sz="800" spc="-1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must</a:t>
            </a:r>
            <a:r>
              <a:rPr dirty="0" sz="800" spc="-1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800" spc="-25">
                <a:solidFill>
                  <a:srgbClr val="004483"/>
                </a:solidFill>
                <a:latin typeface="Arial MT"/>
                <a:cs typeface="Arial MT"/>
              </a:rPr>
              <a:t>be</a:t>
            </a: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 consulted</a:t>
            </a:r>
            <a:r>
              <a:rPr dirty="0" sz="800" spc="-1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800" i="1">
                <a:solidFill>
                  <a:srgbClr val="004483"/>
                </a:solidFill>
                <a:latin typeface="Arial"/>
                <a:cs typeface="Arial"/>
              </a:rPr>
              <a:t>before</a:t>
            </a:r>
            <a:r>
              <a:rPr dirty="0" sz="800" spc="-10" i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a</a:t>
            </a:r>
            <a:r>
              <a:rPr dirty="0" sz="800" spc="-1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004483"/>
                </a:solidFill>
                <a:latin typeface="Arial MT"/>
                <a:cs typeface="Arial MT"/>
              </a:rPr>
              <a:t>decision </a:t>
            </a: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or</a:t>
            </a:r>
            <a:r>
              <a:rPr dirty="0" sz="800" spc="-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action</a:t>
            </a:r>
            <a:r>
              <a:rPr dirty="0" sz="800" spc="-1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is</a:t>
            </a:r>
            <a:r>
              <a:rPr dirty="0" sz="800" spc="-10">
                <a:solidFill>
                  <a:srgbClr val="004483"/>
                </a:solidFill>
                <a:latin typeface="Arial MT"/>
                <a:cs typeface="Arial MT"/>
              </a:rPr>
              <a:t> taken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2603754" y="2857500"/>
            <a:ext cx="185420" cy="293370"/>
            <a:chOff x="2603754" y="2857500"/>
            <a:chExt cx="185420" cy="293370"/>
          </a:xfrm>
        </p:grpSpPr>
        <p:sp>
          <p:nvSpPr>
            <p:cNvPr id="32" name="object 32" descr=""/>
            <p:cNvSpPr/>
            <p:nvPr/>
          </p:nvSpPr>
          <p:spPr>
            <a:xfrm>
              <a:off x="2628900" y="2870453"/>
              <a:ext cx="160020" cy="280670"/>
            </a:xfrm>
            <a:custGeom>
              <a:avLst/>
              <a:gdLst/>
              <a:ahLst/>
              <a:cxnLst/>
              <a:rect l="l" t="t" r="r" b="b"/>
              <a:pathLst>
                <a:path w="160019" h="280669">
                  <a:moveTo>
                    <a:pt x="160019" y="140208"/>
                  </a:moveTo>
                  <a:lnTo>
                    <a:pt x="0" y="0"/>
                  </a:lnTo>
                  <a:lnTo>
                    <a:pt x="0" y="280416"/>
                  </a:lnTo>
                  <a:lnTo>
                    <a:pt x="160019" y="140208"/>
                  </a:lnTo>
                  <a:close/>
                </a:path>
              </a:pathLst>
            </a:custGeom>
            <a:solidFill>
              <a:srgbClr val="012C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603754" y="2857500"/>
              <a:ext cx="160020" cy="281305"/>
            </a:xfrm>
            <a:custGeom>
              <a:avLst/>
              <a:gdLst/>
              <a:ahLst/>
              <a:cxnLst/>
              <a:rect l="l" t="t" r="r" b="b"/>
              <a:pathLst>
                <a:path w="160019" h="281305">
                  <a:moveTo>
                    <a:pt x="160019" y="140208"/>
                  </a:moveTo>
                  <a:lnTo>
                    <a:pt x="0" y="0"/>
                  </a:lnTo>
                  <a:lnTo>
                    <a:pt x="0" y="281177"/>
                  </a:lnTo>
                  <a:lnTo>
                    <a:pt x="160019" y="140208"/>
                  </a:lnTo>
                  <a:close/>
                </a:path>
              </a:pathLst>
            </a:custGeom>
            <a:solidFill>
              <a:srgbClr val="FF703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917447" y="3465438"/>
            <a:ext cx="1206500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5"/>
              </a:lnSpc>
            </a:pPr>
            <a:r>
              <a:rPr dirty="0" sz="1000" b="1" i="1">
                <a:solidFill>
                  <a:srgbClr val="002C9E"/>
                </a:solidFill>
                <a:latin typeface="Arial"/>
                <a:cs typeface="Arial"/>
              </a:rPr>
              <a:t>Who</a:t>
            </a:r>
            <a:r>
              <a:rPr dirty="0" sz="1000" spc="-15" b="1" i="1">
                <a:solidFill>
                  <a:srgbClr val="002C9E"/>
                </a:solidFill>
                <a:latin typeface="Arial"/>
                <a:cs typeface="Arial"/>
              </a:rPr>
              <a:t> </a:t>
            </a:r>
            <a:r>
              <a:rPr dirty="0" sz="1000" b="1" i="1">
                <a:solidFill>
                  <a:srgbClr val="002C9E"/>
                </a:solidFill>
                <a:latin typeface="Arial"/>
                <a:cs typeface="Arial"/>
              </a:rPr>
              <a:t>is</a:t>
            </a:r>
            <a:r>
              <a:rPr dirty="0" sz="1000" spc="-10" b="1" i="1">
                <a:solidFill>
                  <a:srgbClr val="002C9E"/>
                </a:solidFill>
                <a:latin typeface="Arial"/>
                <a:cs typeface="Arial"/>
              </a:rPr>
              <a:t> INFORMED?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838200" y="3368040"/>
            <a:ext cx="1741170" cy="306705"/>
            <a:chOff x="838200" y="3368040"/>
            <a:chExt cx="1741170" cy="306705"/>
          </a:xfrm>
        </p:grpSpPr>
        <p:sp>
          <p:nvSpPr>
            <p:cNvPr id="36" name="object 36" descr=""/>
            <p:cNvSpPr/>
            <p:nvPr/>
          </p:nvSpPr>
          <p:spPr>
            <a:xfrm>
              <a:off x="863346" y="3393948"/>
              <a:ext cx="1716405" cy="280670"/>
            </a:xfrm>
            <a:custGeom>
              <a:avLst/>
              <a:gdLst/>
              <a:ahLst/>
              <a:cxnLst/>
              <a:rect l="l" t="t" r="r" b="b"/>
              <a:pathLst>
                <a:path w="1716405" h="280670">
                  <a:moveTo>
                    <a:pt x="1716024" y="280415"/>
                  </a:moveTo>
                  <a:lnTo>
                    <a:pt x="1716024" y="0"/>
                  </a:lnTo>
                  <a:lnTo>
                    <a:pt x="0" y="0"/>
                  </a:lnTo>
                  <a:lnTo>
                    <a:pt x="0" y="280415"/>
                  </a:lnTo>
                  <a:lnTo>
                    <a:pt x="1716024" y="280415"/>
                  </a:lnTo>
                  <a:close/>
                </a:path>
              </a:pathLst>
            </a:custGeom>
            <a:solidFill>
              <a:srgbClr val="012C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38200" y="3368040"/>
              <a:ext cx="1716405" cy="281305"/>
            </a:xfrm>
            <a:custGeom>
              <a:avLst/>
              <a:gdLst/>
              <a:ahLst/>
              <a:cxnLst/>
              <a:rect l="l" t="t" r="r" b="b"/>
              <a:pathLst>
                <a:path w="1716405" h="281304">
                  <a:moveTo>
                    <a:pt x="1716024" y="281177"/>
                  </a:moveTo>
                  <a:lnTo>
                    <a:pt x="1716024" y="0"/>
                  </a:lnTo>
                  <a:lnTo>
                    <a:pt x="0" y="0"/>
                  </a:lnTo>
                  <a:lnTo>
                    <a:pt x="0" y="281177"/>
                  </a:lnTo>
                  <a:lnTo>
                    <a:pt x="1716024" y="281177"/>
                  </a:lnTo>
                  <a:close/>
                </a:path>
              </a:pathLst>
            </a:custGeom>
            <a:solidFill>
              <a:srgbClr val="029A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838200" y="3368040"/>
            <a:ext cx="1716405" cy="28130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53975">
              <a:lnSpc>
                <a:spcPct val="100000"/>
              </a:lnSpc>
              <a:spcBef>
                <a:spcPts val="475"/>
              </a:spcBef>
            </a:pPr>
            <a:r>
              <a:rPr dirty="0" sz="1000" b="1" i="1">
                <a:solidFill>
                  <a:srgbClr val="004483"/>
                </a:solidFill>
                <a:latin typeface="Arial"/>
                <a:cs typeface="Arial"/>
              </a:rPr>
              <a:t>Who</a:t>
            </a:r>
            <a:r>
              <a:rPr dirty="0" sz="1000" spc="-15" b="1" i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000" b="1" i="1">
                <a:solidFill>
                  <a:srgbClr val="004483"/>
                </a:solidFill>
                <a:latin typeface="Arial"/>
                <a:cs typeface="Arial"/>
              </a:rPr>
              <a:t>is</a:t>
            </a:r>
            <a:r>
              <a:rPr dirty="0" sz="1000" spc="-10" b="1" i="1">
                <a:solidFill>
                  <a:srgbClr val="004483"/>
                </a:solidFill>
                <a:latin typeface="Arial"/>
                <a:cs typeface="Arial"/>
              </a:rPr>
              <a:t> INFORMED?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2846323" y="3330955"/>
            <a:ext cx="1229360" cy="391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The</a:t>
            </a:r>
            <a:r>
              <a:rPr dirty="0" sz="800" spc="-1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person</a:t>
            </a:r>
            <a:r>
              <a:rPr dirty="0" sz="800" spc="-1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who</a:t>
            </a:r>
            <a:r>
              <a:rPr dirty="0" sz="800" spc="-1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must</a:t>
            </a:r>
            <a:r>
              <a:rPr dirty="0" sz="800" spc="-1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800" spc="-25">
                <a:solidFill>
                  <a:srgbClr val="004483"/>
                </a:solidFill>
                <a:latin typeface="Arial MT"/>
                <a:cs typeface="Arial MT"/>
              </a:rPr>
              <a:t>be</a:t>
            </a: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 informed</a:t>
            </a:r>
            <a:r>
              <a:rPr dirty="0" sz="800" spc="-2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that</a:t>
            </a:r>
            <a:r>
              <a:rPr dirty="0" sz="800" spc="-1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a</a:t>
            </a:r>
            <a:r>
              <a:rPr dirty="0" sz="800" spc="-1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decision</a:t>
            </a:r>
            <a:r>
              <a:rPr dirty="0" sz="800" spc="-1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800" spc="-25">
                <a:solidFill>
                  <a:srgbClr val="004483"/>
                </a:solidFill>
                <a:latin typeface="Arial MT"/>
                <a:cs typeface="Arial MT"/>
              </a:rPr>
              <a:t>or</a:t>
            </a: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 action</a:t>
            </a:r>
            <a:r>
              <a:rPr dirty="0" sz="800" spc="-1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800" i="1">
                <a:solidFill>
                  <a:srgbClr val="004483"/>
                </a:solidFill>
                <a:latin typeface="Arial"/>
                <a:cs typeface="Arial"/>
              </a:rPr>
              <a:t>has</a:t>
            </a:r>
            <a:r>
              <a:rPr dirty="0" sz="800" spc="-15" i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004483"/>
                </a:solidFill>
                <a:latin typeface="Arial MT"/>
                <a:cs typeface="Arial MT"/>
              </a:rPr>
              <a:t>been</a:t>
            </a:r>
            <a:r>
              <a:rPr dirty="0" sz="800" spc="-1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004483"/>
                </a:solidFill>
                <a:latin typeface="Arial MT"/>
                <a:cs typeface="Arial MT"/>
              </a:rPr>
              <a:t>taken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2603754" y="3376421"/>
            <a:ext cx="185420" cy="294640"/>
            <a:chOff x="2603754" y="3376421"/>
            <a:chExt cx="185420" cy="294640"/>
          </a:xfrm>
        </p:grpSpPr>
        <p:sp>
          <p:nvSpPr>
            <p:cNvPr id="41" name="object 41" descr=""/>
            <p:cNvSpPr/>
            <p:nvPr/>
          </p:nvSpPr>
          <p:spPr>
            <a:xfrm>
              <a:off x="2628900" y="3389375"/>
              <a:ext cx="160020" cy="281305"/>
            </a:xfrm>
            <a:custGeom>
              <a:avLst/>
              <a:gdLst/>
              <a:ahLst/>
              <a:cxnLst/>
              <a:rect l="l" t="t" r="r" b="b"/>
              <a:pathLst>
                <a:path w="160019" h="281304">
                  <a:moveTo>
                    <a:pt x="160019" y="140208"/>
                  </a:moveTo>
                  <a:lnTo>
                    <a:pt x="0" y="0"/>
                  </a:lnTo>
                  <a:lnTo>
                    <a:pt x="0" y="281177"/>
                  </a:lnTo>
                  <a:lnTo>
                    <a:pt x="160019" y="140208"/>
                  </a:lnTo>
                  <a:close/>
                </a:path>
              </a:pathLst>
            </a:custGeom>
            <a:solidFill>
              <a:srgbClr val="012C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2603754" y="3376421"/>
              <a:ext cx="160020" cy="281305"/>
            </a:xfrm>
            <a:custGeom>
              <a:avLst/>
              <a:gdLst/>
              <a:ahLst/>
              <a:cxnLst/>
              <a:rect l="l" t="t" r="r" b="b"/>
              <a:pathLst>
                <a:path w="160019" h="281304">
                  <a:moveTo>
                    <a:pt x="160019" y="140969"/>
                  </a:moveTo>
                  <a:lnTo>
                    <a:pt x="0" y="0"/>
                  </a:lnTo>
                  <a:lnTo>
                    <a:pt x="0" y="281177"/>
                  </a:lnTo>
                  <a:lnTo>
                    <a:pt x="160019" y="140969"/>
                  </a:lnTo>
                  <a:close/>
                </a:path>
              </a:pathLst>
            </a:custGeom>
            <a:solidFill>
              <a:srgbClr val="FF703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1904996" y="4792377"/>
            <a:ext cx="547370" cy="264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2384">
              <a:lnSpc>
                <a:spcPts val="990"/>
              </a:lnSpc>
            </a:pPr>
            <a:r>
              <a:rPr dirty="0" sz="900" spc="-10" b="1" i="1">
                <a:solidFill>
                  <a:srgbClr val="002C9E"/>
                </a:solidFill>
                <a:latin typeface="Arial"/>
                <a:cs typeface="Arial"/>
              </a:rPr>
              <a:t>Process</a:t>
            </a:r>
            <a:endParaRPr sz="900">
              <a:latin typeface="Arial"/>
              <a:cs typeface="Arial"/>
            </a:endParaRPr>
          </a:p>
          <a:p>
            <a:pPr>
              <a:lnSpc>
                <a:spcPts val="1075"/>
              </a:lnSpc>
            </a:pPr>
            <a:r>
              <a:rPr dirty="0" sz="900" spc="-10" b="1" i="1">
                <a:solidFill>
                  <a:srgbClr val="002C9E"/>
                </a:solidFill>
                <a:latin typeface="Arial"/>
                <a:cs typeface="Arial"/>
              </a:rPr>
              <a:t>Facilitator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2498590" y="4792377"/>
            <a:ext cx="547370" cy="264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27305">
              <a:lnSpc>
                <a:spcPts val="990"/>
              </a:lnSpc>
            </a:pPr>
            <a:r>
              <a:rPr dirty="0" sz="900" spc="-20" b="1" i="1">
                <a:solidFill>
                  <a:srgbClr val="002C9E"/>
                </a:solidFill>
                <a:latin typeface="Arial"/>
                <a:cs typeface="Arial"/>
              </a:rPr>
              <a:t>Line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ts val="1075"/>
              </a:lnSpc>
            </a:pPr>
            <a:r>
              <a:rPr dirty="0" sz="900" spc="-10" b="1" i="1">
                <a:solidFill>
                  <a:srgbClr val="002C9E"/>
                </a:solidFill>
                <a:latin typeface="Arial"/>
                <a:cs typeface="Arial"/>
              </a:rPr>
              <a:t>Facilitator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3195058" y="4860957"/>
            <a:ext cx="323850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4"/>
              </a:lnSpc>
            </a:pPr>
            <a:r>
              <a:rPr dirty="0" sz="900" spc="-10" b="1" i="1">
                <a:solidFill>
                  <a:srgbClr val="002C9E"/>
                </a:solidFill>
                <a:latin typeface="Arial"/>
                <a:cs typeface="Arial"/>
              </a:rPr>
              <a:t>Setter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3713222" y="4860957"/>
            <a:ext cx="483234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4"/>
              </a:lnSpc>
            </a:pPr>
            <a:r>
              <a:rPr dirty="0" sz="900" spc="-10" b="1" i="1">
                <a:solidFill>
                  <a:srgbClr val="002C9E"/>
                </a:solidFill>
                <a:latin typeface="Arial"/>
                <a:cs typeface="Arial"/>
              </a:rPr>
              <a:t>Operator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621788" y="5236626"/>
            <a:ext cx="697865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4"/>
              </a:lnSpc>
            </a:pPr>
            <a:r>
              <a:rPr dirty="0" sz="900">
                <a:solidFill>
                  <a:srgbClr val="002C9E"/>
                </a:solidFill>
                <a:latin typeface="Arial MT"/>
                <a:cs typeface="Arial MT"/>
              </a:rPr>
              <a:t>Plan</a:t>
            </a:r>
            <a:r>
              <a:rPr dirty="0" sz="900" spc="-15">
                <a:solidFill>
                  <a:srgbClr val="002C9E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002C9E"/>
                </a:solidFill>
                <a:latin typeface="Arial MT"/>
                <a:cs typeface="Arial MT"/>
              </a:rPr>
              <a:t>activities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8" name="object 48" descr=""/>
          <p:cNvSpPr/>
          <p:nvPr/>
        </p:nvSpPr>
        <p:spPr>
          <a:xfrm>
            <a:off x="536448" y="5133594"/>
            <a:ext cx="1314450" cy="276860"/>
          </a:xfrm>
          <a:custGeom>
            <a:avLst/>
            <a:gdLst/>
            <a:ahLst/>
            <a:cxnLst/>
            <a:rect l="l" t="t" r="r" b="b"/>
            <a:pathLst>
              <a:path w="1314450" h="276860">
                <a:moveTo>
                  <a:pt x="1314450" y="276605"/>
                </a:moveTo>
                <a:lnTo>
                  <a:pt x="1314450" y="0"/>
                </a:lnTo>
                <a:lnTo>
                  <a:pt x="0" y="0"/>
                </a:lnTo>
                <a:lnTo>
                  <a:pt x="0" y="276605"/>
                </a:lnTo>
                <a:lnTo>
                  <a:pt x="1314450" y="276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 txBox="1"/>
          <p:nvPr/>
        </p:nvSpPr>
        <p:spPr>
          <a:xfrm>
            <a:off x="2160270" y="5236623"/>
            <a:ext cx="32384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4"/>
              </a:lnSpc>
            </a:pPr>
            <a:r>
              <a:rPr dirty="0" sz="900" spc="-50">
                <a:solidFill>
                  <a:srgbClr val="002C9E"/>
                </a:solidFill>
                <a:latin typeface="Arial MT"/>
                <a:cs typeface="Arial MT"/>
              </a:rPr>
              <a:t>I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0" name="object 50" descr=""/>
          <p:cNvSpPr/>
          <p:nvPr/>
        </p:nvSpPr>
        <p:spPr>
          <a:xfrm>
            <a:off x="1850898" y="5133594"/>
            <a:ext cx="601345" cy="276860"/>
          </a:xfrm>
          <a:custGeom>
            <a:avLst/>
            <a:gdLst/>
            <a:ahLst/>
            <a:cxnLst/>
            <a:rect l="l" t="t" r="r" b="b"/>
            <a:pathLst>
              <a:path w="601344" h="276860">
                <a:moveTo>
                  <a:pt x="601218" y="276605"/>
                </a:moveTo>
                <a:lnTo>
                  <a:pt x="601218" y="0"/>
                </a:lnTo>
                <a:lnTo>
                  <a:pt x="0" y="0"/>
                </a:lnTo>
                <a:lnTo>
                  <a:pt x="0" y="276605"/>
                </a:lnTo>
                <a:lnTo>
                  <a:pt x="601218" y="276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 txBox="1"/>
          <p:nvPr/>
        </p:nvSpPr>
        <p:spPr>
          <a:xfrm>
            <a:off x="2731770" y="5236623"/>
            <a:ext cx="76835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4"/>
              </a:lnSpc>
            </a:pPr>
            <a:r>
              <a:rPr dirty="0" sz="900" spc="-50">
                <a:solidFill>
                  <a:srgbClr val="002C9E"/>
                </a:solidFill>
                <a:latin typeface="Arial MT"/>
                <a:cs typeface="Arial MT"/>
              </a:rPr>
              <a:t>A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 descr=""/>
          <p:cNvSpPr/>
          <p:nvPr/>
        </p:nvSpPr>
        <p:spPr>
          <a:xfrm>
            <a:off x="2444495" y="5133594"/>
            <a:ext cx="601345" cy="276860"/>
          </a:xfrm>
          <a:custGeom>
            <a:avLst/>
            <a:gdLst/>
            <a:ahLst/>
            <a:cxnLst/>
            <a:rect l="l" t="t" r="r" b="b"/>
            <a:pathLst>
              <a:path w="601344" h="276860">
                <a:moveTo>
                  <a:pt x="601217" y="276605"/>
                </a:moveTo>
                <a:lnTo>
                  <a:pt x="601217" y="0"/>
                </a:lnTo>
                <a:lnTo>
                  <a:pt x="0" y="0"/>
                </a:lnTo>
                <a:lnTo>
                  <a:pt x="0" y="276605"/>
                </a:lnTo>
                <a:lnTo>
                  <a:pt x="601217" y="276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 txBox="1"/>
          <p:nvPr/>
        </p:nvSpPr>
        <p:spPr>
          <a:xfrm>
            <a:off x="3319271" y="5236623"/>
            <a:ext cx="76835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4"/>
              </a:lnSpc>
            </a:pPr>
            <a:r>
              <a:rPr dirty="0" sz="900" spc="-50">
                <a:solidFill>
                  <a:srgbClr val="002C9E"/>
                </a:solidFill>
                <a:latin typeface="Arial MT"/>
                <a:cs typeface="Arial MT"/>
              </a:rPr>
              <a:t>A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4" name="object 54" descr=""/>
          <p:cNvSpPr/>
          <p:nvPr/>
        </p:nvSpPr>
        <p:spPr>
          <a:xfrm>
            <a:off x="3031998" y="5133594"/>
            <a:ext cx="601345" cy="276860"/>
          </a:xfrm>
          <a:custGeom>
            <a:avLst/>
            <a:gdLst/>
            <a:ahLst/>
            <a:cxnLst/>
            <a:rect l="l" t="t" r="r" b="b"/>
            <a:pathLst>
              <a:path w="601345" h="276860">
                <a:moveTo>
                  <a:pt x="601217" y="276605"/>
                </a:moveTo>
                <a:lnTo>
                  <a:pt x="601217" y="0"/>
                </a:lnTo>
                <a:lnTo>
                  <a:pt x="0" y="0"/>
                </a:lnTo>
                <a:lnTo>
                  <a:pt x="0" y="276605"/>
                </a:lnTo>
                <a:lnTo>
                  <a:pt x="601217" y="276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 txBox="1"/>
          <p:nvPr/>
        </p:nvSpPr>
        <p:spPr>
          <a:xfrm>
            <a:off x="3936491" y="5236623"/>
            <a:ext cx="32384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4"/>
              </a:lnSpc>
            </a:pPr>
            <a:r>
              <a:rPr dirty="0" sz="900" spc="-50">
                <a:solidFill>
                  <a:srgbClr val="002C9E"/>
                </a:solidFill>
                <a:latin typeface="Arial MT"/>
                <a:cs typeface="Arial MT"/>
              </a:rPr>
              <a:t>I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6" name="object 56" descr=""/>
          <p:cNvSpPr/>
          <p:nvPr/>
        </p:nvSpPr>
        <p:spPr>
          <a:xfrm>
            <a:off x="3627120" y="5133594"/>
            <a:ext cx="601980" cy="276860"/>
          </a:xfrm>
          <a:custGeom>
            <a:avLst/>
            <a:gdLst/>
            <a:ahLst/>
            <a:cxnLst/>
            <a:rect l="l" t="t" r="r" b="b"/>
            <a:pathLst>
              <a:path w="601979" h="276860">
                <a:moveTo>
                  <a:pt x="601979" y="276605"/>
                </a:moveTo>
                <a:lnTo>
                  <a:pt x="601979" y="0"/>
                </a:lnTo>
                <a:lnTo>
                  <a:pt x="0" y="0"/>
                </a:lnTo>
                <a:lnTo>
                  <a:pt x="0" y="276605"/>
                </a:lnTo>
                <a:lnTo>
                  <a:pt x="601979" y="276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 txBox="1"/>
          <p:nvPr/>
        </p:nvSpPr>
        <p:spPr>
          <a:xfrm>
            <a:off x="621791" y="5513229"/>
            <a:ext cx="709930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4"/>
              </a:lnSpc>
            </a:pPr>
            <a:r>
              <a:rPr dirty="0" sz="900">
                <a:solidFill>
                  <a:srgbClr val="002C9E"/>
                </a:solidFill>
                <a:latin typeface="Arial MT"/>
                <a:cs typeface="Arial MT"/>
              </a:rPr>
              <a:t>Prepare</a:t>
            </a:r>
            <a:r>
              <a:rPr dirty="0" sz="900" spc="-40">
                <a:solidFill>
                  <a:srgbClr val="002C9E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002C9E"/>
                </a:solidFill>
                <a:latin typeface="Arial MT"/>
                <a:cs typeface="Arial MT"/>
              </a:rPr>
              <a:t>detail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8" name="object 58" descr=""/>
          <p:cNvSpPr/>
          <p:nvPr/>
        </p:nvSpPr>
        <p:spPr>
          <a:xfrm>
            <a:off x="536448" y="5410200"/>
            <a:ext cx="1915795" cy="276225"/>
          </a:xfrm>
          <a:custGeom>
            <a:avLst/>
            <a:gdLst/>
            <a:ahLst/>
            <a:cxnLst/>
            <a:rect l="l" t="t" r="r" b="b"/>
            <a:pathLst>
              <a:path w="1915795" h="276225">
                <a:moveTo>
                  <a:pt x="1915668" y="0"/>
                </a:moveTo>
                <a:lnTo>
                  <a:pt x="1314450" y="0"/>
                </a:lnTo>
                <a:lnTo>
                  <a:pt x="0" y="0"/>
                </a:lnTo>
                <a:lnTo>
                  <a:pt x="0" y="275844"/>
                </a:lnTo>
                <a:lnTo>
                  <a:pt x="1314450" y="275844"/>
                </a:lnTo>
                <a:lnTo>
                  <a:pt x="1915668" y="275844"/>
                </a:lnTo>
                <a:lnTo>
                  <a:pt x="19156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 txBox="1"/>
          <p:nvPr/>
        </p:nvSpPr>
        <p:spPr>
          <a:xfrm>
            <a:off x="2728722" y="5513229"/>
            <a:ext cx="82550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4"/>
              </a:lnSpc>
            </a:pPr>
            <a:r>
              <a:rPr dirty="0" sz="900" spc="-50">
                <a:solidFill>
                  <a:srgbClr val="002C9E"/>
                </a:solidFill>
                <a:latin typeface="Arial MT"/>
                <a:cs typeface="Arial MT"/>
              </a:rPr>
              <a:t>C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0" name="object 60" descr=""/>
          <p:cNvSpPr/>
          <p:nvPr/>
        </p:nvSpPr>
        <p:spPr>
          <a:xfrm>
            <a:off x="2444495" y="5410200"/>
            <a:ext cx="601345" cy="276225"/>
          </a:xfrm>
          <a:custGeom>
            <a:avLst/>
            <a:gdLst/>
            <a:ahLst/>
            <a:cxnLst/>
            <a:rect l="l" t="t" r="r" b="b"/>
            <a:pathLst>
              <a:path w="601344" h="276225">
                <a:moveTo>
                  <a:pt x="601218" y="275844"/>
                </a:moveTo>
                <a:lnTo>
                  <a:pt x="601217" y="0"/>
                </a:lnTo>
                <a:lnTo>
                  <a:pt x="0" y="0"/>
                </a:lnTo>
                <a:lnTo>
                  <a:pt x="0" y="275844"/>
                </a:lnTo>
                <a:lnTo>
                  <a:pt x="601218" y="275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 txBox="1"/>
          <p:nvPr/>
        </p:nvSpPr>
        <p:spPr>
          <a:xfrm>
            <a:off x="3262125" y="5513229"/>
            <a:ext cx="191135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4"/>
              </a:lnSpc>
            </a:pPr>
            <a:r>
              <a:rPr dirty="0" sz="900" spc="-25">
                <a:solidFill>
                  <a:srgbClr val="002C9E"/>
                </a:solidFill>
                <a:latin typeface="Arial MT"/>
                <a:cs typeface="Arial MT"/>
              </a:rPr>
              <a:t>A/R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2" name="object 62" descr=""/>
          <p:cNvSpPr/>
          <p:nvPr/>
        </p:nvSpPr>
        <p:spPr>
          <a:xfrm>
            <a:off x="3031998" y="5410200"/>
            <a:ext cx="601345" cy="276225"/>
          </a:xfrm>
          <a:custGeom>
            <a:avLst/>
            <a:gdLst/>
            <a:ahLst/>
            <a:cxnLst/>
            <a:rect l="l" t="t" r="r" b="b"/>
            <a:pathLst>
              <a:path w="601345" h="276225">
                <a:moveTo>
                  <a:pt x="601218" y="275844"/>
                </a:moveTo>
                <a:lnTo>
                  <a:pt x="601217" y="0"/>
                </a:lnTo>
                <a:lnTo>
                  <a:pt x="0" y="0"/>
                </a:lnTo>
                <a:lnTo>
                  <a:pt x="0" y="275844"/>
                </a:lnTo>
                <a:lnTo>
                  <a:pt x="601218" y="275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 txBox="1"/>
          <p:nvPr/>
        </p:nvSpPr>
        <p:spPr>
          <a:xfrm>
            <a:off x="3936491" y="5513229"/>
            <a:ext cx="32384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4"/>
              </a:lnSpc>
            </a:pPr>
            <a:r>
              <a:rPr dirty="0" sz="900" spc="-50">
                <a:solidFill>
                  <a:srgbClr val="002C9E"/>
                </a:solidFill>
                <a:latin typeface="Arial MT"/>
                <a:cs typeface="Arial MT"/>
              </a:rPr>
              <a:t>I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4" name="object 64" descr=""/>
          <p:cNvSpPr/>
          <p:nvPr/>
        </p:nvSpPr>
        <p:spPr>
          <a:xfrm>
            <a:off x="3627120" y="5410200"/>
            <a:ext cx="601980" cy="276225"/>
          </a:xfrm>
          <a:custGeom>
            <a:avLst/>
            <a:gdLst/>
            <a:ahLst/>
            <a:cxnLst/>
            <a:rect l="l" t="t" r="r" b="b"/>
            <a:pathLst>
              <a:path w="601979" h="276225">
                <a:moveTo>
                  <a:pt x="601980" y="275844"/>
                </a:moveTo>
                <a:lnTo>
                  <a:pt x="601979" y="0"/>
                </a:lnTo>
                <a:lnTo>
                  <a:pt x="0" y="0"/>
                </a:lnTo>
                <a:lnTo>
                  <a:pt x="0" y="275844"/>
                </a:lnTo>
                <a:lnTo>
                  <a:pt x="601980" y="275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 txBox="1"/>
          <p:nvPr/>
        </p:nvSpPr>
        <p:spPr>
          <a:xfrm>
            <a:off x="621791" y="5789069"/>
            <a:ext cx="1270000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4"/>
              </a:lnSpc>
            </a:pPr>
            <a:r>
              <a:rPr dirty="0" sz="900">
                <a:solidFill>
                  <a:srgbClr val="002C9E"/>
                </a:solidFill>
                <a:latin typeface="Arial MT"/>
                <a:cs typeface="Arial MT"/>
              </a:rPr>
              <a:t>Change</a:t>
            </a:r>
            <a:r>
              <a:rPr dirty="0" sz="900" spc="-25">
                <a:solidFill>
                  <a:srgbClr val="002C9E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2C9E"/>
                </a:solidFill>
                <a:latin typeface="Arial MT"/>
                <a:cs typeface="Arial MT"/>
              </a:rPr>
              <a:t>process</a:t>
            </a:r>
            <a:r>
              <a:rPr dirty="0" sz="900" spc="-15">
                <a:solidFill>
                  <a:srgbClr val="002C9E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002C9E"/>
                </a:solidFill>
                <a:latin typeface="Arial MT"/>
                <a:cs typeface="Arial MT"/>
              </a:rPr>
              <a:t>docume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1802954" y="5763926"/>
            <a:ext cx="411480" cy="153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4"/>
              </a:lnSpc>
            </a:pPr>
            <a:r>
              <a:rPr dirty="0" sz="900" spc="-114">
                <a:solidFill>
                  <a:srgbClr val="004483"/>
                </a:solidFill>
                <a:latin typeface="Arial MT"/>
                <a:cs typeface="Arial MT"/>
              </a:rPr>
              <a:t>en</a:t>
            </a:r>
            <a:r>
              <a:rPr dirty="0" baseline="-12345" sz="1350" spc="-172">
                <a:solidFill>
                  <a:srgbClr val="002C9E"/>
                </a:solidFill>
                <a:latin typeface="Arial MT"/>
                <a:cs typeface="Arial MT"/>
              </a:rPr>
              <a:t>n</a:t>
            </a:r>
            <a:r>
              <a:rPr dirty="0" sz="900" spc="-114">
                <a:solidFill>
                  <a:srgbClr val="004483"/>
                </a:solidFill>
                <a:latin typeface="Arial MT"/>
                <a:cs typeface="Arial MT"/>
              </a:rPr>
              <a:t>t</a:t>
            </a:r>
            <a:r>
              <a:rPr dirty="0" baseline="-12345" sz="1350" spc="-172">
                <a:solidFill>
                  <a:srgbClr val="002C9E"/>
                </a:solidFill>
                <a:latin typeface="Arial MT"/>
                <a:cs typeface="Arial MT"/>
              </a:rPr>
              <a:t>t</a:t>
            </a:r>
            <a:r>
              <a:rPr dirty="0" sz="900" spc="-114">
                <a:solidFill>
                  <a:srgbClr val="004483"/>
                </a:solidFill>
                <a:latin typeface="Arial MT"/>
                <a:cs typeface="Arial MT"/>
              </a:rPr>
              <a:t>s</a:t>
            </a:r>
            <a:r>
              <a:rPr dirty="0" baseline="-12345" sz="1350" spc="-172">
                <a:solidFill>
                  <a:srgbClr val="002C9E"/>
                </a:solidFill>
                <a:latin typeface="Arial MT"/>
                <a:cs typeface="Arial MT"/>
              </a:rPr>
              <a:t>s</a:t>
            </a:r>
            <a:r>
              <a:rPr dirty="0" baseline="-12345" sz="1350" spc="405">
                <a:solidFill>
                  <a:srgbClr val="002C9E"/>
                </a:solidFill>
                <a:latin typeface="Arial MT"/>
                <a:cs typeface="Arial MT"/>
              </a:rPr>
              <a:t> </a:t>
            </a:r>
            <a:r>
              <a:rPr dirty="0" baseline="-12345" sz="1350" spc="-75">
                <a:solidFill>
                  <a:srgbClr val="002C9E"/>
                </a:solidFill>
                <a:latin typeface="Arial MT"/>
                <a:cs typeface="Arial MT"/>
              </a:rPr>
              <a:t>A</a:t>
            </a:r>
            <a:endParaRPr baseline="-12345" sz="1350">
              <a:latin typeface="Arial MT"/>
              <a:cs typeface="Arial MT"/>
            </a:endParaRPr>
          </a:p>
        </p:txBody>
      </p:sp>
      <p:sp>
        <p:nvSpPr>
          <p:cNvPr id="67" name="object 67" descr=""/>
          <p:cNvSpPr/>
          <p:nvPr/>
        </p:nvSpPr>
        <p:spPr>
          <a:xfrm>
            <a:off x="536448" y="5686044"/>
            <a:ext cx="1314450" cy="276860"/>
          </a:xfrm>
          <a:custGeom>
            <a:avLst/>
            <a:gdLst/>
            <a:ahLst/>
            <a:cxnLst/>
            <a:rect l="l" t="t" r="r" b="b"/>
            <a:pathLst>
              <a:path w="1314450" h="276860">
                <a:moveTo>
                  <a:pt x="1314450" y="276605"/>
                </a:moveTo>
                <a:lnTo>
                  <a:pt x="1314450" y="0"/>
                </a:lnTo>
                <a:lnTo>
                  <a:pt x="0" y="0"/>
                </a:lnTo>
                <a:lnTo>
                  <a:pt x="0" y="276605"/>
                </a:lnTo>
                <a:lnTo>
                  <a:pt x="1314450" y="276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/>
          <p:nvPr/>
        </p:nvSpPr>
        <p:spPr>
          <a:xfrm>
            <a:off x="1850898" y="5686044"/>
            <a:ext cx="601345" cy="276860"/>
          </a:xfrm>
          <a:custGeom>
            <a:avLst/>
            <a:gdLst/>
            <a:ahLst/>
            <a:cxnLst/>
            <a:rect l="l" t="t" r="r" b="b"/>
            <a:pathLst>
              <a:path w="601344" h="276860">
                <a:moveTo>
                  <a:pt x="601218" y="276605"/>
                </a:moveTo>
                <a:lnTo>
                  <a:pt x="601218" y="0"/>
                </a:lnTo>
                <a:lnTo>
                  <a:pt x="0" y="0"/>
                </a:lnTo>
                <a:lnTo>
                  <a:pt x="0" y="276605"/>
                </a:lnTo>
                <a:lnTo>
                  <a:pt x="601218" y="276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 txBox="1"/>
          <p:nvPr/>
        </p:nvSpPr>
        <p:spPr>
          <a:xfrm>
            <a:off x="2728725" y="5789071"/>
            <a:ext cx="82550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4"/>
              </a:lnSpc>
            </a:pPr>
            <a:r>
              <a:rPr dirty="0" sz="900" spc="-50">
                <a:solidFill>
                  <a:srgbClr val="002C9E"/>
                </a:solidFill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0" name="object 70" descr=""/>
          <p:cNvSpPr/>
          <p:nvPr/>
        </p:nvSpPr>
        <p:spPr>
          <a:xfrm>
            <a:off x="2444496" y="5686044"/>
            <a:ext cx="1188720" cy="276860"/>
          </a:xfrm>
          <a:custGeom>
            <a:avLst/>
            <a:gdLst/>
            <a:ahLst/>
            <a:cxnLst/>
            <a:rect l="l" t="t" r="r" b="b"/>
            <a:pathLst>
              <a:path w="1188720" h="276860">
                <a:moveTo>
                  <a:pt x="1188720" y="0"/>
                </a:moveTo>
                <a:lnTo>
                  <a:pt x="601218" y="0"/>
                </a:lnTo>
                <a:lnTo>
                  <a:pt x="587502" y="0"/>
                </a:lnTo>
                <a:lnTo>
                  <a:pt x="0" y="0"/>
                </a:lnTo>
                <a:lnTo>
                  <a:pt x="0" y="276606"/>
                </a:lnTo>
                <a:lnTo>
                  <a:pt x="587502" y="276606"/>
                </a:lnTo>
                <a:lnTo>
                  <a:pt x="601218" y="276606"/>
                </a:lnTo>
                <a:lnTo>
                  <a:pt x="1188720" y="276606"/>
                </a:lnTo>
                <a:lnTo>
                  <a:pt x="1188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 txBox="1"/>
          <p:nvPr/>
        </p:nvSpPr>
        <p:spPr>
          <a:xfrm>
            <a:off x="3936491" y="5789071"/>
            <a:ext cx="32384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4"/>
              </a:lnSpc>
            </a:pPr>
            <a:r>
              <a:rPr dirty="0" sz="900" spc="-50">
                <a:solidFill>
                  <a:srgbClr val="002C9E"/>
                </a:solidFill>
                <a:latin typeface="Arial MT"/>
                <a:cs typeface="Arial MT"/>
              </a:rPr>
              <a:t>I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2" name="object 72" descr=""/>
          <p:cNvSpPr/>
          <p:nvPr/>
        </p:nvSpPr>
        <p:spPr>
          <a:xfrm>
            <a:off x="3627120" y="5686044"/>
            <a:ext cx="601980" cy="276860"/>
          </a:xfrm>
          <a:custGeom>
            <a:avLst/>
            <a:gdLst/>
            <a:ahLst/>
            <a:cxnLst/>
            <a:rect l="l" t="t" r="r" b="b"/>
            <a:pathLst>
              <a:path w="601979" h="276860">
                <a:moveTo>
                  <a:pt x="601979" y="276605"/>
                </a:moveTo>
                <a:lnTo>
                  <a:pt x="601979" y="0"/>
                </a:lnTo>
                <a:lnTo>
                  <a:pt x="0" y="0"/>
                </a:lnTo>
                <a:lnTo>
                  <a:pt x="0" y="276605"/>
                </a:lnTo>
                <a:lnTo>
                  <a:pt x="601979" y="276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 txBox="1"/>
          <p:nvPr/>
        </p:nvSpPr>
        <p:spPr>
          <a:xfrm>
            <a:off x="621791" y="6065677"/>
            <a:ext cx="812800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4"/>
              </a:lnSpc>
            </a:pPr>
            <a:r>
              <a:rPr dirty="0" sz="900">
                <a:solidFill>
                  <a:srgbClr val="002C9E"/>
                </a:solidFill>
                <a:latin typeface="Arial MT"/>
                <a:cs typeface="Arial MT"/>
              </a:rPr>
              <a:t>Perform</a:t>
            </a:r>
            <a:r>
              <a:rPr dirty="0" sz="900" spc="-30">
                <a:solidFill>
                  <a:srgbClr val="002C9E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002C9E"/>
                </a:solidFill>
                <a:latin typeface="Arial MT"/>
                <a:cs typeface="Arial MT"/>
              </a:rPr>
              <a:t>change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4" name="object 74" descr=""/>
          <p:cNvSpPr/>
          <p:nvPr/>
        </p:nvSpPr>
        <p:spPr>
          <a:xfrm>
            <a:off x="536448" y="5962650"/>
            <a:ext cx="1314450" cy="276225"/>
          </a:xfrm>
          <a:custGeom>
            <a:avLst/>
            <a:gdLst/>
            <a:ahLst/>
            <a:cxnLst/>
            <a:rect l="l" t="t" r="r" b="b"/>
            <a:pathLst>
              <a:path w="1314450" h="276225">
                <a:moveTo>
                  <a:pt x="1314450" y="275844"/>
                </a:moveTo>
                <a:lnTo>
                  <a:pt x="1314450" y="0"/>
                </a:lnTo>
                <a:lnTo>
                  <a:pt x="0" y="0"/>
                </a:lnTo>
                <a:lnTo>
                  <a:pt x="0" y="275844"/>
                </a:lnTo>
                <a:lnTo>
                  <a:pt x="1314450" y="275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 txBox="1"/>
          <p:nvPr/>
        </p:nvSpPr>
        <p:spPr>
          <a:xfrm>
            <a:off x="2160270" y="6065679"/>
            <a:ext cx="32384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4"/>
              </a:lnSpc>
            </a:pPr>
            <a:r>
              <a:rPr dirty="0" sz="900" spc="-50">
                <a:solidFill>
                  <a:srgbClr val="002C9E"/>
                </a:solidFill>
                <a:latin typeface="Arial MT"/>
                <a:cs typeface="Arial MT"/>
              </a:rPr>
              <a:t>I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6" name="object 76" descr=""/>
          <p:cNvSpPr/>
          <p:nvPr/>
        </p:nvSpPr>
        <p:spPr>
          <a:xfrm>
            <a:off x="1850898" y="5962650"/>
            <a:ext cx="601345" cy="276225"/>
          </a:xfrm>
          <a:custGeom>
            <a:avLst/>
            <a:gdLst/>
            <a:ahLst/>
            <a:cxnLst/>
            <a:rect l="l" t="t" r="r" b="b"/>
            <a:pathLst>
              <a:path w="601344" h="276225">
                <a:moveTo>
                  <a:pt x="601218" y="275844"/>
                </a:moveTo>
                <a:lnTo>
                  <a:pt x="601218" y="0"/>
                </a:lnTo>
                <a:lnTo>
                  <a:pt x="0" y="0"/>
                </a:lnTo>
                <a:lnTo>
                  <a:pt x="0" y="275844"/>
                </a:lnTo>
                <a:lnTo>
                  <a:pt x="601218" y="275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 txBox="1"/>
          <p:nvPr/>
        </p:nvSpPr>
        <p:spPr>
          <a:xfrm>
            <a:off x="2731770" y="6065679"/>
            <a:ext cx="76835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4"/>
              </a:lnSpc>
            </a:pPr>
            <a:r>
              <a:rPr dirty="0" sz="900" spc="-50">
                <a:solidFill>
                  <a:srgbClr val="002C9E"/>
                </a:solidFill>
                <a:latin typeface="Arial MT"/>
                <a:cs typeface="Arial MT"/>
              </a:rPr>
              <a:t>A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8" name="object 78" descr=""/>
          <p:cNvSpPr/>
          <p:nvPr/>
        </p:nvSpPr>
        <p:spPr>
          <a:xfrm>
            <a:off x="2444495" y="5962650"/>
            <a:ext cx="601345" cy="276225"/>
          </a:xfrm>
          <a:custGeom>
            <a:avLst/>
            <a:gdLst/>
            <a:ahLst/>
            <a:cxnLst/>
            <a:rect l="l" t="t" r="r" b="b"/>
            <a:pathLst>
              <a:path w="601344" h="276225">
                <a:moveTo>
                  <a:pt x="601218" y="275844"/>
                </a:moveTo>
                <a:lnTo>
                  <a:pt x="601218" y="0"/>
                </a:lnTo>
                <a:lnTo>
                  <a:pt x="0" y="0"/>
                </a:lnTo>
                <a:lnTo>
                  <a:pt x="0" y="275844"/>
                </a:lnTo>
                <a:lnTo>
                  <a:pt x="601218" y="275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 txBox="1"/>
          <p:nvPr/>
        </p:nvSpPr>
        <p:spPr>
          <a:xfrm>
            <a:off x="3316220" y="6065679"/>
            <a:ext cx="82550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4"/>
              </a:lnSpc>
            </a:pPr>
            <a:r>
              <a:rPr dirty="0" sz="900" spc="-50">
                <a:solidFill>
                  <a:srgbClr val="002C9E"/>
                </a:solidFill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0" name="object 80" descr=""/>
          <p:cNvSpPr/>
          <p:nvPr/>
        </p:nvSpPr>
        <p:spPr>
          <a:xfrm>
            <a:off x="3031998" y="5962650"/>
            <a:ext cx="601345" cy="276225"/>
          </a:xfrm>
          <a:custGeom>
            <a:avLst/>
            <a:gdLst/>
            <a:ahLst/>
            <a:cxnLst/>
            <a:rect l="l" t="t" r="r" b="b"/>
            <a:pathLst>
              <a:path w="601345" h="276225">
                <a:moveTo>
                  <a:pt x="601217" y="275844"/>
                </a:moveTo>
                <a:lnTo>
                  <a:pt x="601217" y="0"/>
                </a:lnTo>
                <a:lnTo>
                  <a:pt x="0" y="0"/>
                </a:lnTo>
                <a:lnTo>
                  <a:pt x="0" y="275844"/>
                </a:lnTo>
                <a:lnTo>
                  <a:pt x="601217" y="275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 txBox="1"/>
          <p:nvPr/>
        </p:nvSpPr>
        <p:spPr>
          <a:xfrm>
            <a:off x="3911349" y="6065679"/>
            <a:ext cx="82550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4"/>
              </a:lnSpc>
            </a:pPr>
            <a:r>
              <a:rPr dirty="0" sz="900" spc="-50">
                <a:solidFill>
                  <a:srgbClr val="002C9E"/>
                </a:solidFill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2" name="object 82" descr=""/>
          <p:cNvSpPr/>
          <p:nvPr/>
        </p:nvSpPr>
        <p:spPr>
          <a:xfrm>
            <a:off x="3627120" y="5962650"/>
            <a:ext cx="601980" cy="276225"/>
          </a:xfrm>
          <a:custGeom>
            <a:avLst/>
            <a:gdLst/>
            <a:ahLst/>
            <a:cxnLst/>
            <a:rect l="l" t="t" r="r" b="b"/>
            <a:pathLst>
              <a:path w="601979" h="276225">
                <a:moveTo>
                  <a:pt x="601979" y="275844"/>
                </a:moveTo>
                <a:lnTo>
                  <a:pt x="601979" y="0"/>
                </a:lnTo>
                <a:lnTo>
                  <a:pt x="0" y="0"/>
                </a:lnTo>
                <a:lnTo>
                  <a:pt x="0" y="275844"/>
                </a:lnTo>
                <a:lnTo>
                  <a:pt x="601979" y="275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3" name="object 83" descr=""/>
          <p:cNvGraphicFramePr>
            <a:graphicFrameLocks noGrp="1"/>
          </p:cNvGraphicFramePr>
          <p:nvPr/>
        </p:nvGraphicFramePr>
        <p:xfrm>
          <a:off x="530098" y="4631944"/>
          <a:ext cx="3782060" cy="1598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450"/>
                <a:gridCol w="610235"/>
                <a:gridCol w="581025"/>
                <a:gridCol w="586105"/>
                <a:gridCol w="602615"/>
              </a:tblGrid>
              <a:tr h="495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dirty="0" sz="1000" spc="-10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Activities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R w="12700">
                      <a:solidFill>
                        <a:srgbClr val="012C9E"/>
                      </a:solidFill>
                      <a:prstDash val="solid"/>
                    </a:lnR>
                    <a:lnB w="12700">
                      <a:solidFill>
                        <a:srgbClr val="012C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marR="26034" indent="32384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900" spc="-10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Process Facilitator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18110">
                    <a:lnL w="12700">
                      <a:solidFill>
                        <a:srgbClr val="012C9E"/>
                      </a:solidFill>
                      <a:prstDash val="solid"/>
                    </a:lnL>
                    <a:lnR w="12700">
                      <a:solidFill>
                        <a:srgbClr val="012C9E"/>
                      </a:solidFill>
                      <a:prstDash val="solid"/>
                    </a:lnR>
                    <a:lnT w="12700">
                      <a:solidFill>
                        <a:srgbClr val="012C9E"/>
                      </a:solidFill>
                      <a:prstDash val="solid"/>
                    </a:lnT>
                    <a:solidFill>
                      <a:srgbClr val="BEFDF8"/>
                    </a:solidFill>
                  </a:tcPr>
                </a:tc>
                <a:tc>
                  <a:txBody>
                    <a:bodyPr/>
                    <a:lstStyle/>
                    <a:p>
                      <a:pPr marL="12065" marR="13335" indent="13779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900" spc="-20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Line </a:t>
                      </a:r>
                      <a:r>
                        <a:rPr dirty="0" sz="900" spc="-10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Facilitator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18110">
                    <a:lnL w="12700">
                      <a:solidFill>
                        <a:srgbClr val="012C9E"/>
                      </a:solidFill>
                      <a:prstDash val="solid"/>
                    </a:lnL>
                    <a:lnR w="12700">
                      <a:solidFill>
                        <a:srgbClr val="012C9E"/>
                      </a:solidFill>
                      <a:prstDash val="solid"/>
                    </a:lnR>
                    <a:lnT w="12700">
                      <a:solidFill>
                        <a:srgbClr val="012C9E"/>
                      </a:solidFill>
                      <a:prstDash val="solid"/>
                    </a:lnT>
                    <a:solidFill>
                      <a:srgbClr val="BEFD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28270">
                        <a:lnSpc>
                          <a:spcPct val="100000"/>
                        </a:lnSpc>
                      </a:pPr>
                      <a:r>
                        <a:rPr dirty="0" sz="900" spc="-10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Setter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012C9E"/>
                      </a:solidFill>
                      <a:prstDash val="solid"/>
                    </a:lnL>
                    <a:lnR w="12700">
                      <a:solidFill>
                        <a:srgbClr val="012C9E"/>
                      </a:solidFill>
                      <a:prstDash val="solid"/>
                    </a:lnR>
                    <a:lnT w="12700">
                      <a:solidFill>
                        <a:srgbClr val="012C9E"/>
                      </a:solidFill>
                      <a:prstDash val="solid"/>
                    </a:lnT>
                    <a:solidFill>
                      <a:srgbClr val="BEFD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dirty="0" sz="900" spc="-10" b="1" i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Operator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012C9E"/>
                      </a:solidFill>
                      <a:prstDash val="solid"/>
                    </a:lnL>
                    <a:lnR w="12700">
                      <a:solidFill>
                        <a:srgbClr val="012C9E"/>
                      </a:solidFill>
                      <a:prstDash val="solid"/>
                    </a:lnR>
                    <a:lnT w="12700">
                      <a:solidFill>
                        <a:srgbClr val="012C9E"/>
                      </a:solidFill>
                      <a:prstDash val="solid"/>
                    </a:lnT>
                    <a:solidFill>
                      <a:srgbClr val="BEFDF8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900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Plan</a:t>
                      </a:r>
                      <a:r>
                        <a:rPr dirty="0" sz="900" spc="-15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activities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012C9E"/>
                      </a:solidFill>
                      <a:prstDash val="solid"/>
                    </a:lnL>
                    <a:lnT w="12700">
                      <a:solidFill>
                        <a:srgbClr val="012C9E"/>
                      </a:solidFill>
                      <a:prstDash val="solid"/>
                    </a:lnT>
                    <a:lnB w="12700">
                      <a:solidFill>
                        <a:srgbClr val="012C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900" spc="-50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 marL="261620" marR="263525">
                        <a:lnSpc>
                          <a:spcPct val="201700"/>
                        </a:lnSpc>
                        <a:spcBef>
                          <a:spcPts val="5"/>
                        </a:spcBef>
                      </a:pPr>
                      <a:r>
                        <a:rPr dirty="0" sz="900" spc="-50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900" spc="500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50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66675">
                    <a:solidFill>
                      <a:srgbClr val="FFFFFF"/>
                    </a:solidFill>
                  </a:tcPr>
                </a:tc>
                <a:tc gridSpan="3" rowSpan="4"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525"/>
                        </a:spcBef>
                        <a:tabLst>
                          <a:tab pos="833119" algn="l"/>
                          <a:tab pos="1450340" algn="l"/>
                        </a:tabLst>
                      </a:pPr>
                      <a:r>
                        <a:rPr dirty="0" sz="900" spc="-50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900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900" spc="-50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900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900" spc="-50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42570">
                        <a:lnSpc>
                          <a:spcPct val="100000"/>
                        </a:lnSpc>
                        <a:tabLst>
                          <a:tab pos="775970" algn="l"/>
                          <a:tab pos="1450340" algn="l"/>
                        </a:tabLst>
                      </a:pPr>
                      <a:r>
                        <a:rPr dirty="0" sz="900" spc="-50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dirty="0" sz="900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900" spc="-25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A/R</a:t>
                      </a:r>
                      <a:r>
                        <a:rPr dirty="0" sz="900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900" spc="-50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42570">
                        <a:lnSpc>
                          <a:spcPct val="100000"/>
                        </a:lnSpc>
                        <a:tabLst>
                          <a:tab pos="1450340" algn="l"/>
                        </a:tabLst>
                      </a:pPr>
                      <a:r>
                        <a:rPr dirty="0" sz="900" spc="-50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dirty="0" sz="900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900" spc="-50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45110">
                        <a:lnSpc>
                          <a:spcPct val="100000"/>
                        </a:lnSpc>
                        <a:tabLst>
                          <a:tab pos="829944" algn="l"/>
                          <a:tab pos="1424940" algn="l"/>
                        </a:tabLst>
                      </a:pPr>
                      <a:r>
                        <a:rPr dirty="0" sz="900" spc="-50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900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900" spc="-50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dirty="0" sz="900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900" spc="-50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66675">
                    <a:lnR w="12700">
                      <a:solidFill>
                        <a:srgbClr val="012C9E"/>
                      </a:solidFill>
                      <a:prstDash val="solid"/>
                    </a:lnR>
                    <a:lnB w="12700">
                      <a:solidFill>
                        <a:srgbClr val="012C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559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900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Prepare</a:t>
                      </a:r>
                      <a:r>
                        <a:rPr dirty="0" sz="900" spc="-40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detail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012C9E"/>
                      </a:solidFill>
                      <a:prstDash val="solid"/>
                    </a:lnL>
                    <a:lnT w="12700">
                      <a:solidFill>
                        <a:srgbClr val="012C9E"/>
                      </a:solidFill>
                      <a:prstDash val="solid"/>
                    </a:lnT>
                    <a:lnB w="12700">
                      <a:solidFill>
                        <a:srgbClr val="012C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675">
                    <a:solidFill>
                      <a:srgbClr val="FFFFFF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675">
                    <a:lnR w="12700">
                      <a:solidFill>
                        <a:srgbClr val="012C9E"/>
                      </a:solidFill>
                      <a:prstDash val="solid"/>
                    </a:lnR>
                    <a:lnB w="12700">
                      <a:solidFill>
                        <a:srgbClr val="012C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6225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900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Change</a:t>
                      </a:r>
                      <a:r>
                        <a:rPr dirty="0" sz="900" spc="-15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process</a:t>
                      </a:r>
                      <a:r>
                        <a:rPr dirty="0" sz="900" spc="-15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docum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012C9E"/>
                      </a:solidFill>
                      <a:prstDash val="solid"/>
                    </a:lnL>
                    <a:lnT w="12700">
                      <a:solidFill>
                        <a:srgbClr val="012C9E"/>
                      </a:solidFill>
                      <a:prstDash val="solid"/>
                    </a:lnT>
                    <a:lnB w="12700">
                      <a:solidFill>
                        <a:srgbClr val="012C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675">
                    <a:solidFill>
                      <a:srgbClr val="FFFFFF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675">
                    <a:lnR w="12700">
                      <a:solidFill>
                        <a:srgbClr val="012C9E"/>
                      </a:solidFill>
                      <a:prstDash val="solid"/>
                    </a:lnR>
                    <a:lnB w="12700">
                      <a:solidFill>
                        <a:srgbClr val="012C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559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900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Perform</a:t>
                      </a:r>
                      <a:r>
                        <a:rPr dirty="0" sz="900" spc="-30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004483"/>
                          </a:solidFill>
                          <a:latin typeface="Arial MT"/>
                          <a:cs typeface="Arial MT"/>
                        </a:rPr>
                        <a:t>change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012C9E"/>
                      </a:solidFill>
                      <a:prstDash val="solid"/>
                    </a:lnL>
                    <a:lnT w="12700">
                      <a:solidFill>
                        <a:srgbClr val="012C9E"/>
                      </a:solidFill>
                      <a:prstDash val="solid"/>
                    </a:lnT>
                    <a:lnB w="12700">
                      <a:solidFill>
                        <a:srgbClr val="012C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675">
                    <a:solidFill>
                      <a:srgbClr val="FFFFFF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675">
                    <a:lnR w="12700">
                      <a:solidFill>
                        <a:srgbClr val="012C9E"/>
                      </a:solidFill>
                      <a:prstDash val="solid"/>
                    </a:lnR>
                    <a:lnB w="12700">
                      <a:solidFill>
                        <a:srgbClr val="012C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4" name="object 84" descr=""/>
          <p:cNvSpPr txBox="1"/>
          <p:nvPr/>
        </p:nvSpPr>
        <p:spPr>
          <a:xfrm>
            <a:off x="551180" y="3826736"/>
            <a:ext cx="1706245" cy="51689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200" b="1" i="1">
                <a:solidFill>
                  <a:srgbClr val="004483"/>
                </a:solidFill>
                <a:latin typeface="Arial"/>
                <a:cs typeface="Arial"/>
              </a:rPr>
              <a:t>Sample RACI </a:t>
            </a:r>
            <a:r>
              <a:rPr dirty="0" sz="1200" spc="-10" b="1" i="1">
                <a:solidFill>
                  <a:srgbClr val="004483"/>
                </a:solidFill>
                <a:latin typeface="Arial"/>
                <a:cs typeface="Arial"/>
              </a:rPr>
              <a:t>Matrix: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000" i="1">
                <a:solidFill>
                  <a:srgbClr val="004483"/>
                </a:solidFill>
                <a:latin typeface="Arial"/>
                <a:cs typeface="Arial"/>
              </a:rPr>
              <a:t>PROCESS:</a:t>
            </a:r>
            <a:r>
              <a:rPr dirty="0" sz="1000" spc="-30" i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000" i="1">
                <a:solidFill>
                  <a:srgbClr val="004483"/>
                </a:solidFill>
                <a:latin typeface="Arial"/>
                <a:cs typeface="Arial"/>
              </a:rPr>
              <a:t>Making</a:t>
            </a:r>
            <a:r>
              <a:rPr dirty="0" sz="1000" spc="-30" i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000" i="1">
                <a:solidFill>
                  <a:srgbClr val="004483"/>
                </a:solidFill>
                <a:latin typeface="Arial"/>
                <a:cs typeface="Arial"/>
              </a:rPr>
              <a:t>a</a:t>
            </a:r>
            <a:r>
              <a:rPr dirty="0" sz="1000" spc="-25" i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000" spc="-10" i="1">
                <a:solidFill>
                  <a:srgbClr val="004483"/>
                </a:solidFill>
                <a:latin typeface="Arial"/>
                <a:cs typeface="Arial"/>
              </a:rPr>
              <a:t>process</a:t>
            </a:r>
            <a:endParaRPr sz="1000">
              <a:latin typeface="Arial"/>
              <a:cs typeface="Arial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1896865" y="4401562"/>
            <a:ext cx="104711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 i="1">
                <a:solidFill>
                  <a:srgbClr val="004483"/>
                </a:solidFill>
                <a:latin typeface="Arial"/>
                <a:cs typeface="Arial"/>
              </a:rPr>
              <a:t>Functional</a:t>
            </a:r>
            <a:r>
              <a:rPr dirty="0" sz="1000" spc="-55" b="1" i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000" spc="-20" b="1" i="1">
                <a:solidFill>
                  <a:srgbClr val="004483"/>
                </a:solidFill>
                <a:latin typeface="Arial"/>
                <a:cs typeface="Arial"/>
              </a:rPr>
              <a:t>Roles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551180" y="4317740"/>
            <a:ext cx="43942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i="1">
                <a:solidFill>
                  <a:srgbClr val="004483"/>
                </a:solidFill>
                <a:latin typeface="Arial"/>
                <a:cs typeface="Arial"/>
              </a:rPr>
              <a:t>change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5011928" y="3394202"/>
            <a:ext cx="1146810" cy="354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 b="1" i="1">
                <a:solidFill>
                  <a:srgbClr val="004483"/>
                </a:solidFill>
                <a:latin typeface="Arial"/>
                <a:cs typeface="Arial"/>
              </a:rPr>
              <a:t>RACI</a:t>
            </a:r>
            <a:r>
              <a:rPr dirty="0" sz="1200" spc="-15" b="1" i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200" spc="-10" b="1" i="1">
                <a:solidFill>
                  <a:srgbClr val="004483"/>
                </a:solidFill>
                <a:latin typeface="Arial"/>
                <a:cs typeface="Arial"/>
              </a:rPr>
              <a:t>Analysis:</a:t>
            </a:r>
            <a:endParaRPr sz="1200">
              <a:latin typeface="Arial"/>
              <a:cs typeface="Arial"/>
            </a:endParaRPr>
          </a:p>
          <a:p>
            <a:pPr marL="483870">
              <a:lnSpc>
                <a:spcPts val="1175"/>
              </a:lnSpc>
            </a:pPr>
            <a:r>
              <a:rPr dirty="0" sz="1000" b="1" i="1">
                <a:solidFill>
                  <a:srgbClr val="004483"/>
                </a:solidFill>
                <a:latin typeface="Arial"/>
                <a:cs typeface="Arial"/>
              </a:rPr>
              <a:t>If</a:t>
            </a:r>
            <a:r>
              <a:rPr dirty="0" sz="1000" spc="-20" b="1" i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000" b="1" i="1">
                <a:solidFill>
                  <a:srgbClr val="004483"/>
                </a:solidFill>
                <a:latin typeface="Arial"/>
                <a:cs typeface="Arial"/>
              </a:rPr>
              <a:t>you</a:t>
            </a:r>
            <a:r>
              <a:rPr dirty="0" sz="1000" spc="-15" b="1" i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000" spc="-20" b="1" i="1">
                <a:solidFill>
                  <a:srgbClr val="004483"/>
                </a:solidFill>
                <a:latin typeface="Arial"/>
                <a:cs typeface="Arial"/>
              </a:rPr>
              <a:t>find:</a:t>
            </a:r>
            <a:endParaRPr sz="1000">
              <a:latin typeface="Arial"/>
              <a:cs typeface="Arial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5108310" y="4099883"/>
            <a:ext cx="142240" cy="6223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>
              <a:lnSpc>
                <a:spcPts val="1105"/>
              </a:lnSpc>
            </a:pPr>
            <a:r>
              <a:rPr dirty="0" sz="1000" spc="-10" b="1" i="1">
                <a:solidFill>
                  <a:srgbClr val="002C9E"/>
                </a:solidFill>
                <a:latin typeface="Arial"/>
                <a:cs typeface="Arial"/>
              </a:rPr>
              <a:t>Horizontal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9" name="object 89" descr=""/>
          <p:cNvGrpSpPr/>
          <p:nvPr/>
        </p:nvGrpSpPr>
        <p:grpSpPr>
          <a:xfrm>
            <a:off x="5020817" y="3863340"/>
            <a:ext cx="285750" cy="1075690"/>
            <a:chOff x="5020817" y="3863340"/>
            <a:chExt cx="285750" cy="1075690"/>
          </a:xfrm>
        </p:grpSpPr>
        <p:sp>
          <p:nvSpPr>
            <p:cNvPr id="90" name="object 90" descr=""/>
            <p:cNvSpPr/>
            <p:nvPr/>
          </p:nvSpPr>
          <p:spPr>
            <a:xfrm>
              <a:off x="5045963" y="3889248"/>
              <a:ext cx="260985" cy="1049655"/>
            </a:xfrm>
            <a:custGeom>
              <a:avLst/>
              <a:gdLst/>
              <a:ahLst/>
              <a:cxnLst/>
              <a:rect l="l" t="t" r="r" b="b"/>
              <a:pathLst>
                <a:path w="260985" h="1049654">
                  <a:moveTo>
                    <a:pt x="260603" y="1049274"/>
                  </a:moveTo>
                  <a:lnTo>
                    <a:pt x="260603" y="0"/>
                  </a:lnTo>
                  <a:lnTo>
                    <a:pt x="0" y="0"/>
                  </a:lnTo>
                  <a:lnTo>
                    <a:pt x="0" y="1049274"/>
                  </a:lnTo>
                  <a:lnTo>
                    <a:pt x="260603" y="1049274"/>
                  </a:lnTo>
                  <a:close/>
                </a:path>
              </a:pathLst>
            </a:custGeom>
            <a:solidFill>
              <a:srgbClr val="012C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5020817" y="3863340"/>
              <a:ext cx="260985" cy="1049655"/>
            </a:xfrm>
            <a:custGeom>
              <a:avLst/>
              <a:gdLst/>
              <a:ahLst/>
              <a:cxnLst/>
              <a:rect l="l" t="t" r="r" b="b"/>
              <a:pathLst>
                <a:path w="260985" h="1049654">
                  <a:moveTo>
                    <a:pt x="260603" y="1049274"/>
                  </a:moveTo>
                  <a:lnTo>
                    <a:pt x="260603" y="0"/>
                  </a:lnTo>
                  <a:lnTo>
                    <a:pt x="0" y="0"/>
                  </a:lnTo>
                  <a:lnTo>
                    <a:pt x="0" y="1049274"/>
                  </a:lnTo>
                  <a:lnTo>
                    <a:pt x="260603" y="1049274"/>
                  </a:lnTo>
                  <a:close/>
                </a:path>
              </a:pathLst>
            </a:custGeom>
            <a:solidFill>
              <a:srgbClr val="38CA3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 descr=""/>
          <p:cNvSpPr txBox="1"/>
          <p:nvPr/>
        </p:nvSpPr>
        <p:spPr>
          <a:xfrm>
            <a:off x="5070464" y="4062037"/>
            <a:ext cx="167640" cy="64770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10" b="1" i="1">
                <a:solidFill>
                  <a:srgbClr val="004483"/>
                </a:solidFill>
                <a:latin typeface="Arial"/>
                <a:cs typeface="Arial"/>
              </a:rPr>
              <a:t>Horizontal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5483605" y="3849873"/>
            <a:ext cx="807085" cy="1185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2715">
              <a:lnSpc>
                <a:spcPct val="148900"/>
              </a:lnSpc>
              <a:spcBef>
                <a:spcPts val="100"/>
              </a:spcBef>
            </a:pPr>
            <a:r>
              <a:rPr dirty="0" sz="900" b="1">
                <a:solidFill>
                  <a:srgbClr val="004483"/>
                </a:solidFill>
                <a:latin typeface="Arial"/>
                <a:cs typeface="Arial"/>
              </a:rPr>
              <a:t>Lots</a:t>
            </a:r>
            <a:r>
              <a:rPr dirty="0" sz="9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4483"/>
                </a:solidFill>
                <a:latin typeface="Arial"/>
                <a:cs typeface="Arial"/>
              </a:rPr>
              <a:t>of</a:t>
            </a:r>
            <a:r>
              <a:rPr dirty="0" sz="9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900" spc="-35" b="1">
                <a:solidFill>
                  <a:srgbClr val="004483"/>
                </a:solidFill>
                <a:latin typeface="Arial"/>
                <a:cs typeface="Arial"/>
              </a:rPr>
              <a:t>Rs </a:t>
            </a:r>
            <a:r>
              <a:rPr dirty="0" sz="900" b="1">
                <a:solidFill>
                  <a:srgbClr val="004483"/>
                </a:solidFill>
                <a:latin typeface="Arial"/>
                <a:cs typeface="Arial"/>
              </a:rPr>
              <a:t>No</a:t>
            </a:r>
            <a:r>
              <a:rPr dirty="0" sz="9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4483"/>
                </a:solidFill>
                <a:latin typeface="Arial"/>
                <a:cs typeface="Arial"/>
              </a:rPr>
              <a:t>Rs</a:t>
            </a:r>
            <a:r>
              <a:rPr dirty="0" sz="9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4483"/>
                </a:solidFill>
                <a:latin typeface="Arial"/>
                <a:cs typeface="Arial"/>
              </a:rPr>
              <a:t>or </a:t>
            </a:r>
            <a:r>
              <a:rPr dirty="0" sz="900" spc="-25" b="1">
                <a:solidFill>
                  <a:srgbClr val="004483"/>
                </a:solidFill>
                <a:latin typeface="Arial"/>
                <a:cs typeface="Arial"/>
              </a:rPr>
              <a:t>As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30"/>
              </a:spcBef>
            </a:pPr>
            <a:r>
              <a:rPr dirty="0" sz="900" b="1">
                <a:solidFill>
                  <a:srgbClr val="004483"/>
                </a:solidFill>
                <a:latin typeface="Arial"/>
                <a:cs typeface="Arial"/>
              </a:rPr>
              <a:t>More</a:t>
            </a:r>
            <a:r>
              <a:rPr dirty="0" sz="9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4483"/>
                </a:solidFill>
                <a:latin typeface="Arial"/>
                <a:cs typeface="Arial"/>
              </a:rPr>
              <a:t>than</a:t>
            </a:r>
            <a:r>
              <a:rPr dirty="0" sz="900" spc="-25" b="1">
                <a:solidFill>
                  <a:srgbClr val="004483"/>
                </a:solidFill>
                <a:latin typeface="Arial"/>
                <a:cs typeface="Arial"/>
              </a:rPr>
              <a:t> one </a:t>
            </a:r>
            <a:r>
              <a:rPr dirty="0" sz="900" spc="-50" b="1">
                <a:solidFill>
                  <a:srgbClr val="004483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  <a:p>
            <a:pPr marL="12700" marR="226695">
              <a:lnSpc>
                <a:spcPts val="1610"/>
              </a:lnSpc>
              <a:spcBef>
                <a:spcPts val="105"/>
              </a:spcBef>
            </a:pPr>
            <a:r>
              <a:rPr dirty="0" sz="900" b="1">
                <a:solidFill>
                  <a:srgbClr val="004483"/>
                </a:solidFill>
                <a:latin typeface="Arial"/>
                <a:cs typeface="Arial"/>
              </a:rPr>
              <a:t>Lots</a:t>
            </a:r>
            <a:r>
              <a:rPr dirty="0" sz="9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4483"/>
                </a:solidFill>
                <a:latin typeface="Arial"/>
                <a:cs typeface="Arial"/>
              </a:rPr>
              <a:t>of</a:t>
            </a:r>
            <a:r>
              <a:rPr dirty="0" sz="9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900" spc="-35" b="1">
                <a:solidFill>
                  <a:srgbClr val="004483"/>
                </a:solidFill>
                <a:latin typeface="Arial"/>
                <a:cs typeface="Arial"/>
              </a:rPr>
              <a:t>Cs </a:t>
            </a:r>
            <a:r>
              <a:rPr dirty="0" sz="900" b="1">
                <a:solidFill>
                  <a:srgbClr val="004483"/>
                </a:solidFill>
                <a:latin typeface="Arial"/>
                <a:cs typeface="Arial"/>
              </a:rPr>
              <a:t>Lots</a:t>
            </a:r>
            <a:r>
              <a:rPr dirty="0" sz="9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4483"/>
                </a:solidFill>
                <a:latin typeface="Arial"/>
                <a:cs typeface="Arial"/>
              </a:rPr>
              <a:t>of</a:t>
            </a:r>
            <a:r>
              <a:rPr dirty="0" sz="9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900" spc="-35" b="1">
                <a:solidFill>
                  <a:srgbClr val="004483"/>
                </a:solidFill>
                <a:latin typeface="Arial"/>
                <a:cs typeface="Arial"/>
              </a:rPr>
              <a:t>Is</a:t>
            </a:r>
            <a:endParaRPr sz="900">
              <a:latin typeface="Arial"/>
              <a:cs typeface="Arial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6529073" y="3849862"/>
            <a:ext cx="1905000" cy="104902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Too</a:t>
            </a:r>
            <a:r>
              <a:rPr dirty="0" sz="900" spc="-1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many</a:t>
            </a:r>
            <a:r>
              <a:rPr dirty="0" sz="900" spc="-2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people</a:t>
            </a:r>
            <a:r>
              <a:rPr dirty="0" sz="900" spc="-1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004483"/>
                </a:solidFill>
                <a:latin typeface="Arial MT"/>
                <a:cs typeface="Arial MT"/>
              </a:rPr>
              <a:t>involved?</a:t>
            </a:r>
            <a:endParaRPr sz="900">
              <a:latin typeface="Arial MT"/>
              <a:cs typeface="Arial MT"/>
            </a:endParaRPr>
          </a:p>
          <a:p>
            <a:pPr marL="12700" marR="125730">
              <a:lnSpc>
                <a:spcPts val="1610"/>
              </a:lnSpc>
              <a:spcBef>
                <a:spcPts val="140"/>
              </a:spcBef>
            </a:pP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Why</a:t>
            </a:r>
            <a:r>
              <a:rPr dirty="0" sz="900" spc="-2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do</a:t>
            </a:r>
            <a:r>
              <a:rPr dirty="0" sz="900" spc="-1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it?</a:t>
            </a:r>
            <a:r>
              <a:rPr dirty="0" sz="900" spc="-1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Is</a:t>
            </a:r>
            <a:r>
              <a:rPr dirty="0" sz="900" spc="-1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the</a:t>
            </a:r>
            <a:r>
              <a:rPr dirty="0" sz="900" spc="-1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job</a:t>
            </a:r>
            <a:r>
              <a:rPr dirty="0" sz="900" spc="-1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getting</a:t>
            </a:r>
            <a:r>
              <a:rPr dirty="0" sz="900" spc="-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 spc="-20">
                <a:solidFill>
                  <a:srgbClr val="004483"/>
                </a:solidFill>
                <a:latin typeface="Arial MT"/>
                <a:cs typeface="Arial MT"/>
              </a:rPr>
              <a:t>done? </a:t>
            </a: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Confusion,</a:t>
            </a:r>
            <a:r>
              <a:rPr dirty="0" sz="900" spc="-4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004483"/>
                </a:solidFill>
                <a:latin typeface="Arial MT"/>
                <a:cs typeface="Arial MT"/>
              </a:rPr>
              <a:t>indecision?</a:t>
            </a:r>
            <a:endParaRPr sz="900">
              <a:latin typeface="Arial MT"/>
              <a:cs typeface="Arial MT"/>
            </a:endParaRPr>
          </a:p>
          <a:p>
            <a:pPr marL="12700" marR="5080">
              <a:lnSpc>
                <a:spcPts val="1610"/>
              </a:lnSpc>
            </a:pP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Does</a:t>
            </a:r>
            <a:r>
              <a:rPr dirty="0" sz="900" spc="-2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everyone</a:t>
            </a:r>
            <a:r>
              <a:rPr dirty="0" sz="900" spc="-1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consulted</a:t>
            </a:r>
            <a:r>
              <a:rPr dirty="0" sz="900" spc="-2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add</a:t>
            </a:r>
            <a:r>
              <a:rPr dirty="0" sz="900" spc="-1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004483"/>
                </a:solidFill>
                <a:latin typeface="Arial MT"/>
                <a:cs typeface="Arial MT"/>
              </a:rPr>
              <a:t>value? </a:t>
            </a: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Do</a:t>
            </a:r>
            <a:r>
              <a:rPr dirty="0" sz="900" spc="-2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they</a:t>
            </a:r>
            <a:r>
              <a:rPr dirty="0" sz="900" spc="-1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all</a:t>
            </a:r>
            <a:r>
              <a:rPr dirty="0" sz="900" spc="-1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need</a:t>
            </a:r>
            <a:r>
              <a:rPr dirty="0" sz="900" spc="-1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to</a:t>
            </a:r>
            <a:r>
              <a:rPr dirty="0" sz="900" spc="-1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 spc="-20">
                <a:solidFill>
                  <a:srgbClr val="004483"/>
                </a:solidFill>
                <a:latin typeface="Arial MT"/>
                <a:cs typeface="Arial MT"/>
              </a:rPr>
              <a:t>know?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6529069" y="3570985"/>
            <a:ext cx="67500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 i="1">
                <a:solidFill>
                  <a:srgbClr val="004483"/>
                </a:solidFill>
                <a:latin typeface="Arial"/>
                <a:cs typeface="Arial"/>
              </a:rPr>
              <a:t>If</a:t>
            </a:r>
            <a:r>
              <a:rPr dirty="0" sz="1000" spc="-20" b="1" i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000" b="1" i="1">
                <a:solidFill>
                  <a:srgbClr val="004483"/>
                </a:solidFill>
                <a:latin typeface="Arial"/>
                <a:cs typeface="Arial"/>
              </a:rPr>
              <a:t>you</a:t>
            </a:r>
            <a:r>
              <a:rPr dirty="0" sz="1000" spc="-15" b="1" i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000" spc="-20" b="1" i="1">
                <a:solidFill>
                  <a:srgbClr val="004483"/>
                </a:solidFill>
                <a:latin typeface="Arial"/>
                <a:cs typeface="Arial"/>
              </a:rPr>
              <a:t>find:</a:t>
            </a:r>
            <a:endParaRPr sz="1000">
              <a:latin typeface="Arial"/>
              <a:cs typeface="Arial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5108310" y="5421433"/>
            <a:ext cx="142240" cy="45593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>
              <a:lnSpc>
                <a:spcPts val="1105"/>
              </a:lnSpc>
            </a:pPr>
            <a:r>
              <a:rPr dirty="0" sz="1000" spc="-10" b="1" i="1">
                <a:solidFill>
                  <a:srgbClr val="002C9E"/>
                </a:solidFill>
                <a:latin typeface="Arial"/>
                <a:cs typeface="Arial"/>
              </a:rPr>
              <a:t>Vertical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97" name="object 97" descr=""/>
          <p:cNvGrpSpPr/>
          <p:nvPr/>
        </p:nvGrpSpPr>
        <p:grpSpPr>
          <a:xfrm>
            <a:off x="5020817" y="5101590"/>
            <a:ext cx="285750" cy="1075690"/>
            <a:chOff x="5020817" y="5101590"/>
            <a:chExt cx="285750" cy="1075690"/>
          </a:xfrm>
        </p:grpSpPr>
        <p:sp>
          <p:nvSpPr>
            <p:cNvPr id="98" name="object 98" descr=""/>
            <p:cNvSpPr/>
            <p:nvPr/>
          </p:nvSpPr>
          <p:spPr>
            <a:xfrm>
              <a:off x="5045963" y="5127498"/>
              <a:ext cx="260985" cy="1049655"/>
            </a:xfrm>
            <a:custGeom>
              <a:avLst/>
              <a:gdLst/>
              <a:ahLst/>
              <a:cxnLst/>
              <a:rect l="l" t="t" r="r" b="b"/>
              <a:pathLst>
                <a:path w="260985" h="1049654">
                  <a:moveTo>
                    <a:pt x="260604" y="1049274"/>
                  </a:moveTo>
                  <a:lnTo>
                    <a:pt x="260603" y="0"/>
                  </a:lnTo>
                  <a:lnTo>
                    <a:pt x="0" y="0"/>
                  </a:lnTo>
                  <a:lnTo>
                    <a:pt x="0" y="1049274"/>
                  </a:lnTo>
                  <a:lnTo>
                    <a:pt x="260604" y="1049274"/>
                  </a:lnTo>
                  <a:close/>
                </a:path>
              </a:pathLst>
            </a:custGeom>
            <a:solidFill>
              <a:srgbClr val="012C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5020817" y="5101590"/>
              <a:ext cx="260985" cy="1049655"/>
            </a:xfrm>
            <a:custGeom>
              <a:avLst/>
              <a:gdLst/>
              <a:ahLst/>
              <a:cxnLst/>
              <a:rect l="l" t="t" r="r" b="b"/>
              <a:pathLst>
                <a:path w="260985" h="1049654">
                  <a:moveTo>
                    <a:pt x="260604" y="1049273"/>
                  </a:moveTo>
                  <a:lnTo>
                    <a:pt x="260603" y="0"/>
                  </a:lnTo>
                  <a:lnTo>
                    <a:pt x="0" y="0"/>
                  </a:lnTo>
                  <a:lnTo>
                    <a:pt x="0" y="1049273"/>
                  </a:lnTo>
                  <a:lnTo>
                    <a:pt x="260604" y="1049273"/>
                  </a:lnTo>
                  <a:close/>
                </a:path>
              </a:pathLst>
            </a:custGeom>
            <a:solidFill>
              <a:srgbClr val="38CA3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 descr=""/>
          <p:cNvSpPr txBox="1"/>
          <p:nvPr/>
        </p:nvSpPr>
        <p:spPr>
          <a:xfrm>
            <a:off x="5070464" y="5383586"/>
            <a:ext cx="167640" cy="48133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10" b="1" i="1">
                <a:solidFill>
                  <a:srgbClr val="004483"/>
                </a:solidFill>
                <a:latin typeface="Arial"/>
                <a:cs typeface="Arial"/>
              </a:rPr>
              <a:t>Vertical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5483605" y="5088124"/>
            <a:ext cx="742315" cy="98044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900" b="1">
                <a:solidFill>
                  <a:srgbClr val="004483"/>
                </a:solidFill>
                <a:latin typeface="Arial"/>
                <a:cs typeface="Arial"/>
              </a:rPr>
              <a:t>Lots</a:t>
            </a:r>
            <a:r>
              <a:rPr dirty="0" sz="9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4483"/>
                </a:solidFill>
                <a:latin typeface="Arial"/>
                <a:cs typeface="Arial"/>
              </a:rPr>
              <a:t>of</a:t>
            </a:r>
            <a:r>
              <a:rPr dirty="0" sz="9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900" spc="-35" b="1">
                <a:solidFill>
                  <a:srgbClr val="004483"/>
                </a:solidFill>
                <a:latin typeface="Arial"/>
                <a:cs typeface="Arial"/>
              </a:rPr>
              <a:t>Rs</a:t>
            </a:r>
            <a:endParaRPr sz="900">
              <a:latin typeface="Arial"/>
              <a:cs typeface="Arial"/>
            </a:endParaRPr>
          </a:p>
          <a:p>
            <a:pPr marL="12700" marR="200025">
              <a:lnSpc>
                <a:spcPct val="100000"/>
              </a:lnSpc>
              <a:spcBef>
                <a:spcPts val="530"/>
              </a:spcBef>
            </a:pPr>
            <a:r>
              <a:rPr dirty="0" sz="900" b="1">
                <a:solidFill>
                  <a:srgbClr val="004483"/>
                </a:solidFill>
                <a:latin typeface="Arial"/>
                <a:cs typeface="Arial"/>
              </a:rPr>
              <a:t>No</a:t>
            </a:r>
            <a:r>
              <a:rPr dirty="0" sz="9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900" spc="-10" b="1">
                <a:solidFill>
                  <a:srgbClr val="004483"/>
                </a:solidFill>
                <a:latin typeface="Arial"/>
                <a:cs typeface="Arial"/>
              </a:rPr>
              <a:t>empty space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ts val="1610"/>
              </a:lnSpc>
              <a:spcBef>
                <a:spcPts val="100"/>
              </a:spcBef>
            </a:pPr>
            <a:r>
              <a:rPr dirty="0" sz="900" b="1">
                <a:solidFill>
                  <a:srgbClr val="004483"/>
                </a:solidFill>
                <a:latin typeface="Arial"/>
                <a:cs typeface="Arial"/>
              </a:rPr>
              <a:t>No</a:t>
            </a:r>
            <a:r>
              <a:rPr dirty="0" sz="9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4483"/>
                </a:solidFill>
                <a:latin typeface="Arial"/>
                <a:cs typeface="Arial"/>
              </a:rPr>
              <a:t>Rs</a:t>
            </a:r>
            <a:r>
              <a:rPr dirty="0" sz="9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4483"/>
                </a:solidFill>
                <a:latin typeface="Arial"/>
                <a:cs typeface="Arial"/>
              </a:rPr>
              <a:t>or </a:t>
            </a:r>
            <a:r>
              <a:rPr dirty="0" sz="900" spc="-25" b="1">
                <a:solidFill>
                  <a:srgbClr val="004483"/>
                </a:solidFill>
                <a:latin typeface="Arial"/>
                <a:cs typeface="Arial"/>
              </a:rPr>
              <a:t>As </a:t>
            </a:r>
            <a:r>
              <a:rPr dirty="0" sz="900" b="1">
                <a:solidFill>
                  <a:srgbClr val="004483"/>
                </a:solidFill>
                <a:latin typeface="Arial"/>
                <a:cs typeface="Arial"/>
              </a:rPr>
              <a:t>Too</a:t>
            </a:r>
            <a:r>
              <a:rPr dirty="0" sz="9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4483"/>
                </a:solidFill>
                <a:latin typeface="Arial"/>
                <a:cs typeface="Arial"/>
              </a:rPr>
              <a:t>many</a:t>
            </a:r>
            <a:r>
              <a:rPr dirty="0" sz="9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900" spc="-25" b="1">
                <a:solidFill>
                  <a:srgbClr val="004483"/>
                </a:solidFill>
                <a:latin typeface="Arial"/>
                <a:cs typeface="Arial"/>
              </a:rPr>
              <a:t>As</a:t>
            </a:r>
            <a:endParaRPr sz="900">
              <a:latin typeface="Arial"/>
              <a:cs typeface="Arial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6529073" y="5088124"/>
            <a:ext cx="1861185" cy="111696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Too</a:t>
            </a:r>
            <a:r>
              <a:rPr dirty="0" sz="900" spc="-1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much</a:t>
            </a:r>
            <a:r>
              <a:rPr dirty="0" sz="900" spc="-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004483"/>
                </a:solidFill>
                <a:latin typeface="Arial MT"/>
                <a:cs typeface="Arial MT"/>
              </a:rPr>
              <a:t>work?</a:t>
            </a:r>
            <a:endParaRPr sz="900">
              <a:latin typeface="Arial MT"/>
              <a:cs typeface="Arial MT"/>
            </a:endParaRPr>
          </a:p>
          <a:p>
            <a:pPr marL="12700" marR="455930">
              <a:lnSpc>
                <a:spcPct val="100000"/>
              </a:lnSpc>
              <a:spcBef>
                <a:spcPts val="530"/>
              </a:spcBef>
            </a:pP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Too</a:t>
            </a:r>
            <a:r>
              <a:rPr dirty="0" sz="900" spc="-1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much</a:t>
            </a:r>
            <a:r>
              <a:rPr dirty="0" sz="900" spc="-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work?</a:t>
            </a:r>
            <a:r>
              <a:rPr dirty="0" sz="900" spc="-1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Too</a:t>
            </a:r>
            <a:r>
              <a:rPr dirty="0" sz="900" spc="-1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 spc="-20">
                <a:solidFill>
                  <a:srgbClr val="004483"/>
                </a:solidFill>
                <a:latin typeface="Arial MT"/>
                <a:cs typeface="Arial MT"/>
              </a:rPr>
              <a:t>much </a:t>
            </a:r>
            <a:r>
              <a:rPr dirty="0" sz="900" spc="-10">
                <a:solidFill>
                  <a:srgbClr val="004483"/>
                </a:solidFill>
                <a:latin typeface="Arial MT"/>
                <a:cs typeface="Arial MT"/>
              </a:rPr>
              <a:t>consultation?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Can</a:t>
            </a:r>
            <a:r>
              <a:rPr dirty="0" sz="900" spc="-1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the</a:t>
            </a:r>
            <a:r>
              <a:rPr dirty="0" sz="900" spc="-1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function</a:t>
            </a:r>
            <a:r>
              <a:rPr dirty="0" sz="900" spc="-2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be</a:t>
            </a:r>
            <a:r>
              <a:rPr dirty="0" sz="900" spc="-10">
                <a:solidFill>
                  <a:srgbClr val="004483"/>
                </a:solidFill>
                <a:latin typeface="Arial MT"/>
                <a:cs typeface="Arial MT"/>
              </a:rPr>
              <a:t> eliminated?</a:t>
            </a:r>
            <a:endParaRPr sz="9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30"/>
              </a:spcBef>
            </a:pP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Is </a:t>
            </a:r>
            <a:r>
              <a:rPr dirty="0" sz="900" spc="-10">
                <a:solidFill>
                  <a:srgbClr val="004483"/>
                </a:solidFill>
                <a:latin typeface="Arial MT"/>
                <a:cs typeface="Arial MT"/>
              </a:rPr>
              <a:t>accountability</a:t>
            </a: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 at</a:t>
            </a:r>
            <a:r>
              <a:rPr dirty="0" sz="900" spc="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the right</a:t>
            </a:r>
            <a:r>
              <a:rPr dirty="0" sz="900" spc="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level?</a:t>
            </a:r>
            <a:r>
              <a:rPr dirty="0" sz="900" spc="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 spc="-25">
                <a:solidFill>
                  <a:srgbClr val="004483"/>
                </a:solidFill>
                <a:latin typeface="Arial MT"/>
                <a:cs typeface="Arial MT"/>
              </a:rPr>
              <a:t>Is </a:t>
            </a: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the</a:t>
            </a:r>
            <a:r>
              <a:rPr dirty="0" sz="900" spc="-2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organisation</a:t>
            </a:r>
            <a:r>
              <a:rPr dirty="0" sz="900" spc="-2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4483"/>
                </a:solidFill>
                <a:latin typeface="Arial MT"/>
                <a:cs typeface="Arial MT"/>
              </a:rPr>
              <a:t>too</a:t>
            </a:r>
            <a:r>
              <a:rPr dirty="0" sz="900" spc="-2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004483"/>
                </a:solidFill>
                <a:latin typeface="Arial MT"/>
                <a:cs typeface="Arial MT"/>
              </a:rPr>
              <a:t>hierarchical?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10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95"/>
              <a:t>Objectives/Benefits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36574" y="1357376"/>
            <a:ext cx="7104380" cy="313880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206375" marR="5080" indent="-194310">
              <a:lnSpc>
                <a:spcPts val="2050"/>
              </a:lnSpc>
              <a:spcBef>
                <a:spcPts val="260"/>
              </a:spcBef>
              <a:buClr>
                <a:srgbClr val="009ACA"/>
              </a:buClr>
              <a:buFont typeface="Symbol"/>
              <a:buChar char=""/>
              <a:tabLst>
                <a:tab pos="207645" algn="l"/>
              </a:tabLst>
            </a:pP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Assist</a:t>
            </a:r>
            <a:r>
              <a:rPr dirty="0" sz="18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natural</a:t>
            </a:r>
            <a:r>
              <a:rPr dirty="0" sz="18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work</a:t>
            </a:r>
            <a:r>
              <a:rPr dirty="0" sz="18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teams</a:t>
            </a:r>
            <a:r>
              <a:rPr dirty="0" sz="18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in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charting</a:t>
            </a:r>
            <a:r>
              <a:rPr dirty="0" sz="18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roles</a:t>
            </a:r>
            <a:r>
              <a:rPr dirty="0" sz="18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and</a:t>
            </a:r>
            <a:r>
              <a:rPr dirty="0" sz="18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responsibilities 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	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in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consistent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manner</a:t>
            </a:r>
            <a:endParaRPr sz="1800">
              <a:latin typeface="Arial"/>
              <a:cs typeface="Arial"/>
            </a:endParaRPr>
          </a:p>
          <a:p>
            <a:pPr marL="206375" marR="31750" indent="-194310">
              <a:lnSpc>
                <a:spcPts val="2050"/>
              </a:lnSpc>
              <a:spcBef>
                <a:spcPts val="645"/>
              </a:spcBef>
              <a:buClr>
                <a:srgbClr val="009ACA"/>
              </a:buClr>
              <a:buFont typeface="Symbol"/>
              <a:buChar char=""/>
              <a:tabLst>
                <a:tab pos="207645" algn="l"/>
              </a:tabLst>
            </a:pP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Assist</a:t>
            </a:r>
            <a:r>
              <a:rPr dirty="0" sz="18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natural</a:t>
            </a:r>
            <a:r>
              <a:rPr dirty="0" sz="18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work</a:t>
            </a:r>
            <a:r>
              <a:rPr dirty="0" sz="18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teams</a:t>
            </a:r>
            <a:r>
              <a:rPr dirty="0" sz="18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with</a:t>
            </a:r>
            <a:r>
              <a:rPr dirty="0" sz="18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development</a:t>
            </a:r>
            <a:r>
              <a:rPr dirty="0" sz="18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of</a:t>
            </a:r>
            <a:r>
              <a:rPr dirty="0" sz="18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implementation 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	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tool</a:t>
            </a:r>
            <a:r>
              <a:rPr dirty="0" sz="1800" spc="-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004483"/>
                </a:solidFill>
                <a:latin typeface="Arial"/>
                <a:cs typeface="Arial"/>
              </a:rPr>
              <a:t>kits</a:t>
            </a:r>
            <a:endParaRPr sz="1800">
              <a:latin typeface="Arial"/>
              <a:cs typeface="Arial"/>
            </a:endParaRPr>
          </a:p>
          <a:p>
            <a:pPr marL="207010" indent="-194310">
              <a:lnSpc>
                <a:spcPct val="100000"/>
              </a:lnSpc>
              <a:spcBef>
                <a:spcPts val="490"/>
              </a:spcBef>
              <a:buClr>
                <a:srgbClr val="009ACA"/>
              </a:buClr>
              <a:buFont typeface="Symbol"/>
              <a:buChar char=""/>
              <a:tabLst>
                <a:tab pos="207010" algn="l"/>
              </a:tabLst>
            </a:pP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Clarify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individual/departmental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roles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and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responsibilities</a:t>
            </a:r>
            <a:endParaRPr sz="1800">
              <a:latin typeface="Arial"/>
              <a:cs typeface="Arial"/>
            </a:endParaRPr>
          </a:p>
          <a:p>
            <a:pPr marL="207010" indent="-194310">
              <a:lnSpc>
                <a:spcPct val="100000"/>
              </a:lnSpc>
              <a:spcBef>
                <a:spcPts val="540"/>
              </a:spcBef>
              <a:buClr>
                <a:srgbClr val="009ACA"/>
              </a:buClr>
              <a:buFont typeface="Symbol"/>
              <a:buChar char=""/>
              <a:tabLst>
                <a:tab pos="207010" algn="l"/>
              </a:tabLst>
            </a:pP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Identify</a:t>
            </a:r>
            <a:r>
              <a:rPr dirty="0" sz="1800" spc="-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accountabilities</a:t>
            </a:r>
            <a:endParaRPr sz="1800">
              <a:latin typeface="Arial"/>
              <a:cs typeface="Arial"/>
            </a:endParaRPr>
          </a:p>
          <a:p>
            <a:pPr marL="207010" indent="-194310">
              <a:lnSpc>
                <a:spcPct val="100000"/>
              </a:lnSpc>
              <a:spcBef>
                <a:spcPts val="540"/>
              </a:spcBef>
              <a:buClr>
                <a:srgbClr val="009ACA"/>
              </a:buClr>
              <a:buFont typeface="Symbol"/>
              <a:buChar char=""/>
              <a:tabLst>
                <a:tab pos="207010" algn="l"/>
              </a:tabLst>
            </a:pP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Eliminate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misunderstandings,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encourage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teamwork</a:t>
            </a:r>
            <a:endParaRPr sz="1800">
              <a:latin typeface="Arial"/>
              <a:cs typeface="Arial"/>
            </a:endParaRPr>
          </a:p>
          <a:p>
            <a:pPr marL="207010" indent="-194310">
              <a:lnSpc>
                <a:spcPct val="100000"/>
              </a:lnSpc>
              <a:spcBef>
                <a:spcPts val="540"/>
              </a:spcBef>
              <a:buClr>
                <a:srgbClr val="009ACA"/>
              </a:buClr>
              <a:buFont typeface="Symbol"/>
              <a:buChar char=""/>
              <a:tabLst>
                <a:tab pos="207010" algn="l"/>
              </a:tabLst>
            </a:pP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Reduce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duplication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of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effort</a:t>
            </a:r>
            <a:endParaRPr sz="1800">
              <a:latin typeface="Arial"/>
              <a:cs typeface="Arial"/>
            </a:endParaRPr>
          </a:p>
          <a:p>
            <a:pPr marL="206375" marR="1047750" indent="-194310">
              <a:lnSpc>
                <a:spcPts val="2050"/>
              </a:lnSpc>
              <a:spcBef>
                <a:spcPts val="700"/>
              </a:spcBef>
              <a:buClr>
                <a:srgbClr val="009ACA"/>
              </a:buClr>
              <a:buFont typeface="Symbol"/>
              <a:buChar char=""/>
              <a:tabLst>
                <a:tab pos="207645" algn="l"/>
              </a:tabLst>
            </a:pP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Establish</a:t>
            </a:r>
            <a:r>
              <a:rPr dirty="0" sz="1800" spc="-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“consults”</a:t>
            </a:r>
            <a:r>
              <a:rPr dirty="0" sz="1800" spc="-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and</a:t>
            </a:r>
            <a:r>
              <a:rPr dirty="0" sz="18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“informs”</a:t>
            </a:r>
            <a:r>
              <a:rPr dirty="0" sz="1800" spc="-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resulting</a:t>
            </a:r>
            <a:r>
              <a:rPr dirty="0" sz="18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in</a:t>
            </a:r>
            <a:r>
              <a:rPr dirty="0" sz="1800" spc="-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better 	communication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60678" y="1552575"/>
            <a:ext cx="7613650" cy="4299585"/>
            <a:chOff x="860678" y="1552575"/>
            <a:chExt cx="7613650" cy="4299585"/>
          </a:xfrm>
        </p:grpSpPr>
        <p:sp>
          <p:nvSpPr>
            <p:cNvPr id="3" name="object 3" descr=""/>
            <p:cNvSpPr/>
            <p:nvPr/>
          </p:nvSpPr>
          <p:spPr>
            <a:xfrm>
              <a:off x="869441" y="1562100"/>
              <a:ext cx="7595234" cy="4279900"/>
            </a:xfrm>
            <a:custGeom>
              <a:avLst/>
              <a:gdLst/>
              <a:ahLst/>
              <a:cxnLst/>
              <a:rect l="l" t="t" r="r" b="b"/>
              <a:pathLst>
                <a:path w="7595234" h="4279900">
                  <a:moveTo>
                    <a:pt x="7594854" y="4279392"/>
                  </a:moveTo>
                  <a:lnTo>
                    <a:pt x="7594854" y="0"/>
                  </a:lnTo>
                  <a:lnTo>
                    <a:pt x="0" y="0"/>
                  </a:lnTo>
                  <a:lnTo>
                    <a:pt x="0" y="4279392"/>
                  </a:lnTo>
                  <a:lnTo>
                    <a:pt x="7594854" y="4279392"/>
                  </a:lnTo>
                  <a:close/>
                </a:path>
              </a:pathLst>
            </a:custGeom>
            <a:solidFill>
              <a:srgbClr val="0145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70203" y="1562100"/>
              <a:ext cx="7594600" cy="4280535"/>
            </a:xfrm>
            <a:custGeom>
              <a:avLst/>
              <a:gdLst/>
              <a:ahLst/>
              <a:cxnLst/>
              <a:rect l="l" t="t" r="r" b="b"/>
              <a:pathLst>
                <a:path w="7594600" h="4280535">
                  <a:moveTo>
                    <a:pt x="0" y="0"/>
                  </a:moveTo>
                  <a:lnTo>
                    <a:pt x="0" y="4280154"/>
                  </a:lnTo>
                  <a:lnTo>
                    <a:pt x="7594092" y="4280154"/>
                  </a:lnTo>
                  <a:lnTo>
                    <a:pt x="7594092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145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831341" y="1524000"/>
            <a:ext cx="7595234" cy="4279900"/>
          </a:xfrm>
          <a:custGeom>
            <a:avLst/>
            <a:gdLst/>
            <a:ahLst/>
            <a:cxnLst/>
            <a:rect l="l" t="t" r="r" b="b"/>
            <a:pathLst>
              <a:path w="7595234" h="4279900">
                <a:moveTo>
                  <a:pt x="7594854" y="4279392"/>
                </a:moveTo>
                <a:lnTo>
                  <a:pt x="7594854" y="0"/>
                </a:lnTo>
                <a:lnTo>
                  <a:pt x="0" y="0"/>
                </a:lnTo>
                <a:lnTo>
                  <a:pt x="0" y="4279392"/>
                </a:lnTo>
                <a:lnTo>
                  <a:pt x="7594854" y="42793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822579" y="1514475"/>
          <a:ext cx="7689850" cy="4278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8200"/>
                <a:gridCol w="4215765"/>
              </a:tblGrid>
              <a:tr h="729615"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8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Roles</a:t>
                      </a:r>
                      <a:r>
                        <a:rPr dirty="0" sz="1800" spc="-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800" spc="-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Responsibilities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73025">
                    <a:lnL w="19050">
                      <a:solidFill>
                        <a:srgbClr val="014582"/>
                      </a:solidFill>
                      <a:prstDash val="solid"/>
                    </a:lnL>
                    <a:lnT w="1905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64515" indent="-285750">
                        <a:lnSpc>
                          <a:spcPct val="100000"/>
                        </a:lnSpc>
                        <a:spcBef>
                          <a:spcPts val="425"/>
                        </a:spcBef>
                        <a:buFont typeface="Arial MT"/>
                        <a:buChar char="•"/>
                        <a:tabLst>
                          <a:tab pos="564515" algn="l"/>
                        </a:tabLst>
                      </a:pPr>
                      <a:r>
                        <a:rPr dirty="0" sz="18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800" spc="-2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better</a:t>
                      </a:r>
                      <a:r>
                        <a:rPr dirty="0" sz="1800" spc="-1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understand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564515" indent="-28575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564515" algn="l"/>
                        </a:tabLst>
                      </a:pPr>
                      <a:r>
                        <a:rPr dirty="0" sz="18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800" spc="-3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improve</a:t>
                      </a:r>
                      <a:r>
                        <a:rPr dirty="0" sz="1800" spc="-3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communications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3975">
                    <a:lnR w="19050">
                      <a:solidFill>
                        <a:srgbClr val="014582"/>
                      </a:solidFill>
                      <a:prstDash val="solid"/>
                    </a:lnR>
                    <a:lnT w="1905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dirty="0" sz="18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Accountability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66370">
                    <a:lnL w="19050">
                      <a:solidFill>
                        <a:srgbClr val="014582"/>
                      </a:solidFill>
                      <a:prstDash val="solid"/>
                    </a:lnL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64515" indent="-285750">
                        <a:lnSpc>
                          <a:spcPct val="100000"/>
                        </a:lnSpc>
                        <a:spcBef>
                          <a:spcPts val="1160"/>
                        </a:spcBef>
                        <a:buFont typeface="Arial MT"/>
                        <a:buChar char="•"/>
                        <a:tabLst>
                          <a:tab pos="564515" algn="l"/>
                        </a:tabLst>
                      </a:pPr>
                      <a:r>
                        <a:rPr dirty="0" sz="18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800" spc="-3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clarify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47320">
                    <a:lnR w="1905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dirty="0" sz="18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Responsibilities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44780">
                    <a:lnL w="19050">
                      <a:solidFill>
                        <a:srgbClr val="014582"/>
                      </a:solidFill>
                      <a:prstDash val="solid"/>
                    </a:lnL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64515" indent="-285750">
                        <a:lnSpc>
                          <a:spcPct val="100000"/>
                        </a:lnSpc>
                        <a:spcBef>
                          <a:spcPts val="990"/>
                        </a:spcBef>
                        <a:buFont typeface="Arial MT"/>
                        <a:buChar char="•"/>
                        <a:tabLst>
                          <a:tab pos="564515" algn="l"/>
                        </a:tabLst>
                      </a:pPr>
                      <a:r>
                        <a:rPr dirty="0" sz="18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800" spc="-2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identify</a:t>
                      </a:r>
                      <a:r>
                        <a:rPr dirty="0" sz="1800" spc="-1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authority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5730">
                    <a:lnR w="1905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99465"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8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Job</a:t>
                      </a:r>
                      <a:r>
                        <a:rPr dirty="0" sz="1800" spc="-2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responsibility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19050">
                      <a:solidFill>
                        <a:srgbClr val="014582"/>
                      </a:solidFill>
                      <a:prstDash val="solid"/>
                    </a:lnL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64515" marR="531495" indent="-285750">
                        <a:lnSpc>
                          <a:spcPct val="100000"/>
                        </a:lnSpc>
                        <a:spcBef>
                          <a:spcPts val="815"/>
                        </a:spcBef>
                        <a:buFont typeface="Arial MT"/>
                        <a:buChar char="•"/>
                        <a:tabLst>
                          <a:tab pos="564515" algn="l"/>
                        </a:tabLst>
                      </a:pPr>
                      <a:r>
                        <a:rPr dirty="0" sz="18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800" spc="-4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empower</a:t>
                      </a:r>
                      <a:r>
                        <a:rPr dirty="0" sz="1800" spc="-3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employees</a:t>
                      </a:r>
                      <a:r>
                        <a:rPr dirty="0" sz="1800" spc="-4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2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18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authority</a:t>
                      </a:r>
                      <a:r>
                        <a:rPr dirty="0" sz="1800" spc="-3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800" spc="-3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do</a:t>
                      </a:r>
                      <a:r>
                        <a:rPr dirty="0" sz="1800" spc="-3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2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3505">
                    <a:lnR w="1905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dirty="0" sz="18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Role</a:t>
                      </a:r>
                      <a:r>
                        <a:rPr dirty="0" sz="1800" spc="-1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8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middle</a:t>
                      </a:r>
                      <a:r>
                        <a:rPr dirty="0" sz="18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manager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46050">
                    <a:lnL w="19050">
                      <a:solidFill>
                        <a:srgbClr val="014582"/>
                      </a:solidFill>
                      <a:prstDash val="solid"/>
                    </a:lnL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64515" marR="862330" indent="-285750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 MT"/>
                        <a:buChar char="•"/>
                        <a:tabLst>
                          <a:tab pos="564515" algn="l"/>
                        </a:tabLst>
                      </a:pPr>
                      <a:r>
                        <a:rPr dirty="0" sz="18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800" spc="-3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bring</a:t>
                      </a:r>
                      <a:r>
                        <a:rPr dirty="0" sz="1800" spc="-2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up</a:t>
                      </a:r>
                      <a:r>
                        <a:rPr dirty="0" sz="1800" spc="-2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800" spc="-2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speed</a:t>
                      </a:r>
                      <a:r>
                        <a:rPr dirty="0" sz="1800" spc="-3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2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18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organization</a:t>
                      </a:r>
                      <a:r>
                        <a:rPr dirty="0" sz="1800" spc="-114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structure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7000">
                    <a:lnR w="1905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dirty="0" sz="18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Approval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50495">
                    <a:lnL w="19050">
                      <a:solidFill>
                        <a:srgbClr val="014582"/>
                      </a:solidFill>
                      <a:prstDash val="solid"/>
                    </a:lnL>
                    <a:lnT w="12700">
                      <a:solidFill>
                        <a:srgbClr val="014582"/>
                      </a:solidFill>
                      <a:prstDash val="solid"/>
                    </a:lnT>
                    <a:lnB w="19050">
                      <a:solidFill>
                        <a:srgbClr val="0145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64515" marR="975994" indent="-285750">
                        <a:lnSpc>
                          <a:spcPct val="100000"/>
                        </a:lnSpc>
                        <a:spcBef>
                          <a:spcPts val="1035"/>
                        </a:spcBef>
                        <a:buFont typeface="Arial MT"/>
                        <a:buChar char="•"/>
                        <a:tabLst>
                          <a:tab pos="564515" algn="l"/>
                        </a:tabLst>
                      </a:pPr>
                      <a:r>
                        <a:rPr dirty="0" sz="18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800" spc="-1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reduce</a:t>
                      </a:r>
                      <a:r>
                        <a:rPr dirty="0" sz="18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uncertainty</a:t>
                      </a:r>
                      <a:r>
                        <a:rPr dirty="0" sz="1800" spc="-1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2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8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multiple</a:t>
                      </a:r>
                      <a:r>
                        <a:rPr dirty="0" sz="1800" spc="-4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reporting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31445">
                    <a:lnR w="1905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9050">
                      <a:solidFill>
                        <a:srgbClr val="0145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3321" y="587756"/>
            <a:ext cx="3713479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0"/>
              <a:t>Critical</a:t>
            </a:r>
            <a:r>
              <a:rPr dirty="0" spc="-155"/>
              <a:t> </a:t>
            </a:r>
            <a:r>
              <a:rPr dirty="0" spc="-295"/>
              <a:t>Issue</a:t>
            </a:r>
            <a:r>
              <a:rPr dirty="0" spc="-150"/>
              <a:t> </a:t>
            </a:r>
            <a:r>
              <a:rPr dirty="0" spc="-405"/>
              <a:t>Summary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5086603" y="1012952"/>
            <a:ext cx="17672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004483"/>
                </a:solidFill>
                <a:latin typeface="Arial"/>
                <a:cs typeface="Arial"/>
              </a:rPr>
              <a:t>Opportunity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10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10"/>
              <a:t>Guidelines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2130" y="1307846"/>
            <a:ext cx="7981950" cy="344932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206375" marR="1289685" indent="-194310">
              <a:lnSpc>
                <a:spcPts val="2050"/>
              </a:lnSpc>
              <a:spcBef>
                <a:spcPts val="260"/>
              </a:spcBef>
              <a:buClr>
                <a:srgbClr val="009ACA"/>
              </a:buClr>
              <a:buFont typeface="Symbol"/>
              <a:buChar char=""/>
              <a:tabLst>
                <a:tab pos="207645" algn="l"/>
              </a:tabLst>
            </a:pP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Remember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new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culture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philosophy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when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defining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roles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and 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	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responsibilities</a:t>
            </a:r>
            <a:endParaRPr sz="1800">
              <a:latin typeface="Arial"/>
              <a:cs typeface="Arial"/>
            </a:endParaRPr>
          </a:p>
          <a:p>
            <a:pPr lvl="1" marL="677545" indent="-279400">
              <a:lnSpc>
                <a:spcPct val="100000"/>
              </a:lnSpc>
              <a:spcBef>
                <a:spcPts val="445"/>
              </a:spcBef>
              <a:buFont typeface="Wingdings"/>
              <a:buChar char=""/>
              <a:tabLst>
                <a:tab pos="677545" algn="l"/>
              </a:tabLst>
            </a:pPr>
            <a:r>
              <a:rPr dirty="0" sz="1600">
                <a:solidFill>
                  <a:srgbClr val="004483"/>
                </a:solidFill>
                <a:latin typeface="Arial MT"/>
                <a:cs typeface="Arial MT"/>
              </a:rPr>
              <a:t>Eliminate</a:t>
            </a:r>
            <a:r>
              <a:rPr dirty="0" sz="1600" spc="-4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483"/>
                </a:solidFill>
                <a:latin typeface="Arial MT"/>
                <a:cs typeface="Arial MT"/>
              </a:rPr>
              <a:t>“checkers</a:t>
            </a:r>
            <a:r>
              <a:rPr dirty="0" sz="1600" spc="-4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483"/>
                </a:solidFill>
                <a:latin typeface="Arial MT"/>
                <a:cs typeface="Arial MT"/>
              </a:rPr>
              <a:t>checking</a:t>
            </a:r>
            <a:r>
              <a:rPr dirty="0" sz="1600" spc="-4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483"/>
                </a:solidFill>
                <a:latin typeface="Arial MT"/>
                <a:cs typeface="Arial MT"/>
              </a:rPr>
              <a:t>checkers”</a:t>
            </a:r>
            <a:endParaRPr sz="1600">
              <a:latin typeface="Arial MT"/>
              <a:cs typeface="Arial MT"/>
            </a:endParaRPr>
          </a:p>
          <a:p>
            <a:pPr lvl="1" marL="677545" indent="-279400">
              <a:lnSpc>
                <a:spcPct val="100000"/>
              </a:lnSpc>
              <a:spcBef>
                <a:spcPts val="480"/>
              </a:spcBef>
              <a:buFont typeface="Wingdings"/>
              <a:buChar char=""/>
              <a:tabLst>
                <a:tab pos="677545" algn="l"/>
              </a:tabLst>
            </a:pPr>
            <a:r>
              <a:rPr dirty="0" sz="1600">
                <a:solidFill>
                  <a:srgbClr val="004483"/>
                </a:solidFill>
                <a:latin typeface="Arial MT"/>
                <a:cs typeface="Arial MT"/>
              </a:rPr>
              <a:t>Encourage</a:t>
            </a:r>
            <a:r>
              <a:rPr dirty="0" sz="1600" spc="-4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483"/>
                </a:solidFill>
                <a:latin typeface="Arial MT"/>
                <a:cs typeface="Arial MT"/>
              </a:rPr>
              <a:t>teamwork</a:t>
            </a:r>
            <a:endParaRPr sz="1600">
              <a:latin typeface="Arial MT"/>
              <a:cs typeface="Arial MT"/>
            </a:endParaRPr>
          </a:p>
          <a:p>
            <a:pPr lvl="1" marL="677545" indent="-279400">
              <a:lnSpc>
                <a:spcPct val="100000"/>
              </a:lnSpc>
              <a:spcBef>
                <a:spcPts val="480"/>
              </a:spcBef>
              <a:buFont typeface="Wingdings"/>
              <a:buChar char=""/>
              <a:tabLst>
                <a:tab pos="677545" algn="l"/>
              </a:tabLst>
            </a:pPr>
            <a:r>
              <a:rPr dirty="0" sz="1600">
                <a:solidFill>
                  <a:srgbClr val="004483"/>
                </a:solidFill>
                <a:latin typeface="Arial MT"/>
                <a:cs typeface="Arial MT"/>
              </a:rPr>
              <a:t>100%</a:t>
            </a:r>
            <a:r>
              <a:rPr dirty="0" sz="1600" spc="42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483"/>
                </a:solidFill>
                <a:latin typeface="Arial MT"/>
                <a:cs typeface="Arial MT"/>
              </a:rPr>
              <a:t>accuracy</a:t>
            </a:r>
            <a:r>
              <a:rPr dirty="0" sz="1600" spc="-15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483"/>
                </a:solidFill>
                <a:latin typeface="Arial MT"/>
                <a:cs typeface="Arial MT"/>
              </a:rPr>
              <a:t>not</a:t>
            </a:r>
            <a:r>
              <a:rPr dirty="0" sz="1600" spc="-10">
                <a:solidFill>
                  <a:srgbClr val="00448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483"/>
                </a:solidFill>
                <a:latin typeface="Arial MT"/>
                <a:cs typeface="Arial MT"/>
              </a:rPr>
              <a:t>always</a:t>
            </a:r>
            <a:r>
              <a:rPr dirty="0" sz="1600" spc="-10">
                <a:solidFill>
                  <a:srgbClr val="004483"/>
                </a:solidFill>
                <a:latin typeface="Arial MT"/>
                <a:cs typeface="Arial MT"/>
              </a:rPr>
              <a:t> required</a:t>
            </a:r>
            <a:endParaRPr sz="1600">
              <a:latin typeface="Arial MT"/>
              <a:cs typeface="Arial MT"/>
            </a:endParaRPr>
          </a:p>
          <a:p>
            <a:pPr marL="206375" marR="5080" indent="-194310">
              <a:lnSpc>
                <a:spcPts val="2050"/>
              </a:lnSpc>
              <a:spcBef>
                <a:spcPts val="685"/>
              </a:spcBef>
              <a:buClr>
                <a:srgbClr val="009ACA"/>
              </a:buClr>
              <a:buFont typeface="Symbol"/>
              <a:buChar char=""/>
              <a:tabLst>
                <a:tab pos="207645" algn="l"/>
              </a:tabLst>
            </a:pP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Place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accountability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(A)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and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responsibility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(R)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at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level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closest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the 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	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action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or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knowledge</a:t>
            </a:r>
            <a:endParaRPr sz="1800">
              <a:latin typeface="Arial"/>
              <a:cs typeface="Arial"/>
            </a:endParaRPr>
          </a:p>
          <a:p>
            <a:pPr marL="207010" indent="-194310">
              <a:lnSpc>
                <a:spcPct val="100000"/>
              </a:lnSpc>
              <a:spcBef>
                <a:spcPts val="484"/>
              </a:spcBef>
              <a:buClr>
                <a:srgbClr val="009ACA"/>
              </a:buClr>
              <a:buFont typeface="Symbol"/>
              <a:buChar char=""/>
              <a:tabLst>
                <a:tab pos="207010" algn="l"/>
              </a:tabLst>
            </a:pP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There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can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be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only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one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accountability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per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activity</a:t>
            </a:r>
            <a:endParaRPr sz="1800">
              <a:latin typeface="Arial"/>
              <a:cs typeface="Arial"/>
            </a:endParaRPr>
          </a:p>
          <a:p>
            <a:pPr marL="207010" indent="-194310">
              <a:lnSpc>
                <a:spcPct val="100000"/>
              </a:lnSpc>
              <a:spcBef>
                <a:spcPts val="540"/>
              </a:spcBef>
              <a:buClr>
                <a:srgbClr val="009ACA"/>
              </a:buClr>
              <a:buFont typeface="Symbol"/>
              <a:buChar char=""/>
              <a:tabLst>
                <a:tab pos="207010" algn="l"/>
              </a:tabLst>
            </a:pP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Authority</a:t>
            </a:r>
            <a:r>
              <a:rPr dirty="0" sz="1800" spc="-6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must</a:t>
            </a:r>
            <a:r>
              <a:rPr dirty="0" sz="1800" spc="-6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accompany</a:t>
            </a:r>
            <a:r>
              <a:rPr dirty="0" sz="1800" spc="-6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accountability</a:t>
            </a:r>
            <a:endParaRPr sz="1800">
              <a:latin typeface="Arial"/>
              <a:cs typeface="Arial"/>
            </a:endParaRPr>
          </a:p>
          <a:p>
            <a:pPr marL="207010" indent="-194310">
              <a:lnSpc>
                <a:spcPct val="100000"/>
              </a:lnSpc>
              <a:spcBef>
                <a:spcPts val="540"/>
              </a:spcBef>
              <a:buClr>
                <a:srgbClr val="009ACA"/>
              </a:buClr>
              <a:buFont typeface="Symbol"/>
              <a:buChar char=""/>
              <a:tabLst>
                <a:tab pos="207010" algn="l"/>
              </a:tabLst>
            </a:pP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Minimize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number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of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consultants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(C)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and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informs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(I)</a:t>
            </a:r>
            <a:endParaRPr sz="1800">
              <a:latin typeface="Arial"/>
              <a:cs typeface="Arial"/>
            </a:endParaRPr>
          </a:p>
          <a:p>
            <a:pPr marL="207010" indent="-194310">
              <a:lnSpc>
                <a:spcPct val="100000"/>
              </a:lnSpc>
              <a:spcBef>
                <a:spcPts val="540"/>
              </a:spcBef>
              <a:buClr>
                <a:srgbClr val="009ACA"/>
              </a:buClr>
              <a:buFont typeface="Symbol"/>
              <a:buChar char=""/>
              <a:tabLst>
                <a:tab pos="207010" algn="l"/>
              </a:tabLst>
            </a:pP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All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roles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and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responsibilities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must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be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documented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and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communicated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2668" y="1682495"/>
            <a:ext cx="7531100" cy="2940050"/>
          </a:xfrm>
          <a:custGeom>
            <a:avLst/>
            <a:gdLst/>
            <a:ahLst/>
            <a:cxnLst/>
            <a:rect l="l" t="t" r="r" b="b"/>
            <a:pathLst>
              <a:path w="7531100" h="2940050">
                <a:moveTo>
                  <a:pt x="7530846" y="2939795"/>
                </a:moveTo>
                <a:lnTo>
                  <a:pt x="7530846" y="0"/>
                </a:lnTo>
                <a:lnTo>
                  <a:pt x="0" y="0"/>
                </a:lnTo>
                <a:lnTo>
                  <a:pt x="0" y="2939796"/>
                </a:lnTo>
                <a:lnTo>
                  <a:pt x="7530846" y="2939795"/>
                </a:lnTo>
                <a:close/>
              </a:path>
            </a:pathLst>
          </a:custGeom>
          <a:solidFill>
            <a:srgbClr val="0145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721613" y="1631442"/>
            <a:ext cx="7531734" cy="2940685"/>
          </a:xfrm>
          <a:custGeom>
            <a:avLst/>
            <a:gdLst/>
            <a:ahLst/>
            <a:cxnLst/>
            <a:rect l="l" t="t" r="r" b="b"/>
            <a:pathLst>
              <a:path w="7531734" h="2940685">
                <a:moveTo>
                  <a:pt x="7531608" y="2940557"/>
                </a:moveTo>
                <a:lnTo>
                  <a:pt x="7531608" y="0"/>
                </a:lnTo>
                <a:lnTo>
                  <a:pt x="0" y="0"/>
                </a:lnTo>
                <a:lnTo>
                  <a:pt x="0" y="2940558"/>
                </a:lnTo>
                <a:lnTo>
                  <a:pt x="7531608" y="29405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716026" y="1625854"/>
          <a:ext cx="7620000" cy="293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8575"/>
                <a:gridCol w="2343150"/>
                <a:gridCol w="3889375"/>
              </a:tblGrid>
              <a:tr h="755015">
                <a:tc>
                  <a:txBody>
                    <a:bodyPr/>
                    <a:lstStyle/>
                    <a:p>
                      <a:pPr marL="508000">
                        <a:lnSpc>
                          <a:spcPct val="100000"/>
                        </a:lnSpc>
                        <a:spcBef>
                          <a:spcPts val="2180"/>
                        </a:spcBef>
                      </a:pPr>
                      <a:r>
                        <a:rPr dirty="0" sz="2000" spc="-2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“A”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76860">
                    <a:lnL w="12700">
                      <a:solidFill>
                        <a:srgbClr val="014582"/>
                      </a:solidFill>
                      <a:prstDash val="solid"/>
                    </a:lnL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2425">
                        <a:lnSpc>
                          <a:spcPct val="100000"/>
                        </a:lnSpc>
                        <a:spcBef>
                          <a:spcPts val="2180"/>
                        </a:spcBef>
                      </a:pPr>
                      <a:r>
                        <a:rPr dirty="0" sz="20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Accountable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76860"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5455">
                        <a:lnSpc>
                          <a:spcPct val="100000"/>
                        </a:lnSpc>
                        <a:spcBef>
                          <a:spcPts val="2180"/>
                        </a:spcBef>
                      </a:pPr>
                      <a:r>
                        <a:rPr dirty="0" sz="20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“The</a:t>
                      </a:r>
                      <a:r>
                        <a:rPr dirty="0" sz="20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buck</a:t>
                      </a:r>
                      <a:r>
                        <a:rPr dirty="0" sz="20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stops</a:t>
                      </a:r>
                      <a:r>
                        <a:rPr dirty="0" sz="20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here”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76860"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50800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dirty="0" sz="2000" spc="-2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“R”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07645">
                    <a:lnL w="12700">
                      <a:solidFill>
                        <a:srgbClr val="014582"/>
                      </a:solidFill>
                      <a:prstDash val="solid"/>
                    </a:lnL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dirty="0" sz="20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Responsible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07645"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672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dirty="0" sz="20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“The</a:t>
                      </a:r>
                      <a:r>
                        <a:rPr dirty="0" sz="20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doer”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07645"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85165">
                <a:tc>
                  <a:txBody>
                    <a:bodyPr/>
                    <a:lstStyle/>
                    <a:p>
                      <a:pPr marL="50800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dirty="0" sz="2000" spc="-2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“C”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56210">
                    <a:lnL w="12700">
                      <a:solidFill>
                        <a:srgbClr val="014582"/>
                      </a:solidFill>
                      <a:prstDash val="solid"/>
                    </a:lnL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dirty="0" sz="20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Consult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56210"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609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dirty="0" sz="20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“In</a:t>
                      </a:r>
                      <a:r>
                        <a:rPr dirty="0" sz="2000" spc="-2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2000" spc="-2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loop”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56210"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50800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dirty="0" sz="2000" spc="-2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“I”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56210">
                    <a:lnL w="12700">
                      <a:solidFill>
                        <a:srgbClr val="014582"/>
                      </a:solidFill>
                      <a:prstDash val="solid"/>
                    </a:lnL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242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dirty="0" sz="20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Inform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56210"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672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dirty="0" sz="20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“Keep</a:t>
                      </a:r>
                      <a:r>
                        <a:rPr dirty="0" sz="2000" spc="-4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2000" spc="-4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2000" spc="-4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picture”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56210"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3321" y="587756"/>
            <a:ext cx="269367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70"/>
              <a:t>RACI</a:t>
            </a:r>
            <a:r>
              <a:rPr dirty="0" spc="-155"/>
              <a:t> </a:t>
            </a:r>
            <a:r>
              <a:rPr dirty="0" spc="-325"/>
              <a:t>Stands</a:t>
            </a:r>
            <a:r>
              <a:rPr dirty="0" spc="-155"/>
              <a:t> </a:t>
            </a:r>
            <a:r>
              <a:rPr dirty="0" spc="-200"/>
              <a:t>for: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81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70"/>
              <a:t>Codes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882396" y="1726692"/>
            <a:ext cx="7531100" cy="3048000"/>
          </a:xfrm>
          <a:custGeom>
            <a:avLst/>
            <a:gdLst/>
            <a:ahLst/>
            <a:cxnLst/>
            <a:rect l="l" t="t" r="r" b="b"/>
            <a:pathLst>
              <a:path w="7531100" h="3048000">
                <a:moveTo>
                  <a:pt x="7530846" y="3048000"/>
                </a:moveTo>
                <a:lnTo>
                  <a:pt x="7530846" y="0"/>
                </a:lnTo>
                <a:lnTo>
                  <a:pt x="0" y="0"/>
                </a:lnTo>
                <a:lnTo>
                  <a:pt x="0" y="3048000"/>
                </a:lnTo>
                <a:lnTo>
                  <a:pt x="7530846" y="3048000"/>
                </a:lnTo>
                <a:close/>
              </a:path>
            </a:pathLst>
          </a:custGeom>
          <a:solidFill>
            <a:srgbClr val="0145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31341" y="1676400"/>
            <a:ext cx="7531734" cy="3048000"/>
          </a:xfrm>
          <a:custGeom>
            <a:avLst/>
            <a:gdLst/>
            <a:ahLst/>
            <a:cxnLst/>
            <a:rect l="l" t="t" r="r" b="b"/>
            <a:pathLst>
              <a:path w="7531734" h="3048000">
                <a:moveTo>
                  <a:pt x="7531608" y="3047999"/>
                </a:moveTo>
                <a:lnTo>
                  <a:pt x="7531608" y="0"/>
                </a:lnTo>
                <a:lnTo>
                  <a:pt x="0" y="0"/>
                </a:lnTo>
                <a:lnTo>
                  <a:pt x="0" y="3048000"/>
                </a:lnTo>
                <a:lnTo>
                  <a:pt x="7531608" y="304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825754" y="1670050"/>
          <a:ext cx="7620000" cy="3046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8235"/>
                <a:gridCol w="5143499"/>
              </a:tblGrid>
              <a:tr h="723900"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2600" spc="-10" b="1">
                          <a:solidFill>
                            <a:srgbClr val="CE123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0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ccountable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70815">
                    <a:lnL w="12700">
                      <a:solidFill>
                        <a:srgbClr val="014582"/>
                      </a:solidFill>
                      <a:prstDash val="solid"/>
                    </a:lnL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38784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dirty="0" sz="20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Position</a:t>
                      </a:r>
                      <a:r>
                        <a:rPr dirty="0" sz="20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2000" spc="-4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yes/no</a:t>
                      </a:r>
                      <a:r>
                        <a:rPr dirty="0" sz="2000" spc="-4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authority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47015"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72465"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2600" spc="-10" b="1">
                          <a:solidFill>
                            <a:srgbClr val="CE1234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20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esponsible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04775">
                    <a:lnL w="12700">
                      <a:solidFill>
                        <a:srgbClr val="014582"/>
                      </a:solidFill>
                      <a:prstDash val="solid"/>
                    </a:lnL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sz="20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Position</a:t>
                      </a:r>
                      <a:r>
                        <a:rPr dirty="0" sz="2000" spc="-3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working</a:t>
                      </a:r>
                      <a:r>
                        <a:rPr dirty="0" sz="2000" spc="-3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2000" spc="-3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2000" spc="-3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activity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80975"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901700"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600" spc="-10" b="1">
                          <a:solidFill>
                            <a:srgbClr val="CE1234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20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onsult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014582"/>
                      </a:solidFill>
                      <a:prstDash val="solid"/>
                    </a:lnL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0055" marR="536575" indent="-1270">
                        <a:lnSpc>
                          <a:spcPct val="100699"/>
                        </a:lnSpc>
                        <a:spcBef>
                          <a:spcPts val="1280"/>
                        </a:spcBef>
                      </a:pPr>
                      <a:r>
                        <a:rPr dirty="0" sz="20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Position</a:t>
                      </a:r>
                      <a:r>
                        <a:rPr dirty="0" sz="2000" spc="-3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involved</a:t>
                      </a:r>
                      <a:r>
                        <a:rPr dirty="0" sz="2000" spc="-3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prior</a:t>
                      </a:r>
                      <a:r>
                        <a:rPr dirty="0" sz="2000" spc="-3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2000" spc="-3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decision </a:t>
                      </a:r>
                      <a:r>
                        <a:rPr dirty="0" sz="20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2000" spc="-2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62560"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48665"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200" spc="-10" b="1">
                          <a:solidFill>
                            <a:srgbClr val="CE1234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20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nform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014582"/>
                      </a:solidFill>
                      <a:prstDash val="solid"/>
                    </a:lnL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0055" marR="561975" indent="-635">
                        <a:lnSpc>
                          <a:spcPts val="2320"/>
                        </a:lnSpc>
                        <a:spcBef>
                          <a:spcPts val="970"/>
                        </a:spcBef>
                      </a:pPr>
                      <a:r>
                        <a:rPr dirty="0" sz="20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Position</a:t>
                      </a:r>
                      <a:r>
                        <a:rPr dirty="0" sz="2000" spc="-5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that</a:t>
                      </a:r>
                      <a:r>
                        <a:rPr dirty="0" sz="20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needs</a:t>
                      </a:r>
                      <a:r>
                        <a:rPr dirty="0" sz="2000" spc="-5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20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know</a:t>
                      </a:r>
                      <a:r>
                        <a:rPr dirty="0" sz="2000" spc="-5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2000" spc="-5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2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20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decision</a:t>
                      </a:r>
                      <a:r>
                        <a:rPr dirty="0" sz="2000" spc="-6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2000" spc="-55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004483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23190">
                    <a:lnR w="12700">
                      <a:solidFill>
                        <a:srgbClr val="014582"/>
                      </a:solidFill>
                      <a:prstDash val="solid"/>
                    </a:lnR>
                    <a:lnT w="12700">
                      <a:solidFill>
                        <a:srgbClr val="014582"/>
                      </a:solidFill>
                      <a:prstDash val="solid"/>
                    </a:lnT>
                    <a:lnB w="12700">
                      <a:solidFill>
                        <a:srgbClr val="0145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10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70"/>
              <a:t>RACI</a:t>
            </a:r>
            <a:r>
              <a:rPr dirty="0" spc="-155"/>
              <a:t> </a:t>
            </a:r>
            <a:r>
              <a:rPr dirty="0" spc="-315"/>
              <a:t>Defined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744977" y="1423670"/>
            <a:ext cx="5931535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individual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who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is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ultimately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responsible.</a:t>
            </a:r>
            <a:r>
              <a:rPr dirty="0" sz="1800" spc="484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Includes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yes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or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no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authority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and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veto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power.</a:t>
            </a:r>
            <a:r>
              <a:rPr dirty="0" sz="1800" spc="49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Only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one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“A”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can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be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assigned</a:t>
            </a:r>
            <a:r>
              <a:rPr dirty="0" sz="18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18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</a:t>
            </a:r>
            <a:r>
              <a:rPr dirty="0" sz="18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function.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744977" y="2523990"/>
            <a:ext cx="5866765" cy="1398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800" spc="-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individual(s)</a:t>
            </a:r>
            <a:r>
              <a:rPr dirty="0" sz="18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who</a:t>
            </a:r>
            <a:r>
              <a:rPr dirty="0" sz="18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actually</a:t>
            </a:r>
            <a:r>
              <a:rPr dirty="0" sz="1800" spc="-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completes</a:t>
            </a:r>
            <a:r>
              <a:rPr dirty="0" sz="18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8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task,</a:t>
            </a:r>
            <a:r>
              <a:rPr dirty="0" sz="1800" spc="-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the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doer.</a:t>
            </a:r>
            <a:r>
              <a:rPr dirty="0" sz="1800" spc="4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This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person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is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responsible</a:t>
            </a:r>
            <a:r>
              <a:rPr dirty="0" sz="18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for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action/implementation.</a:t>
            </a:r>
            <a:r>
              <a:rPr dirty="0" sz="1800" spc="409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Responsibility</a:t>
            </a:r>
            <a:r>
              <a:rPr dirty="0" sz="1800" spc="-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can</a:t>
            </a:r>
            <a:r>
              <a:rPr dirty="0" sz="1800" spc="-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be</a:t>
            </a:r>
            <a:r>
              <a:rPr dirty="0" sz="18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shared.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degree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of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responsibility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is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determined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by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the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individual</a:t>
            </a:r>
            <a:r>
              <a:rPr dirty="0" sz="18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with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800" spc="-20" b="1">
                <a:solidFill>
                  <a:srgbClr val="004483"/>
                </a:solidFill>
                <a:latin typeface="Arial"/>
                <a:cs typeface="Arial"/>
              </a:rPr>
              <a:t> “A”.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744977" y="4173704"/>
            <a:ext cx="61709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individual(s)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be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consulted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prior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final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decision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or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action.</a:t>
            </a:r>
            <a:r>
              <a:rPr dirty="0" sz="1800" spc="49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This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incorporates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two-way</a:t>
            </a:r>
            <a:r>
              <a:rPr dirty="0" sz="18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communication.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744977" y="4998951"/>
            <a:ext cx="5981700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individual(s)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who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needs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be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informed</a:t>
            </a:r>
            <a:r>
              <a:rPr dirty="0" sz="18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after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50" b="1">
                <a:solidFill>
                  <a:srgbClr val="004483"/>
                </a:solidFill>
                <a:latin typeface="Arial"/>
                <a:cs typeface="Arial"/>
              </a:rPr>
              <a:t>a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decision</a:t>
            </a:r>
            <a:r>
              <a:rPr dirty="0" sz="18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or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action</a:t>
            </a:r>
            <a:r>
              <a:rPr dirty="0" sz="18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is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taken.</a:t>
            </a:r>
            <a:r>
              <a:rPr dirty="0" sz="1800" spc="459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This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4483"/>
                </a:solidFill>
                <a:latin typeface="Arial"/>
                <a:cs typeface="Arial"/>
              </a:rPr>
              <a:t>incorporates</a:t>
            </a:r>
            <a:r>
              <a:rPr dirty="0" sz="18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one-</a:t>
            </a:r>
            <a:r>
              <a:rPr dirty="0" sz="1800" spc="-25" b="1">
                <a:solidFill>
                  <a:srgbClr val="004483"/>
                </a:solidFill>
                <a:latin typeface="Arial"/>
                <a:cs typeface="Arial"/>
              </a:rPr>
              <a:t>way </a:t>
            </a:r>
            <a:r>
              <a:rPr dirty="0" sz="1800" spc="-10" b="1">
                <a:solidFill>
                  <a:srgbClr val="004483"/>
                </a:solidFill>
                <a:latin typeface="Arial"/>
                <a:cs typeface="Arial"/>
              </a:rPr>
              <a:t>communication.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15722" y="1404620"/>
            <a:ext cx="2124710" cy="73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004483"/>
                </a:solidFill>
                <a:latin typeface="Arial"/>
                <a:cs typeface="Arial"/>
              </a:rPr>
              <a:t>Accountability</a:t>
            </a:r>
            <a:endParaRPr sz="2400">
              <a:latin typeface="Arial"/>
              <a:cs typeface="Arial"/>
            </a:endParaRPr>
          </a:p>
          <a:p>
            <a:pPr algn="ctr" marR="156210">
              <a:lnSpc>
                <a:spcPts val="2790"/>
              </a:lnSpc>
            </a:pPr>
            <a:r>
              <a:rPr dirty="0" sz="2400" spc="-25" b="1">
                <a:solidFill>
                  <a:srgbClr val="CE1234"/>
                </a:solidFill>
                <a:latin typeface="Arial"/>
                <a:cs typeface="Arial"/>
              </a:rPr>
              <a:t>“A”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25627" y="2515615"/>
            <a:ext cx="2106930" cy="73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004483"/>
                </a:solidFill>
                <a:latin typeface="Arial"/>
                <a:cs typeface="Arial"/>
              </a:rPr>
              <a:t>Responsibility</a:t>
            </a:r>
            <a:endParaRPr sz="2400">
              <a:latin typeface="Arial"/>
              <a:cs typeface="Arial"/>
            </a:endParaRPr>
          </a:p>
          <a:p>
            <a:pPr algn="ctr" marR="158750">
              <a:lnSpc>
                <a:spcPts val="2790"/>
              </a:lnSpc>
            </a:pPr>
            <a:r>
              <a:rPr dirty="0" sz="2400" spc="-25" b="1">
                <a:solidFill>
                  <a:srgbClr val="CE1234"/>
                </a:solidFill>
                <a:latin typeface="Arial"/>
                <a:cs typeface="Arial"/>
              </a:rPr>
              <a:t>“R”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98830" y="4160773"/>
            <a:ext cx="1159510" cy="160909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34315" marR="5080" indent="-222250">
              <a:lnSpc>
                <a:spcPts val="2700"/>
              </a:lnSpc>
              <a:spcBef>
                <a:spcPts val="340"/>
              </a:spcBef>
            </a:pPr>
            <a:r>
              <a:rPr dirty="0" sz="2400" spc="-10" b="1">
                <a:solidFill>
                  <a:srgbClr val="004483"/>
                </a:solidFill>
                <a:latin typeface="Arial"/>
                <a:cs typeface="Arial"/>
              </a:rPr>
              <a:t>Consult </a:t>
            </a:r>
            <a:r>
              <a:rPr dirty="0" sz="2400" spc="-25" b="1">
                <a:solidFill>
                  <a:srgbClr val="CE1234"/>
                </a:solidFill>
                <a:latin typeface="Arial"/>
                <a:cs typeface="Arial"/>
              </a:rPr>
              <a:t>“C”</a:t>
            </a:r>
            <a:endParaRPr sz="2400">
              <a:latin typeface="Arial"/>
              <a:cs typeface="Arial"/>
            </a:endParaRPr>
          </a:p>
          <a:p>
            <a:pPr marL="302895" marR="97155" indent="-196850">
              <a:lnSpc>
                <a:spcPct val="104600"/>
              </a:lnSpc>
              <a:spcBef>
                <a:spcPts val="800"/>
              </a:spcBef>
            </a:pPr>
            <a:r>
              <a:rPr dirty="0" sz="2400" spc="-10" b="1">
                <a:solidFill>
                  <a:srgbClr val="004483"/>
                </a:solidFill>
                <a:latin typeface="Arial"/>
                <a:cs typeface="Arial"/>
              </a:rPr>
              <a:t>Inform </a:t>
            </a:r>
            <a:r>
              <a:rPr dirty="0" sz="2400" spc="-25" b="1">
                <a:solidFill>
                  <a:srgbClr val="CE1234"/>
                </a:solidFill>
                <a:latin typeface="Arial"/>
                <a:cs typeface="Arial"/>
              </a:rPr>
              <a:t>“I”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1592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25"/>
              <a:t>Process</a:t>
            </a:r>
            <a:r>
              <a:rPr dirty="0" spc="-160"/>
              <a:t> </a:t>
            </a:r>
            <a:r>
              <a:rPr dirty="0" spc="-330"/>
              <a:t>Steps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85469" y="1326896"/>
            <a:ext cx="7938770" cy="4199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97560">
              <a:lnSpc>
                <a:spcPct val="100000"/>
              </a:lnSpc>
              <a:spcBef>
                <a:spcPts val="100"/>
              </a:spcBef>
            </a:pPr>
            <a:r>
              <a:rPr dirty="0" u="sng" sz="1800" b="1">
                <a:solidFill>
                  <a:srgbClr val="CE1234"/>
                </a:solidFill>
                <a:uFill>
                  <a:solidFill>
                    <a:srgbClr val="CE1234"/>
                  </a:solidFill>
                </a:uFill>
                <a:latin typeface="Arial"/>
                <a:cs typeface="Arial"/>
              </a:rPr>
              <a:t>Responsibility</a:t>
            </a:r>
            <a:r>
              <a:rPr dirty="0" u="sng" sz="1800" spc="-10" b="1">
                <a:solidFill>
                  <a:srgbClr val="CE1234"/>
                </a:solidFill>
                <a:uFill>
                  <a:solidFill>
                    <a:srgbClr val="CE1234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CE1234"/>
                </a:solidFill>
                <a:uFill>
                  <a:solidFill>
                    <a:srgbClr val="CE1234"/>
                  </a:solidFill>
                </a:uFill>
                <a:latin typeface="Arial"/>
                <a:cs typeface="Arial"/>
              </a:rPr>
              <a:t>charting</a:t>
            </a:r>
            <a:r>
              <a:rPr dirty="0" u="sng" sz="1800" spc="-5" b="1">
                <a:solidFill>
                  <a:srgbClr val="CE1234"/>
                </a:solidFill>
                <a:uFill>
                  <a:solidFill>
                    <a:srgbClr val="CE1234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CE1234"/>
                </a:solidFill>
                <a:uFill>
                  <a:solidFill>
                    <a:srgbClr val="CE1234"/>
                  </a:solidFill>
                </a:uFill>
                <a:latin typeface="Arial"/>
                <a:cs typeface="Arial"/>
              </a:rPr>
              <a:t>is</a:t>
            </a:r>
            <a:r>
              <a:rPr dirty="0" u="sng" sz="1800" spc="-10" b="1">
                <a:solidFill>
                  <a:srgbClr val="CE1234"/>
                </a:solidFill>
                <a:uFill>
                  <a:solidFill>
                    <a:srgbClr val="CE1234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CE1234"/>
                </a:solidFill>
                <a:uFill>
                  <a:solidFill>
                    <a:srgbClr val="CE1234"/>
                  </a:solidFill>
                </a:uFill>
                <a:latin typeface="Arial"/>
                <a:cs typeface="Arial"/>
              </a:rPr>
              <a:t>completed</a:t>
            </a:r>
            <a:r>
              <a:rPr dirty="0" u="sng" sz="1800" spc="-10" b="1">
                <a:solidFill>
                  <a:srgbClr val="CE1234"/>
                </a:solidFill>
                <a:uFill>
                  <a:solidFill>
                    <a:srgbClr val="CE1234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CE1234"/>
                </a:solidFill>
                <a:uFill>
                  <a:solidFill>
                    <a:srgbClr val="CE1234"/>
                  </a:solidFill>
                </a:uFill>
                <a:latin typeface="Arial"/>
                <a:cs typeface="Arial"/>
              </a:rPr>
              <a:t>in</a:t>
            </a:r>
            <a:r>
              <a:rPr dirty="0" u="sng" sz="1800" spc="-10" b="1">
                <a:solidFill>
                  <a:srgbClr val="CE1234"/>
                </a:solidFill>
                <a:uFill>
                  <a:solidFill>
                    <a:srgbClr val="CE1234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CE1234"/>
                </a:solidFill>
                <a:uFill>
                  <a:solidFill>
                    <a:srgbClr val="CE1234"/>
                  </a:solidFill>
                </a:uFill>
                <a:latin typeface="Arial"/>
                <a:cs typeface="Arial"/>
              </a:rPr>
              <a:t>a</a:t>
            </a:r>
            <a:r>
              <a:rPr dirty="0" u="sng" sz="1800" spc="-15" b="1">
                <a:solidFill>
                  <a:srgbClr val="CE1234"/>
                </a:solidFill>
                <a:uFill>
                  <a:solidFill>
                    <a:srgbClr val="CE1234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CE1234"/>
                </a:solidFill>
                <a:uFill>
                  <a:solidFill>
                    <a:srgbClr val="CE1234"/>
                  </a:solidFill>
                </a:uFill>
                <a:latin typeface="Arial"/>
                <a:cs typeface="Arial"/>
              </a:rPr>
              <a:t>six</a:t>
            </a:r>
            <a:r>
              <a:rPr dirty="0" u="sng" sz="1800" spc="-10" b="1">
                <a:solidFill>
                  <a:srgbClr val="CE1234"/>
                </a:solidFill>
                <a:uFill>
                  <a:solidFill>
                    <a:srgbClr val="CE1234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CE1234"/>
                </a:solidFill>
                <a:uFill>
                  <a:solidFill>
                    <a:srgbClr val="CE1234"/>
                  </a:solidFill>
                </a:uFill>
                <a:latin typeface="Arial"/>
                <a:cs typeface="Arial"/>
              </a:rPr>
              <a:t>step</a:t>
            </a:r>
            <a:r>
              <a:rPr dirty="0" u="sng" sz="1800" spc="-10" b="1">
                <a:solidFill>
                  <a:srgbClr val="CE1234"/>
                </a:solidFill>
                <a:uFill>
                  <a:solidFill>
                    <a:srgbClr val="CE1234"/>
                  </a:solidFill>
                </a:uFill>
                <a:latin typeface="Arial"/>
                <a:cs typeface="Arial"/>
              </a:rPr>
              <a:t> process:</a:t>
            </a:r>
            <a:endParaRPr sz="1800">
              <a:latin typeface="Arial"/>
              <a:cs typeface="Arial"/>
            </a:endParaRPr>
          </a:p>
          <a:p>
            <a:pPr marL="355600" marR="725805" indent="-342900">
              <a:lnSpc>
                <a:spcPct val="100000"/>
              </a:lnSpc>
              <a:spcBef>
                <a:spcPts val="1820"/>
              </a:spcBef>
              <a:buAutoNum type="arabicPeriod"/>
              <a:tabLst>
                <a:tab pos="355600" algn="l"/>
              </a:tabLst>
            </a:pP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Introductory</a:t>
            </a:r>
            <a:r>
              <a:rPr dirty="0" sz="16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meetings</a:t>
            </a:r>
            <a:r>
              <a:rPr dirty="0" sz="16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are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conducted</a:t>
            </a:r>
            <a:r>
              <a:rPr dirty="0" sz="1600" spc="-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16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inform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key</a:t>
            </a:r>
            <a:r>
              <a:rPr dirty="0" sz="16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management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of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the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purpose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and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requirements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of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process</a:t>
            </a:r>
            <a:endParaRPr sz="1600">
              <a:latin typeface="Arial"/>
              <a:cs typeface="Arial"/>
            </a:endParaRPr>
          </a:p>
          <a:p>
            <a:pPr marL="355600" marR="28575" indent="-34290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355600" algn="l"/>
              </a:tabLst>
            </a:pP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Decision</a:t>
            </a:r>
            <a:r>
              <a:rPr dirty="0" sz="16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and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function</a:t>
            </a:r>
            <a:r>
              <a:rPr dirty="0" sz="16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lists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are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developed,</a:t>
            </a:r>
            <a:r>
              <a:rPr dirty="0" sz="16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analyzed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and</a:t>
            </a:r>
            <a:r>
              <a:rPr dirty="0" sz="16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collated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into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</a:t>
            </a:r>
            <a:r>
              <a:rPr dirty="0" sz="16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master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function</a:t>
            </a:r>
            <a:r>
              <a:rPr dirty="0" sz="1600" spc="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list.</a:t>
            </a:r>
            <a:endParaRPr sz="1600">
              <a:latin typeface="Arial"/>
              <a:cs typeface="Arial"/>
            </a:endParaRPr>
          </a:p>
          <a:p>
            <a:pPr marL="355600" marR="78740" indent="-34290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355600" algn="l"/>
              </a:tabLst>
            </a:pP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Responsibility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workshops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are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conducted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agree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upon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function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definitions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assign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codes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that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describe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type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of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participation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each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role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will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have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toward</a:t>
            </a:r>
            <a:r>
              <a:rPr dirty="0" sz="16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each function.</a:t>
            </a:r>
            <a:r>
              <a:rPr dirty="0" sz="1600" spc="44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The output is</a:t>
            </a:r>
            <a:r>
              <a:rPr dirty="0" sz="1600" spc="-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 responsibility 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chart.</a:t>
            </a:r>
            <a:endParaRPr sz="1600">
              <a:latin typeface="Arial"/>
              <a:cs typeface="Arial"/>
            </a:endParaRPr>
          </a:p>
          <a:p>
            <a:pPr marL="355600" marR="185420" indent="-34290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355600" algn="l"/>
              </a:tabLst>
            </a:pP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responsibility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charts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are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documented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reproduced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distribute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all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participants</a:t>
            </a:r>
            <a:r>
              <a:rPr dirty="0" sz="1600" spc="-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and</a:t>
            </a:r>
            <a:r>
              <a:rPr dirty="0" sz="1600" spc="-4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interfacing</a:t>
            </a:r>
            <a:r>
              <a:rPr dirty="0" sz="16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organizations.</a:t>
            </a:r>
            <a:endParaRPr sz="1600">
              <a:latin typeface="Arial"/>
              <a:cs typeface="Arial"/>
            </a:endParaRPr>
          </a:p>
          <a:p>
            <a:pPr algn="just" marL="355600" marR="883919" indent="-34290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355600" algn="l"/>
                <a:tab pos="356870" algn="l"/>
              </a:tabLst>
            </a:pP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	The</a:t>
            </a:r>
            <a:r>
              <a:rPr dirty="0" sz="16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communication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and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reinforcement</a:t>
            </a:r>
            <a:r>
              <a:rPr dirty="0" sz="1600" spc="-3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of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new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role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definitions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are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accomplished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through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meetings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with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all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individuals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departments involved.</a:t>
            </a:r>
            <a:endParaRPr sz="1600">
              <a:latin typeface="Arial"/>
              <a:cs typeface="Arial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355600" algn="l"/>
                <a:tab pos="356870" algn="l"/>
              </a:tabLst>
            </a:pP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	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Follow-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up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is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conducted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ensure</a:t>
            </a:r>
            <a:r>
              <a:rPr dirty="0" sz="1600" spc="-3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that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relationships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defined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in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process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are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being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adhered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and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1600" spc="-2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encourage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participants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to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live</a:t>
            </a:r>
            <a:r>
              <a:rPr dirty="0" sz="1600" spc="-15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4483"/>
                </a:solidFill>
                <a:latin typeface="Arial"/>
                <a:cs typeface="Arial"/>
              </a:rPr>
              <a:t>the</a:t>
            </a:r>
            <a:r>
              <a:rPr dirty="0" sz="1600" spc="-20" b="1">
                <a:solidFill>
                  <a:srgbClr val="004483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4483"/>
                </a:solidFill>
                <a:latin typeface="Arial"/>
                <a:cs typeface="Arial"/>
              </a:rPr>
              <a:t>roles.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2024-12-31T03:25:23Z</dcterms:created>
  <dcterms:modified xsi:type="dcterms:W3CDTF">2024-12-31T03:25:23Z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2024-12-31T00:00:00Z</vt:filetime>
  </property>
  <property fmtid="{D5CDD505-2E9C-101B-9397-08002B2CF9AE}" pid="3" name="LastSaved">
    <vt:filetime>2024-12-31T00:00:00Z</vt:filetime>
  </property>
  <property fmtid="{D5CDD505-2E9C-101B-9397-08002B2CF9AE}" pid="4" name="Producer">
    <vt:lpwstr>3-Heights™ PDF Merge Split Shell 6.12.1.11 (http://www.pdf-tools.com)</vt:lpwstr>
  </property>
</Properties>
</file>