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6383" y="1474165"/>
            <a:ext cx="2553335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907" y="594611"/>
            <a:ext cx="13573125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87" y="2674842"/>
            <a:ext cx="18420080" cy="624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rgbClr val="2A184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25"/>
              <a:t>WORKSHOP</a:t>
            </a:r>
            <a:endParaRPr sz="3350"/>
          </a:p>
        </p:txBody>
      </p:sp>
      <p:sp>
        <p:nvSpPr>
          <p:cNvPr id="3" name="object 3" descr=""/>
          <p:cNvSpPr/>
          <p:nvPr/>
        </p:nvSpPr>
        <p:spPr>
          <a:xfrm>
            <a:off x="891373" y="2227427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444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4029" y="3564154"/>
            <a:ext cx="6135370" cy="2978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dirty="0" sz="8500" spc="-10" b="1">
                <a:solidFill>
                  <a:srgbClr val="2A1845"/>
                </a:solidFill>
                <a:latin typeface="Arial"/>
                <a:cs typeface="Arial"/>
              </a:rPr>
              <a:t>Writing </a:t>
            </a:r>
            <a:r>
              <a:rPr dirty="0" sz="8500" spc="-70" b="1">
                <a:solidFill>
                  <a:srgbClr val="2A1845"/>
                </a:solidFill>
                <a:latin typeface="Arial"/>
                <a:cs typeface="Arial"/>
              </a:rPr>
              <a:t>User</a:t>
            </a:r>
            <a:r>
              <a:rPr dirty="0" sz="8500" spc="-5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8500" spc="-180" b="1">
                <a:solidFill>
                  <a:srgbClr val="2A1845"/>
                </a:solidFill>
                <a:latin typeface="Arial"/>
                <a:cs typeface="Arial"/>
              </a:rPr>
              <a:t>Stories</a:t>
            </a:r>
            <a:endParaRPr sz="85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966662" y="2438767"/>
            <a:ext cx="8691245" cy="6435090"/>
            <a:chOff x="9966662" y="2438767"/>
            <a:chExt cx="8691245" cy="643509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662" y="2438767"/>
              <a:ext cx="5843473" cy="399046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134216" y="2553600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5392786" y="0"/>
                  </a:moveTo>
                  <a:lnTo>
                    <a:pt x="176606" y="0"/>
                  </a:lnTo>
                  <a:lnTo>
                    <a:pt x="142587" y="134"/>
                  </a:lnTo>
                  <a:lnTo>
                    <a:pt x="93150" y="3634"/>
                  </a:lnTo>
                  <a:lnTo>
                    <a:pt x="51601" y="19002"/>
                  </a:lnTo>
                  <a:lnTo>
                    <a:pt x="19003" y="51601"/>
                  </a:lnTo>
                  <a:lnTo>
                    <a:pt x="3633" y="93149"/>
                  </a:lnTo>
                  <a:lnTo>
                    <a:pt x="134" y="142257"/>
                  </a:lnTo>
                  <a:lnTo>
                    <a:pt x="0" y="175823"/>
                  </a:lnTo>
                  <a:lnTo>
                    <a:pt x="3" y="3539777"/>
                  </a:lnTo>
                  <a:lnTo>
                    <a:pt x="1088" y="3600079"/>
                  </a:lnTo>
                  <a:lnTo>
                    <a:pt x="8616" y="3642967"/>
                  </a:lnTo>
                  <a:lnTo>
                    <a:pt x="33528" y="3682072"/>
                  </a:lnTo>
                  <a:lnTo>
                    <a:pt x="72633" y="3706984"/>
                  </a:lnTo>
                  <a:lnTo>
                    <a:pt x="115521" y="3714523"/>
                  </a:lnTo>
                  <a:lnTo>
                    <a:pt x="175823" y="3715601"/>
                  </a:lnTo>
                  <a:lnTo>
                    <a:pt x="5392011" y="3715601"/>
                  </a:lnTo>
                  <a:lnTo>
                    <a:pt x="5452994" y="3714523"/>
                  </a:lnTo>
                  <a:lnTo>
                    <a:pt x="5495977" y="3706984"/>
                  </a:lnTo>
                  <a:lnTo>
                    <a:pt x="5535085" y="3682072"/>
                  </a:lnTo>
                  <a:lnTo>
                    <a:pt x="5559996" y="3642967"/>
                  </a:lnTo>
                  <a:lnTo>
                    <a:pt x="5567536" y="3600079"/>
                  </a:lnTo>
                  <a:lnTo>
                    <a:pt x="5568613" y="3539777"/>
                  </a:lnTo>
                  <a:lnTo>
                    <a:pt x="5568610" y="175823"/>
                  </a:lnTo>
                  <a:lnTo>
                    <a:pt x="5567536" y="115617"/>
                  </a:lnTo>
                  <a:lnTo>
                    <a:pt x="5559996" y="72632"/>
                  </a:lnTo>
                  <a:lnTo>
                    <a:pt x="5535085" y="33528"/>
                  </a:lnTo>
                  <a:lnTo>
                    <a:pt x="5495977" y="8615"/>
                  </a:lnTo>
                  <a:lnTo>
                    <a:pt x="5453091" y="1076"/>
                  </a:lnTo>
                  <a:lnTo>
                    <a:pt x="5392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134217" y="2553600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175824" y="0"/>
                  </a:moveTo>
                  <a:lnTo>
                    <a:pt x="5392788" y="0"/>
                  </a:lnTo>
                  <a:lnTo>
                    <a:pt x="5426355" y="134"/>
                  </a:lnTo>
                  <a:lnTo>
                    <a:pt x="5475475" y="3634"/>
                  </a:lnTo>
                  <a:lnTo>
                    <a:pt x="5517010" y="19003"/>
                  </a:lnTo>
                  <a:lnTo>
                    <a:pt x="5549609" y="51601"/>
                  </a:lnTo>
                  <a:lnTo>
                    <a:pt x="5564978" y="93150"/>
                  </a:lnTo>
                  <a:lnTo>
                    <a:pt x="5568478" y="142587"/>
                  </a:lnTo>
                  <a:lnTo>
                    <a:pt x="5568612" y="176605"/>
                  </a:lnTo>
                  <a:lnTo>
                    <a:pt x="5568612" y="3539777"/>
                  </a:lnTo>
                  <a:lnTo>
                    <a:pt x="5567535" y="3600079"/>
                  </a:lnTo>
                  <a:lnTo>
                    <a:pt x="5559997" y="3642967"/>
                  </a:lnTo>
                  <a:lnTo>
                    <a:pt x="5535084" y="3682072"/>
                  </a:lnTo>
                  <a:lnTo>
                    <a:pt x="5495979" y="3706984"/>
                  </a:lnTo>
                  <a:lnTo>
                    <a:pt x="5452994" y="3714523"/>
                  </a:lnTo>
                  <a:lnTo>
                    <a:pt x="5392007" y="3715601"/>
                  </a:lnTo>
                  <a:lnTo>
                    <a:pt x="175824" y="3715601"/>
                  </a:lnTo>
                  <a:lnTo>
                    <a:pt x="115520" y="3714523"/>
                  </a:lnTo>
                  <a:lnTo>
                    <a:pt x="72633" y="3706984"/>
                  </a:lnTo>
                  <a:lnTo>
                    <a:pt x="33528" y="3682072"/>
                  </a:lnTo>
                  <a:lnTo>
                    <a:pt x="8616" y="3642967"/>
                  </a:lnTo>
                  <a:lnTo>
                    <a:pt x="1077" y="3599982"/>
                  </a:lnTo>
                  <a:lnTo>
                    <a:pt x="0" y="3538994"/>
                  </a:lnTo>
                  <a:lnTo>
                    <a:pt x="0" y="175824"/>
                  </a:lnTo>
                  <a:lnTo>
                    <a:pt x="1077" y="115520"/>
                  </a:lnTo>
                  <a:lnTo>
                    <a:pt x="8616" y="72633"/>
                  </a:lnTo>
                  <a:lnTo>
                    <a:pt x="33528" y="33528"/>
                  </a:lnTo>
                  <a:lnTo>
                    <a:pt x="72633" y="8616"/>
                  </a:lnTo>
                  <a:lnTo>
                    <a:pt x="115618" y="1077"/>
                  </a:lnTo>
                  <a:lnTo>
                    <a:pt x="176605" y="0"/>
                  </a:lnTo>
                  <a:lnTo>
                    <a:pt x="175824" y="0"/>
                  </a:lnTo>
                  <a:close/>
                </a:path>
              </a:pathLst>
            </a:custGeom>
            <a:ln w="366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74430" y="5628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335124" y="0"/>
                  </a:moveTo>
                  <a:lnTo>
                    <a:pt x="76457" y="0"/>
                  </a:lnTo>
                  <a:lnTo>
                    <a:pt x="61982" y="505"/>
                  </a:lnTo>
                  <a:lnTo>
                    <a:pt x="17922" y="17922"/>
                  </a:lnTo>
                  <a:lnTo>
                    <a:pt x="503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26" y="383782"/>
                  </a:lnTo>
                  <a:lnTo>
                    <a:pt x="49916" y="409527"/>
                  </a:lnTo>
                  <a:lnTo>
                    <a:pt x="76280" y="411406"/>
                  </a:lnTo>
                  <a:lnTo>
                    <a:pt x="334947" y="411406"/>
                  </a:lnTo>
                  <a:lnTo>
                    <a:pt x="383785" y="401278"/>
                  </a:lnTo>
                  <a:lnTo>
                    <a:pt x="409529" y="361489"/>
                  </a:lnTo>
                  <a:lnTo>
                    <a:pt x="411409" y="335125"/>
                  </a:lnTo>
                  <a:lnTo>
                    <a:pt x="411403" y="76280"/>
                  </a:lnTo>
                  <a:lnTo>
                    <a:pt x="401279" y="27623"/>
                  </a:lnTo>
                  <a:lnTo>
                    <a:pt x="361490" y="1878"/>
                  </a:lnTo>
                  <a:lnTo>
                    <a:pt x="335124" y="0"/>
                  </a:lnTo>
                  <a:close/>
                </a:path>
              </a:pathLst>
            </a:custGeom>
            <a:solidFill>
              <a:srgbClr val="64B9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00117" y="5628200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335128" y="0"/>
                  </a:moveTo>
                  <a:lnTo>
                    <a:pt x="76461" y="0"/>
                  </a:lnTo>
                  <a:lnTo>
                    <a:pt x="61987" y="505"/>
                  </a:lnTo>
                  <a:lnTo>
                    <a:pt x="17925" y="17922"/>
                  </a:lnTo>
                  <a:lnTo>
                    <a:pt x="504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30" y="383782"/>
                  </a:lnTo>
                  <a:lnTo>
                    <a:pt x="49923" y="409527"/>
                  </a:lnTo>
                  <a:lnTo>
                    <a:pt x="76285" y="411406"/>
                  </a:lnTo>
                  <a:lnTo>
                    <a:pt x="334951" y="411406"/>
                  </a:lnTo>
                  <a:lnTo>
                    <a:pt x="383790" y="401278"/>
                  </a:lnTo>
                  <a:lnTo>
                    <a:pt x="409533" y="361489"/>
                  </a:lnTo>
                  <a:lnTo>
                    <a:pt x="411413" y="335125"/>
                  </a:lnTo>
                  <a:lnTo>
                    <a:pt x="411407" y="76280"/>
                  </a:lnTo>
                  <a:lnTo>
                    <a:pt x="401283" y="27623"/>
                  </a:lnTo>
                  <a:lnTo>
                    <a:pt x="361494" y="1878"/>
                  </a:lnTo>
                  <a:lnTo>
                    <a:pt x="335128" y="0"/>
                  </a:lnTo>
                  <a:close/>
                </a:path>
              </a:pathLst>
            </a:custGeom>
            <a:solidFill>
              <a:srgbClr val="4B6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425766" y="5605177"/>
              <a:ext cx="412115" cy="457834"/>
            </a:xfrm>
            <a:custGeom>
              <a:avLst/>
              <a:gdLst/>
              <a:ahLst/>
              <a:cxnLst/>
              <a:rect l="l" t="t" r="r" b="b"/>
              <a:pathLst>
                <a:path w="412115" h="457835">
                  <a:moveTo>
                    <a:pt x="208054" y="0"/>
                  </a:moveTo>
                  <a:lnTo>
                    <a:pt x="203452" y="0"/>
                  </a:lnTo>
                  <a:lnTo>
                    <a:pt x="197003" y="144"/>
                  </a:lnTo>
                  <a:lnTo>
                    <a:pt x="129909" y="10109"/>
                  </a:lnTo>
                  <a:lnTo>
                    <a:pt x="89915" y="28696"/>
                  </a:lnTo>
                  <a:lnTo>
                    <a:pt x="55734" y="55742"/>
                  </a:lnTo>
                  <a:lnTo>
                    <a:pt x="28688" y="89923"/>
                  </a:lnTo>
                  <a:lnTo>
                    <a:pt x="10102" y="129914"/>
                  </a:lnTo>
                  <a:lnTo>
                    <a:pt x="1298" y="174394"/>
                  </a:lnTo>
                  <a:lnTo>
                    <a:pt x="0" y="203454"/>
                  </a:lnTo>
                  <a:lnTo>
                    <a:pt x="0" y="253998"/>
                  </a:lnTo>
                  <a:lnTo>
                    <a:pt x="10102" y="327537"/>
                  </a:lnTo>
                  <a:lnTo>
                    <a:pt x="28688" y="367529"/>
                  </a:lnTo>
                  <a:lnTo>
                    <a:pt x="55734" y="401709"/>
                  </a:lnTo>
                  <a:lnTo>
                    <a:pt x="89915" y="428755"/>
                  </a:lnTo>
                  <a:lnTo>
                    <a:pt x="129909" y="447342"/>
                  </a:lnTo>
                  <a:lnTo>
                    <a:pt x="174392" y="456147"/>
                  </a:lnTo>
                  <a:lnTo>
                    <a:pt x="203452" y="457451"/>
                  </a:lnTo>
                  <a:lnTo>
                    <a:pt x="208054" y="457451"/>
                  </a:lnTo>
                  <a:lnTo>
                    <a:pt x="281592" y="447342"/>
                  </a:lnTo>
                  <a:lnTo>
                    <a:pt x="321583" y="428755"/>
                  </a:lnTo>
                  <a:lnTo>
                    <a:pt x="355763" y="401709"/>
                  </a:lnTo>
                  <a:lnTo>
                    <a:pt x="382807" y="367529"/>
                  </a:lnTo>
                  <a:lnTo>
                    <a:pt x="401393" y="327537"/>
                  </a:lnTo>
                  <a:lnTo>
                    <a:pt x="410197" y="283057"/>
                  </a:lnTo>
                  <a:lnTo>
                    <a:pt x="411506" y="253998"/>
                  </a:lnTo>
                  <a:lnTo>
                    <a:pt x="411506" y="203454"/>
                  </a:lnTo>
                  <a:lnTo>
                    <a:pt x="401393" y="129914"/>
                  </a:lnTo>
                  <a:lnTo>
                    <a:pt x="382807" y="89923"/>
                  </a:lnTo>
                  <a:lnTo>
                    <a:pt x="355763" y="55742"/>
                  </a:lnTo>
                  <a:lnTo>
                    <a:pt x="321583" y="28696"/>
                  </a:lnTo>
                  <a:lnTo>
                    <a:pt x="281592" y="10109"/>
                  </a:lnTo>
                  <a:lnTo>
                    <a:pt x="237113" y="1303"/>
                  </a:lnTo>
                  <a:lnTo>
                    <a:pt x="20805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6728" y="4946227"/>
              <a:ext cx="5780648" cy="392763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999928" y="5039354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5392788" y="0"/>
                  </a:moveTo>
                  <a:lnTo>
                    <a:pt x="176601" y="0"/>
                  </a:lnTo>
                  <a:lnTo>
                    <a:pt x="142583" y="134"/>
                  </a:lnTo>
                  <a:lnTo>
                    <a:pt x="93145" y="3635"/>
                  </a:lnTo>
                  <a:lnTo>
                    <a:pt x="51597" y="19003"/>
                  </a:lnTo>
                  <a:lnTo>
                    <a:pt x="19003" y="51601"/>
                  </a:lnTo>
                  <a:lnTo>
                    <a:pt x="3634" y="93150"/>
                  </a:lnTo>
                  <a:lnTo>
                    <a:pt x="134" y="142258"/>
                  </a:lnTo>
                  <a:lnTo>
                    <a:pt x="0" y="175825"/>
                  </a:lnTo>
                  <a:lnTo>
                    <a:pt x="3" y="3539777"/>
                  </a:lnTo>
                  <a:lnTo>
                    <a:pt x="1088" y="3600080"/>
                  </a:lnTo>
                  <a:lnTo>
                    <a:pt x="8617" y="3642968"/>
                  </a:lnTo>
                  <a:lnTo>
                    <a:pt x="33526" y="3682072"/>
                  </a:lnTo>
                  <a:lnTo>
                    <a:pt x="72626" y="3706985"/>
                  </a:lnTo>
                  <a:lnTo>
                    <a:pt x="115516" y="3714524"/>
                  </a:lnTo>
                  <a:lnTo>
                    <a:pt x="175816" y="3715601"/>
                  </a:lnTo>
                  <a:lnTo>
                    <a:pt x="5392003" y="3715601"/>
                  </a:lnTo>
                  <a:lnTo>
                    <a:pt x="5452991" y="3714524"/>
                  </a:lnTo>
                  <a:lnTo>
                    <a:pt x="5495979" y="3706985"/>
                  </a:lnTo>
                  <a:lnTo>
                    <a:pt x="5535080" y="3682072"/>
                  </a:lnTo>
                  <a:lnTo>
                    <a:pt x="5559998" y="3642968"/>
                  </a:lnTo>
                  <a:lnTo>
                    <a:pt x="5567529" y="3600080"/>
                  </a:lnTo>
                  <a:lnTo>
                    <a:pt x="5568605" y="3539777"/>
                  </a:lnTo>
                  <a:lnTo>
                    <a:pt x="5568602" y="175825"/>
                  </a:lnTo>
                  <a:lnTo>
                    <a:pt x="5567529" y="115618"/>
                  </a:lnTo>
                  <a:lnTo>
                    <a:pt x="5559998" y="72633"/>
                  </a:lnTo>
                  <a:lnTo>
                    <a:pt x="5535080" y="33528"/>
                  </a:lnTo>
                  <a:lnTo>
                    <a:pt x="5495979" y="8616"/>
                  </a:lnTo>
                  <a:lnTo>
                    <a:pt x="5453089" y="1077"/>
                  </a:lnTo>
                  <a:lnTo>
                    <a:pt x="539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999928" y="5039354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175824" y="0"/>
                  </a:moveTo>
                  <a:lnTo>
                    <a:pt x="5392788" y="0"/>
                  </a:lnTo>
                  <a:lnTo>
                    <a:pt x="5426355" y="134"/>
                  </a:lnTo>
                  <a:lnTo>
                    <a:pt x="5475475" y="3634"/>
                  </a:lnTo>
                  <a:lnTo>
                    <a:pt x="5517010" y="19003"/>
                  </a:lnTo>
                  <a:lnTo>
                    <a:pt x="5549609" y="51601"/>
                  </a:lnTo>
                  <a:lnTo>
                    <a:pt x="5564978" y="93150"/>
                  </a:lnTo>
                  <a:lnTo>
                    <a:pt x="5568478" y="142587"/>
                  </a:lnTo>
                  <a:lnTo>
                    <a:pt x="5568612" y="176605"/>
                  </a:lnTo>
                  <a:lnTo>
                    <a:pt x="5568612" y="3539777"/>
                  </a:lnTo>
                  <a:lnTo>
                    <a:pt x="5567535" y="3600079"/>
                  </a:lnTo>
                  <a:lnTo>
                    <a:pt x="5559997" y="3642967"/>
                  </a:lnTo>
                  <a:lnTo>
                    <a:pt x="5535084" y="3682072"/>
                  </a:lnTo>
                  <a:lnTo>
                    <a:pt x="5495979" y="3706984"/>
                  </a:lnTo>
                  <a:lnTo>
                    <a:pt x="5452994" y="3714523"/>
                  </a:lnTo>
                  <a:lnTo>
                    <a:pt x="5392007" y="3715601"/>
                  </a:lnTo>
                  <a:lnTo>
                    <a:pt x="175824" y="3715601"/>
                  </a:lnTo>
                  <a:lnTo>
                    <a:pt x="115520" y="3714523"/>
                  </a:lnTo>
                  <a:lnTo>
                    <a:pt x="72633" y="3706984"/>
                  </a:lnTo>
                  <a:lnTo>
                    <a:pt x="33528" y="3682072"/>
                  </a:lnTo>
                  <a:lnTo>
                    <a:pt x="8616" y="3642967"/>
                  </a:lnTo>
                  <a:lnTo>
                    <a:pt x="1077" y="3599982"/>
                  </a:lnTo>
                  <a:lnTo>
                    <a:pt x="0" y="3538994"/>
                  </a:lnTo>
                  <a:lnTo>
                    <a:pt x="0" y="175824"/>
                  </a:lnTo>
                  <a:lnTo>
                    <a:pt x="1077" y="115520"/>
                  </a:lnTo>
                  <a:lnTo>
                    <a:pt x="8616" y="72633"/>
                  </a:lnTo>
                  <a:lnTo>
                    <a:pt x="33528" y="33528"/>
                  </a:lnTo>
                  <a:lnTo>
                    <a:pt x="72633" y="8616"/>
                  </a:lnTo>
                  <a:lnTo>
                    <a:pt x="115618" y="1077"/>
                  </a:lnTo>
                  <a:lnTo>
                    <a:pt x="176605" y="0"/>
                  </a:lnTo>
                  <a:lnTo>
                    <a:pt x="175824" y="0"/>
                  </a:lnTo>
                  <a:close/>
                </a:path>
              </a:pathLst>
            </a:custGeom>
            <a:ln w="366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240140" y="8113954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79">
                  <a:moveTo>
                    <a:pt x="335128" y="0"/>
                  </a:moveTo>
                  <a:lnTo>
                    <a:pt x="76457" y="0"/>
                  </a:lnTo>
                  <a:lnTo>
                    <a:pt x="61984" y="505"/>
                  </a:lnTo>
                  <a:lnTo>
                    <a:pt x="17924" y="17922"/>
                  </a:lnTo>
                  <a:lnTo>
                    <a:pt x="504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29" y="383782"/>
                  </a:lnTo>
                  <a:lnTo>
                    <a:pt x="49918" y="409527"/>
                  </a:lnTo>
                  <a:lnTo>
                    <a:pt x="76280" y="411406"/>
                  </a:lnTo>
                  <a:lnTo>
                    <a:pt x="334951" y="411406"/>
                  </a:lnTo>
                  <a:lnTo>
                    <a:pt x="383779" y="401278"/>
                  </a:lnTo>
                  <a:lnTo>
                    <a:pt x="409527" y="361489"/>
                  </a:lnTo>
                  <a:lnTo>
                    <a:pt x="411403" y="335125"/>
                  </a:lnTo>
                  <a:lnTo>
                    <a:pt x="411397" y="76280"/>
                  </a:lnTo>
                  <a:lnTo>
                    <a:pt x="401277" y="27623"/>
                  </a:lnTo>
                  <a:lnTo>
                    <a:pt x="361490" y="1878"/>
                  </a:lnTo>
                  <a:lnTo>
                    <a:pt x="335128" y="0"/>
                  </a:lnTo>
                  <a:close/>
                </a:path>
              </a:pathLst>
            </a:custGeom>
            <a:solidFill>
              <a:srgbClr val="64B9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65831" y="8113954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79">
                  <a:moveTo>
                    <a:pt x="335128" y="0"/>
                  </a:moveTo>
                  <a:lnTo>
                    <a:pt x="76461" y="0"/>
                  </a:lnTo>
                  <a:lnTo>
                    <a:pt x="61986" y="505"/>
                  </a:lnTo>
                  <a:lnTo>
                    <a:pt x="17924" y="17922"/>
                  </a:lnTo>
                  <a:lnTo>
                    <a:pt x="504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29" y="383782"/>
                  </a:lnTo>
                  <a:lnTo>
                    <a:pt x="49918" y="409527"/>
                  </a:lnTo>
                  <a:lnTo>
                    <a:pt x="76280" y="411406"/>
                  </a:lnTo>
                  <a:lnTo>
                    <a:pt x="334951" y="411406"/>
                  </a:lnTo>
                  <a:lnTo>
                    <a:pt x="383781" y="401278"/>
                  </a:lnTo>
                  <a:lnTo>
                    <a:pt x="409527" y="361489"/>
                  </a:lnTo>
                  <a:lnTo>
                    <a:pt x="411403" y="335125"/>
                  </a:lnTo>
                  <a:lnTo>
                    <a:pt x="411397" y="76280"/>
                  </a:lnTo>
                  <a:lnTo>
                    <a:pt x="401281" y="27623"/>
                  </a:lnTo>
                  <a:lnTo>
                    <a:pt x="361490" y="1878"/>
                  </a:lnTo>
                  <a:lnTo>
                    <a:pt x="335128" y="0"/>
                  </a:lnTo>
                  <a:close/>
                </a:path>
              </a:pathLst>
            </a:custGeom>
            <a:solidFill>
              <a:srgbClr val="4B6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291470" y="8090932"/>
              <a:ext cx="412115" cy="457834"/>
            </a:xfrm>
            <a:custGeom>
              <a:avLst/>
              <a:gdLst/>
              <a:ahLst/>
              <a:cxnLst/>
              <a:rect l="l" t="t" r="r" b="b"/>
              <a:pathLst>
                <a:path w="412115" h="457834">
                  <a:moveTo>
                    <a:pt x="208054" y="0"/>
                  </a:moveTo>
                  <a:lnTo>
                    <a:pt x="203451" y="0"/>
                  </a:lnTo>
                  <a:lnTo>
                    <a:pt x="197003" y="144"/>
                  </a:lnTo>
                  <a:lnTo>
                    <a:pt x="129914" y="10109"/>
                  </a:lnTo>
                  <a:lnTo>
                    <a:pt x="89922" y="28696"/>
                  </a:lnTo>
                  <a:lnTo>
                    <a:pt x="55743" y="55742"/>
                  </a:lnTo>
                  <a:lnTo>
                    <a:pt x="28698" y="89922"/>
                  </a:lnTo>
                  <a:lnTo>
                    <a:pt x="10112" y="129914"/>
                  </a:lnTo>
                  <a:lnTo>
                    <a:pt x="1309" y="174393"/>
                  </a:lnTo>
                  <a:lnTo>
                    <a:pt x="0" y="203454"/>
                  </a:lnTo>
                  <a:lnTo>
                    <a:pt x="0" y="253997"/>
                  </a:lnTo>
                  <a:lnTo>
                    <a:pt x="10112" y="327537"/>
                  </a:lnTo>
                  <a:lnTo>
                    <a:pt x="28698" y="367528"/>
                  </a:lnTo>
                  <a:lnTo>
                    <a:pt x="55743" y="401709"/>
                  </a:lnTo>
                  <a:lnTo>
                    <a:pt x="89922" y="428754"/>
                  </a:lnTo>
                  <a:lnTo>
                    <a:pt x="129914" y="447341"/>
                  </a:lnTo>
                  <a:lnTo>
                    <a:pt x="174392" y="456147"/>
                  </a:lnTo>
                  <a:lnTo>
                    <a:pt x="203451" y="457451"/>
                  </a:lnTo>
                  <a:lnTo>
                    <a:pt x="208054" y="457451"/>
                  </a:lnTo>
                  <a:lnTo>
                    <a:pt x="281592" y="447341"/>
                  </a:lnTo>
                  <a:lnTo>
                    <a:pt x="321583" y="428754"/>
                  </a:lnTo>
                  <a:lnTo>
                    <a:pt x="355764" y="401709"/>
                  </a:lnTo>
                  <a:lnTo>
                    <a:pt x="382810" y="367528"/>
                  </a:lnTo>
                  <a:lnTo>
                    <a:pt x="401399" y="327537"/>
                  </a:lnTo>
                  <a:lnTo>
                    <a:pt x="410207" y="283057"/>
                  </a:lnTo>
                  <a:lnTo>
                    <a:pt x="411506" y="253997"/>
                  </a:lnTo>
                  <a:lnTo>
                    <a:pt x="411506" y="203454"/>
                  </a:lnTo>
                  <a:lnTo>
                    <a:pt x="401399" y="129914"/>
                  </a:lnTo>
                  <a:lnTo>
                    <a:pt x="382810" y="89922"/>
                  </a:lnTo>
                  <a:lnTo>
                    <a:pt x="355764" y="55742"/>
                  </a:lnTo>
                  <a:lnTo>
                    <a:pt x="321583" y="28696"/>
                  </a:lnTo>
                  <a:lnTo>
                    <a:pt x="281592" y="10109"/>
                  </a:lnTo>
                  <a:lnTo>
                    <a:pt x="237113" y="1303"/>
                  </a:lnTo>
                  <a:lnTo>
                    <a:pt x="20805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definition:</a:t>
            </a:r>
            <a:r>
              <a:rPr dirty="0" spc="-114"/>
              <a:t> </a:t>
            </a:r>
            <a:r>
              <a:rPr dirty="0" spc="-50"/>
              <a:t>acceptance</a:t>
            </a:r>
            <a:r>
              <a:rPr dirty="0" spc="-110"/>
              <a:t> </a:t>
            </a:r>
            <a:r>
              <a:rPr dirty="0" spc="-10"/>
              <a:t>criteria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3903" y="2764313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17102" y="2674128"/>
            <a:ext cx="17468850" cy="593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3100" i="1">
                <a:latin typeface="Arial"/>
                <a:cs typeface="Arial"/>
              </a:rPr>
              <a:t>Acceptance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criteria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65" i="1">
                <a:latin typeface="Arial"/>
                <a:cs typeface="Arial"/>
              </a:rPr>
              <a:t>or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50" i="1">
                <a:latin typeface="Arial"/>
                <a:cs typeface="Arial"/>
              </a:rPr>
              <a:t>‘conditions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satisfaction’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provide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65" i="1">
                <a:latin typeface="Arial"/>
                <a:cs typeface="Arial"/>
              </a:rPr>
              <a:t>detailed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scope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-95" i="1">
                <a:latin typeface="Arial"/>
                <a:cs typeface="Arial"/>
              </a:rPr>
              <a:t>user’s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requirements. </a:t>
            </a:r>
            <a:r>
              <a:rPr dirty="0" sz="3100" spc="-20" i="1">
                <a:latin typeface="Arial"/>
                <a:cs typeface="Arial"/>
              </a:rPr>
              <a:t>They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help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team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understand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value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story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and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set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expectations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-170" i="1">
                <a:latin typeface="Arial"/>
                <a:cs typeface="Arial"/>
              </a:rPr>
              <a:t>as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when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20" i="1">
                <a:latin typeface="Arial"/>
                <a:cs typeface="Arial"/>
              </a:rPr>
              <a:t> team </a:t>
            </a:r>
            <a:r>
              <a:rPr dirty="0" sz="3100" i="1">
                <a:latin typeface="Arial"/>
                <a:cs typeface="Arial"/>
              </a:rPr>
              <a:t>should</a:t>
            </a:r>
            <a:r>
              <a:rPr dirty="0" sz="3100" spc="18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consider</a:t>
            </a:r>
            <a:r>
              <a:rPr dirty="0" sz="3100" spc="18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something</a:t>
            </a:r>
            <a:r>
              <a:rPr dirty="0" sz="3100" spc="185" i="1">
                <a:latin typeface="Arial"/>
                <a:cs typeface="Arial"/>
              </a:rPr>
              <a:t> </a:t>
            </a:r>
            <a:r>
              <a:rPr dirty="0" sz="3100" spc="50" i="1">
                <a:latin typeface="Arial"/>
                <a:cs typeface="Arial"/>
              </a:rPr>
              <a:t>done.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Acceptance</a:t>
            </a:r>
            <a:r>
              <a:rPr dirty="0" sz="3100" spc="-6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Criteria</a:t>
            </a:r>
            <a:r>
              <a:rPr dirty="0" sz="3100" spc="-6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Goals: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3100">
              <a:latin typeface="Arial"/>
              <a:cs typeface="Arial"/>
            </a:endParaRPr>
          </a:p>
          <a:p>
            <a:pPr marL="421005" indent="-408305">
              <a:lnSpc>
                <a:spcPts val="44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clarify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what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team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should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 spc="100">
                <a:latin typeface="Arial MT"/>
                <a:cs typeface="Arial MT"/>
              </a:rPr>
              <a:t>build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before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they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start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work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2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-165">
                <a:latin typeface="Arial MT"/>
                <a:cs typeface="Arial MT"/>
              </a:rPr>
              <a:t>To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-30">
                <a:latin typeface="Arial MT"/>
                <a:cs typeface="Arial MT"/>
              </a:rPr>
              <a:t>ensure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everyone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-75">
                <a:latin typeface="Arial MT"/>
                <a:cs typeface="Arial MT"/>
              </a:rPr>
              <a:t>has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common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understanding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1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problem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2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-165">
                <a:latin typeface="Arial MT"/>
                <a:cs typeface="Arial MT"/>
              </a:rPr>
              <a:t>To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help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team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members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know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when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story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complete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4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-165">
                <a:latin typeface="Arial MT"/>
                <a:cs typeface="Arial MT"/>
              </a:rPr>
              <a:t>To</a:t>
            </a:r>
            <a:r>
              <a:rPr dirty="0" sz="3100" spc="-5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help</a:t>
            </a:r>
            <a:r>
              <a:rPr dirty="0" sz="3100" spc="-10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verify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story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via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automated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tests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example:</a:t>
            </a:r>
            <a:r>
              <a:rPr dirty="0" spc="-235"/>
              <a:t> </a:t>
            </a:r>
            <a:r>
              <a:rPr dirty="0" spc="-50"/>
              <a:t>acceptance</a:t>
            </a:r>
            <a:r>
              <a:rPr dirty="0" spc="-235"/>
              <a:t> </a:t>
            </a:r>
            <a:r>
              <a:rPr dirty="0" spc="-10"/>
              <a:t>criteria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3903" y="2764313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00869" y="2873075"/>
            <a:ext cx="17390745" cy="111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8770" marR="5080" indent="-7926705">
              <a:lnSpc>
                <a:spcPct val="115199"/>
              </a:lnSpc>
              <a:spcBef>
                <a:spcPts val="95"/>
              </a:spcBef>
            </a:pPr>
            <a:r>
              <a:rPr dirty="0" sz="3100" i="1">
                <a:latin typeface="Arial"/>
                <a:cs typeface="Arial"/>
              </a:rPr>
              <a:t>As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an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online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banking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customer,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want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strong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strong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password,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so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that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my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credit</a:t>
            </a:r>
            <a:r>
              <a:rPr dirty="0" sz="3100" spc="-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card</a:t>
            </a:r>
            <a:r>
              <a:rPr dirty="0" sz="3100" spc="-15" i="1">
                <a:latin typeface="Arial"/>
                <a:cs typeface="Arial"/>
              </a:rPr>
              <a:t> </a:t>
            </a:r>
            <a:r>
              <a:rPr dirty="0" sz="3100" spc="45" i="1">
                <a:latin typeface="Arial"/>
                <a:cs typeface="Arial"/>
              </a:rPr>
              <a:t>information </a:t>
            </a:r>
            <a:r>
              <a:rPr dirty="0" sz="3100" i="1">
                <a:latin typeface="Arial"/>
                <a:cs typeface="Arial"/>
              </a:rPr>
              <a:t>is</a:t>
            </a:r>
            <a:r>
              <a:rPr dirty="0" sz="3100" spc="-210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secure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17102" y="5631107"/>
            <a:ext cx="16810355" cy="2680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Acceptance</a:t>
            </a:r>
            <a:r>
              <a:rPr dirty="0" sz="3100" spc="-18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Criteria: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3100">
              <a:latin typeface="Arial"/>
              <a:cs typeface="Arial"/>
            </a:endParaRPr>
          </a:p>
          <a:p>
            <a:pPr marL="421005" indent="-408305">
              <a:lnSpc>
                <a:spcPts val="44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>
                <a:latin typeface="Arial MT"/>
                <a:cs typeface="Arial MT"/>
              </a:rPr>
              <a:t>The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password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must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 spc="85">
                <a:latin typeface="Arial MT"/>
                <a:cs typeface="Arial MT"/>
              </a:rPr>
              <a:t>be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at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least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8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characters</a:t>
            </a:r>
            <a:endParaRPr sz="3100">
              <a:latin typeface="Arial MT"/>
              <a:cs typeface="Arial MT"/>
            </a:endParaRPr>
          </a:p>
          <a:p>
            <a:pPr marL="421005" marR="5080" indent="-408940">
              <a:lnSpc>
                <a:spcPts val="4290"/>
              </a:lnSpc>
              <a:spcBef>
                <a:spcPts val="140"/>
              </a:spcBef>
              <a:buSzPct val="125806"/>
              <a:buChar char="-"/>
              <a:tabLst>
                <a:tab pos="421005" algn="l"/>
              </a:tabLst>
            </a:pPr>
            <a:r>
              <a:rPr dirty="0" sz="3100">
                <a:latin typeface="Arial MT"/>
                <a:cs typeface="Arial MT"/>
              </a:rPr>
              <a:t>The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password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must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contain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at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least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1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character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from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each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following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groups: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lower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case </a:t>
            </a:r>
            <a:r>
              <a:rPr dirty="0" sz="3100">
                <a:latin typeface="Arial MT"/>
                <a:cs typeface="Arial MT"/>
              </a:rPr>
              <a:t>alphabet,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75">
                <a:latin typeface="Arial MT"/>
                <a:cs typeface="Arial MT"/>
              </a:rPr>
              <a:t>upper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80">
                <a:latin typeface="Arial MT"/>
                <a:cs typeface="Arial MT"/>
              </a:rPr>
              <a:t>case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alphabet,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numeric,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special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characters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(!,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365">
                <a:latin typeface="Arial MT"/>
                <a:cs typeface="Arial MT"/>
              </a:rPr>
              <a:t>@,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#,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$,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125">
                <a:latin typeface="Arial MT"/>
                <a:cs typeface="Arial MT"/>
              </a:rPr>
              <a:t>%,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285">
                <a:latin typeface="Arial MT"/>
                <a:cs typeface="Arial MT"/>
              </a:rPr>
              <a:t>^,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&amp;,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25">
                <a:latin typeface="Arial MT"/>
                <a:cs typeface="Arial MT"/>
              </a:rPr>
              <a:t>*)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example:</a:t>
            </a:r>
            <a:r>
              <a:rPr dirty="0" spc="-235"/>
              <a:t> </a:t>
            </a:r>
            <a:r>
              <a:rPr dirty="0" spc="-50"/>
              <a:t>acceptance</a:t>
            </a:r>
            <a:r>
              <a:rPr dirty="0" spc="-235"/>
              <a:t> </a:t>
            </a:r>
            <a:r>
              <a:rPr dirty="0" spc="-10"/>
              <a:t>criteria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3903" y="2764313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714996" y="2873075"/>
            <a:ext cx="16763365" cy="111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30465" marR="5080" indent="-7518400">
              <a:lnSpc>
                <a:spcPct val="115199"/>
              </a:lnSpc>
              <a:spcBef>
                <a:spcPts val="95"/>
              </a:spcBef>
            </a:pPr>
            <a:r>
              <a:rPr dirty="0" sz="3100" i="1">
                <a:latin typeface="Arial"/>
                <a:cs typeface="Arial"/>
              </a:rPr>
              <a:t>As</a:t>
            </a:r>
            <a:r>
              <a:rPr dirty="0" sz="3100" spc="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conference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attendee,</a:t>
            </a:r>
            <a:r>
              <a:rPr dirty="0" sz="3100" spc="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want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15" i="1">
                <a:latin typeface="Arial"/>
                <a:cs typeface="Arial"/>
              </a:rPr>
              <a:t> </a:t>
            </a:r>
            <a:r>
              <a:rPr dirty="0" sz="3100" spc="85" i="1">
                <a:latin typeface="Arial"/>
                <a:cs typeface="Arial"/>
              </a:rPr>
              <a:t>be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able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register</a:t>
            </a:r>
            <a:r>
              <a:rPr dirty="0" sz="3100" spc="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online,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so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that</a:t>
            </a:r>
            <a:r>
              <a:rPr dirty="0" sz="3100" spc="1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registration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is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simple</a:t>
            </a:r>
            <a:r>
              <a:rPr dirty="0" sz="3100" spc="20" i="1">
                <a:latin typeface="Arial"/>
                <a:cs typeface="Arial"/>
              </a:rPr>
              <a:t> </a:t>
            </a:r>
            <a:r>
              <a:rPr dirty="0" sz="3100" spc="-25" i="1">
                <a:latin typeface="Arial"/>
                <a:cs typeface="Arial"/>
              </a:rPr>
              <a:t>and </a:t>
            </a:r>
            <a:r>
              <a:rPr dirty="0" sz="3100" spc="-10" i="1">
                <a:latin typeface="Arial"/>
                <a:cs typeface="Arial"/>
              </a:rPr>
              <a:t>paperless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17102" y="5819583"/>
            <a:ext cx="13726794" cy="37896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Acceptance</a:t>
            </a:r>
            <a:r>
              <a:rPr dirty="0" sz="3100" spc="-18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Criteria: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3100">
              <a:latin typeface="Arial"/>
              <a:cs typeface="Arial"/>
            </a:endParaRPr>
          </a:p>
          <a:p>
            <a:pPr marL="421005" indent="-408305">
              <a:lnSpc>
                <a:spcPts val="44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80">
                <a:latin typeface="Arial MT"/>
                <a:cs typeface="Arial MT"/>
              </a:rPr>
              <a:t>A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user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can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100">
                <a:latin typeface="Arial MT"/>
                <a:cs typeface="Arial MT"/>
              </a:rPr>
              <a:t>not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submit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form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70">
                <a:latin typeface="Arial MT"/>
                <a:cs typeface="Arial MT"/>
              </a:rPr>
              <a:t>without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filling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100">
                <a:latin typeface="Arial MT"/>
                <a:cs typeface="Arial MT"/>
              </a:rPr>
              <a:t>out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all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mandatory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fields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2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>
                <a:latin typeface="Arial MT"/>
                <a:cs typeface="Arial MT"/>
              </a:rPr>
              <a:t>Information</a:t>
            </a:r>
            <a:r>
              <a:rPr dirty="0" sz="3100" spc="40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from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form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stored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in</a:t>
            </a:r>
            <a:r>
              <a:rPr dirty="0" sz="3100" spc="4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registrations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database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2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>
                <a:latin typeface="Arial MT"/>
                <a:cs typeface="Arial MT"/>
              </a:rPr>
              <a:t>Protection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against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spam</a:t>
            </a:r>
            <a:r>
              <a:rPr dirty="0" sz="3100" spc="-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-2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working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2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 spc="-20">
                <a:latin typeface="Arial MT"/>
                <a:cs typeface="Arial MT"/>
              </a:rPr>
              <a:t>Payment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can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85">
                <a:latin typeface="Arial MT"/>
                <a:cs typeface="Arial MT"/>
              </a:rPr>
              <a:t>be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made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via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-45">
                <a:latin typeface="Arial MT"/>
                <a:cs typeface="Arial MT"/>
              </a:rPr>
              <a:t>Paypal,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100">
                <a:latin typeface="Arial MT"/>
                <a:cs typeface="Arial MT"/>
              </a:rPr>
              <a:t>Debit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and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Credit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Card</a:t>
            </a:r>
            <a:endParaRPr sz="3100">
              <a:latin typeface="Arial MT"/>
              <a:cs typeface="Arial MT"/>
            </a:endParaRPr>
          </a:p>
          <a:p>
            <a:pPr marL="421005" indent="-408305">
              <a:lnSpc>
                <a:spcPts val="4485"/>
              </a:lnSpc>
              <a:buSzPct val="125806"/>
              <a:buChar char="-"/>
              <a:tabLst>
                <a:tab pos="421005" algn="l"/>
              </a:tabLst>
            </a:pPr>
            <a:r>
              <a:rPr dirty="0" sz="3100">
                <a:latin typeface="Arial MT"/>
                <a:cs typeface="Arial MT"/>
              </a:rPr>
              <a:t>An acknowledgment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email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sent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attendee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after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submitting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40">
                <a:latin typeface="Arial MT"/>
                <a:cs typeface="Arial MT"/>
              </a:rPr>
              <a:t>form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907" y="594611"/>
            <a:ext cx="11728450" cy="9055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0"/>
              <a:t>acceptance</a:t>
            </a:r>
            <a:r>
              <a:rPr dirty="0" spc="-175"/>
              <a:t> </a:t>
            </a:r>
            <a:r>
              <a:rPr dirty="0"/>
              <a:t>criteria</a:t>
            </a:r>
            <a:r>
              <a:rPr dirty="0" spc="-170"/>
              <a:t> </a:t>
            </a:r>
            <a:r>
              <a:rPr dirty="0" spc="-90"/>
              <a:t>should</a:t>
            </a:r>
            <a:r>
              <a:rPr dirty="0" spc="-170"/>
              <a:t> </a:t>
            </a:r>
            <a:r>
              <a:rPr dirty="0" spc="-80"/>
              <a:t>include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14045" y="2419548"/>
            <a:ext cx="828675" cy="828675"/>
            <a:chOff x="814045" y="2419548"/>
            <a:chExt cx="828675" cy="828675"/>
          </a:xfrm>
        </p:grpSpPr>
        <p:sp>
          <p:nvSpPr>
            <p:cNvPr id="4" name="object 4" descr=""/>
            <p:cNvSpPr/>
            <p:nvPr/>
          </p:nvSpPr>
          <p:spPr>
            <a:xfrm>
              <a:off x="840222" y="2445725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5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2523483"/>
              <a:ext cx="628253" cy="62825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814045" y="3501973"/>
            <a:ext cx="828675" cy="828675"/>
            <a:chOff x="814045" y="3501973"/>
            <a:chExt cx="828675" cy="828675"/>
          </a:xfrm>
        </p:grpSpPr>
        <p:sp>
          <p:nvSpPr>
            <p:cNvPr id="7" name="object 7" descr=""/>
            <p:cNvSpPr/>
            <p:nvPr/>
          </p:nvSpPr>
          <p:spPr>
            <a:xfrm>
              <a:off x="840222" y="352815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3601984"/>
              <a:ext cx="628253" cy="628253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71006" y="2552666"/>
            <a:ext cx="7620634" cy="72986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>
                <a:latin typeface="Arial MT"/>
                <a:cs typeface="Arial MT"/>
              </a:rPr>
              <a:t>Negative</a:t>
            </a:r>
            <a:r>
              <a:rPr dirty="0" sz="3100" spc="20">
                <a:latin typeface="Arial MT"/>
                <a:cs typeface="Arial MT"/>
              </a:rPr>
              <a:t> </a:t>
            </a:r>
            <a:r>
              <a:rPr dirty="0" sz="3100" spc="-35">
                <a:latin typeface="Arial MT"/>
                <a:cs typeface="Arial MT"/>
              </a:rPr>
              <a:t>scenarios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functionality</a:t>
            </a:r>
            <a:endParaRPr sz="3100">
              <a:latin typeface="Arial MT"/>
              <a:cs typeface="Arial MT"/>
            </a:endParaRPr>
          </a:p>
          <a:p>
            <a:pPr marL="12700" marR="551180">
              <a:lnSpc>
                <a:spcPts val="8990"/>
              </a:lnSpc>
              <a:spcBef>
                <a:spcPts val="680"/>
              </a:spcBef>
            </a:pPr>
            <a:r>
              <a:rPr dirty="0" sz="3100">
                <a:latin typeface="Arial MT"/>
                <a:cs typeface="Arial MT"/>
              </a:rPr>
              <a:t>Functional</a:t>
            </a:r>
            <a:r>
              <a:rPr dirty="0" sz="3100" spc="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and</a:t>
            </a:r>
            <a:r>
              <a:rPr dirty="0" sz="3100" spc="10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non-functional</a:t>
            </a:r>
            <a:r>
              <a:rPr dirty="0" sz="3100" spc="10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use</a:t>
            </a:r>
            <a:r>
              <a:rPr dirty="0" sz="3100" spc="100">
                <a:latin typeface="Arial MT"/>
                <a:cs typeface="Arial MT"/>
              </a:rPr>
              <a:t> </a:t>
            </a:r>
            <a:r>
              <a:rPr dirty="0" sz="3100" spc="-90">
                <a:latin typeface="Arial MT"/>
                <a:cs typeface="Arial MT"/>
              </a:rPr>
              <a:t>cases </a:t>
            </a:r>
            <a:r>
              <a:rPr dirty="0" sz="3100" spc="-10">
                <a:latin typeface="Arial MT"/>
                <a:cs typeface="Arial MT"/>
              </a:rPr>
              <a:t>Performance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concerns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and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guidelines </a:t>
            </a:r>
            <a:r>
              <a:rPr dirty="0" sz="3100">
                <a:latin typeface="Arial MT"/>
                <a:cs typeface="Arial MT"/>
              </a:rPr>
              <a:t>What</a:t>
            </a:r>
            <a:r>
              <a:rPr dirty="0" sz="3100" spc="4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system/feature</a:t>
            </a:r>
            <a:r>
              <a:rPr dirty="0" sz="3100" spc="5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intends</a:t>
            </a:r>
            <a:r>
              <a:rPr dirty="0" sz="3100" spc="50">
                <a:latin typeface="Arial MT"/>
                <a:cs typeface="Arial MT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50">
                <a:latin typeface="Arial MT"/>
                <a:cs typeface="Arial MT"/>
              </a:rPr>
              <a:t> </a:t>
            </a:r>
            <a:r>
              <a:rPr dirty="0" sz="3100" spc="130">
                <a:latin typeface="Arial MT"/>
                <a:cs typeface="Arial MT"/>
              </a:rPr>
              <a:t>do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100">
                <a:latin typeface="Arial MT"/>
                <a:cs typeface="Arial MT"/>
              </a:rPr>
              <a:t>End-to-user</a:t>
            </a:r>
            <a:r>
              <a:rPr dirty="0" sz="3100" spc="-50">
                <a:latin typeface="Arial MT"/>
                <a:cs typeface="Arial MT"/>
              </a:rPr>
              <a:t> </a:t>
            </a:r>
            <a:r>
              <a:rPr dirty="0" sz="3100" spc="35">
                <a:latin typeface="Arial MT"/>
                <a:cs typeface="Arial MT"/>
              </a:rPr>
              <a:t>flow</a:t>
            </a:r>
            <a:endParaRPr sz="3100">
              <a:latin typeface="Arial MT"/>
              <a:cs typeface="Arial MT"/>
            </a:endParaRPr>
          </a:p>
          <a:p>
            <a:pPr marL="12700" marR="5080">
              <a:lnSpc>
                <a:spcPct val="241600"/>
              </a:lnSpc>
            </a:pPr>
            <a:r>
              <a:rPr dirty="0" sz="3100">
                <a:latin typeface="Arial MT"/>
                <a:cs typeface="Arial MT"/>
              </a:rPr>
              <a:t>The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impact</a:t>
            </a:r>
            <a:r>
              <a:rPr dirty="0" sz="3100" spc="-90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9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user</a:t>
            </a:r>
            <a:r>
              <a:rPr dirty="0" sz="3100" spc="-9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story</a:t>
            </a:r>
            <a:r>
              <a:rPr dirty="0" sz="3100" spc="-95">
                <a:latin typeface="Arial MT"/>
                <a:cs typeface="Arial MT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-90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other</a:t>
            </a:r>
            <a:r>
              <a:rPr dirty="0" sz="3100" spc="-9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features </a:t>
            </a:r>
            <a:r>
              <a:rPr dirty="0" sz="3100" spc="-95">
                <a:latin typeface="Arial MT"/>
                <a:cs typeface="Arial MT"/>
              </a:rPr>
              <a:t>UX</a:t>
            </a:r>
            <a:r>
              <a:rPr dirty="0" sz="3100" spc="-12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concerns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14045" y="4645224"/>
            <a:ext cx="828675" cy="828675"/>
            <a:chOff x="814045" y="4645224"/>
            <a:chExt cx="828675" cy="828675"/>
          </a:xfrm>
        </p:grpSpPr>
        <p:sp>
          <p:nvSpPr>
            <p:cNvPr id="11" name="object 11" descr=""/>
            <p:cNvSpPr/>
            <p:nvPr/>
          </p:nvSpPr>
          <p:spPr>
            <a:xfrm>
              <a:off x="840222" y="467140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4743311"/>
              <a:ext cx="628253" cy="628253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14045" y="5788474"/>
            <a:ext cx="828675" cy="828675"/>
            <a:chOff x="814045" y="5788474"/>
            <a:chExt cx="828675" cy="828675"/>
          </a:xfrm>
        </p:grpSpPr>
        <p:sp>
          <p:nvSpPr>
            <p:cNvPr id="14" name="object 14" descr=""/>
            <p:cNvSpPr/>
            <p:nvPr/>
          </p:nvSpPr>
          <p:spPr>
            <a:xfrm>
              <a:off x="840222" y="581465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5884637"/>
              <a:ext cx="628253" cy="628253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14045" y="6931724"/>
            <a:ext cx="828675" cy="828675"/>
            <a:chOff x="814045" y="6931724"/>
            <a:chExt cx="828675" cy="828675"/>
          </a:xfrm>
        </p:grpSpPr>
        <p:sp>
          <p:nvSpPr>
            <p:cNvPr id="17" name="object 17" descr=""/>
            <p:cNvSpPr/>
            <p:nvPr/>
          </p:nvSpPr>
          <p:spPr>
            <a:xfrm>
              <a:off x="840222" y="695790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7036435"/>
              <a:ext cx="628253" cy="628253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814045" y="8074973"/>
            <a:ext cx="828675" cy="828675"/>
            <a:chOff x="814045" y="8074973"/>
            <a:chExt cx="828675" cy="828675"/>
          </a:xfrm>
        </p:grpSpPr>
        <p:sp>
          <p:nvSpPr>
            <p:cNvPr id="20" name="object 20" descr=""/>
            <p:cNvSpPr/>
            <p:nvPr/>
          </p:nvSpPr>
          <p:spPr>
            <a:xfrm>
              <a:off x="840222" y="8101150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8177761"/>
              <a:ext cx="628253" cy="628253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814045" y="9218223"/>
            <a:ext cx="828675" cy="828675"/>
            <a:chOff x="814045" y="9218223"/>
            <a:chExt cx="828675" cy="828675"/>
          </a:xfrm>
        </p:grpSpPr>
        <p:sp>
          <p:nvSpPr>
            <p:cNvPr id="23" name="object 23" descr=""/>
            <p:cNvSpPr/>
            <p:nvPr/>
          </p:nvSpPr>
          <p:spPr>
            <a:xfrm>
              <a:off x="840222" y="9244400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9319088"/>
              <a:ext cx="628253" cy="628253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4246" y="8470946"/>
            <a:ext cx="2533954" cy="25339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0"/>
              <a:t>acceptance</a:t>
            </a:r>
            <a:r>
              <a:rPr dirty="0" spc="-100"/>
              <a:t> </a:t>
            </a:r>
            <a:r>
              <a:rPr dirty="0"/>
              <a:t>criteria</a:t>
            </a:r>
            <a:r>
              <a:rPr dirty="0" spc="-100"/>
              <a:t> </a:t>
            </a:r>
            <a:r>
              <a:rPr dirty="0" spc="-90"/>
              <a:t>should</a:t>
            </a:r>
            <a:r>
              <a:rPr dirty="0" spc="-100"/>
              <a:t> </a:t>
            </a:r>
            <a:r>
              <a:rPr dirty="0" spc="200"/>
              <a:t>NOT</a:t>
            </a:r>
            <a:r>
              <a:rPr dirty="0" spc="-100"/>
              <a:t> </a:t>
            </a:r>
            <a:r>
              <a:rPr dirty="0" spc="-75"/>
              <a:t>include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40222" y="1985006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2A18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40222" y="3067432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2A18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71006" y="2091948"/>
            <a:ext cx="4022725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70">
                <a:latin typeface="Arial MT"/>
                <a:cs typeface="Arial MT"/>
              </a:rPr>
              <a:t>Code</a:t>
            </a:r>
            <a:r>
              <a:rPr dirty="0" sz="3100" spc="-11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review</a:t>
            </a:r>
            <a:r>
              <a:rPr dirty="0" sz="3100" spc="-105">
                <a:latin typeface="Arial MT"/>
                <a:cs typeface="Arial MT"/>
              </a:rPr>
              <a:t> </a:t>
            </a:r>
            <a:r>
              <a:rPr dirty="0" sz="3100" spc="-114">
                <a:latin typeface="Arial MT"/>
                <a:cs typeface="Arial MT"/>
              </a:rPr>
              <a:t>was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done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71006" y="3170448"/>
            <a:ext cx="4972050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65">
                <a:latin typeface="Arial MT"/>
                <a:cs typeface="Arial MT"/>
              </a:rPr>
              <a:t>Non-</a:t>
            </a:r>
            <a:r>
              <a:rPr dirty="0" sz="3100" spc="55">
                <a:latin typeface="Arial MT"/>
                <a:cs typeface="Arial MT"/>
              </a:rPr>
              <a:t>blocker</a:t>
            </a:r>
            <a:r>
              <a:rPr dirty="0" sz="3100" spc="1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or</a:t>
            </a:r>
            <a:r>
              <a:rPr dirty="0" sz="3100" spc="1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major</a:t>
            </a:r>
            <a:r>
              <a:rPr dirty="0" sz="3100" spc="15">
                <a:latin typeface="Arial MT"/>
                <a:cs typeface="Arial MT"/>
              </a:rPr>
              <a:t> </a:t>
            </a:r>
            <a:r>
              <a:rPr dirty="0" sz="3100" spc="-80">
                <a:latin typeface="Arial MT"/>
                <a:cs typeface="Arial MT"/>
              </a:rPr>
              <a:t>issues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40222" y="4210682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2A18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071006" y="4311775"/>
            <a:ext cx="5583555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10">
                <a:latin typeface="Arial MT"/>
                <a:cs typeface="Arial MT"/>
              </a:rPr>
              <a:t>Performance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testing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performed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40222" y="5353932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4">
                <a:moveTo>
                  <a:pt x="0" y="0"/>
                </a:moveTo>
                <a:lnTo>
                  <a:pt x="776272" y="0"/>
                </a:lnTo>
                <a:lnTo>
                  <a:pt x="776272" y="776272"/>
                </a:lnTo>
                <a:lnTo>
                  <a:pt x="0" y="776272"/>
                </a:lnTo>
                <a:lnTo>
                  <a:pt x="0" y="0"/>
                </a:lnTo>
                <a:close/>
              </a:path>
            </a:pathLst>
          </a:custGeom>
          <a:ln w="52354">
            <a:solidFill>
              <a:srgbClr val="2A18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071006" y="5453102"/>
            <a:ext cx="7080250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>
                <a:latin typeface="Arial MT"/>
                <a:cs typeface="Arial MT"/>
              </a:rPr>
              <a:t>Acceptance</a:t>
            </a:r>
            <a:r>
              <a:rPr dirty="0" sz="3100" spc="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and</a:t>
            </a:r>
            <a:r>
              <a:rPr dirty="0" sz="3100" spc="10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functional</a:t>
            </a:r>
            <a:r>
              <a:rPr dirty="0" sz="3100" spc="10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testing</a:t>
            </a:r>
            <a:r>
              <a:rPr dirty="0" sz="3100" spc="105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done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1563" y="1903471"/>
            <a:ext cx="51435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50" b="1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57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1563" y="2981973"/>
            <a:ext cx="51435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50" b="1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57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1563" y="4123299"/>
            <a:ext cx="51435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50" b="1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57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1563" y="5275097"/>
            <a:ext cx="51435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50" b="1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57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944869" y="8144119"/>
            <a:ext cx="1422400" cy="25387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450" spc="-50" b="1">
                <a:solidFill>
                  <a:srgbClr val="FF2600"/>
                </a:solidFill>
                <a:latin typeface="Arial"/>
                <a:cs typeface="Arial"/>
              </a:rPr>
              <a:t>X</a:t>
            </a:r>
            <a:endParaRPr sz="164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67907" y="6111114"/>
            <a:ext cx="16930370" cy="4901565"/>
          </a:xfrm>
          <a:prstGeom prst="rect">
            <a:avLst/>
          </a:prstGeom>
        </p:spPr>
        <p:txBody>
          <a:bodyPr wrap="square" lIns="0" tIns="362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dirty="0" sz="5750" spc="-20" b="1">
                <a:solidFill>
                  <a:srgbClr val="2A1845"/>
                </a:solidFill>
                <a:latin typeface="Arial"/>
                <a:cs typeface="Arial"/>
              </a:rPr>
              <a:t>why?</a:t>
            </a:r>
            <a:endParaRPr sz="5750">
              <a:latin typeface="Arial"/>
              <a:cs typeface="Arial"/>
            </a:endParaRPr>
          </a:p>
          <a:p>
            <a:pPr marL="33020" marR="5080">
              <a:lnSpc>
                <a:spcPct val="115199"/>
              </a:lnSpc>
              <a:spcBef>
                <a:spcPts val="955"/>
              </a:spcBef>
            </a:pPr>
            <a:r>
              <a:rPr dirty="0" sz="3100" spc="-100" i="1">
                <a:latin typeface="Arial"/>
                <a:cs typeface="Arial"/>
              </a:rPr>
              <a:t>Your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acceptance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criteria</a:t>
            </a:r>
            <a:r>
              <a:rPr dirty="0" sz="3100" spc="1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should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spc="100" i="1">
                <a:latin typeface="Arial"/>
                <a:cs typeface="Arial"/>
              </a:rPr>
              <a:t>not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include</a:t>
            </a:r>
            <a:r>
              <a:rPr dirty="0" sz="3100" spc="10" i="1">
                <a:latin typeface="Arial"/>
                <a:cs typeface="Arial"/>
              </a:rPr>
              <a:t> </a:t>
            </a:r>
            <a:r>
              <a:rPr dirty="0" sz="3100" spc="-20" i="1">
                <a:latin typeface="Arial"/>
                <a:cs typeface="Arial"/>
              </a:rPr>
              <a:t>any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1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above,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because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your</a:t>
            </a:r>
            <a:r>
              <a:rPr dirty="0" sz="3100" spc="1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team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should</a:t>
            </a:r>
            <a:r>
              <a:rPr dirty="0" sz="3100" spc="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already </a:t>
            </a:r>
            <a:r>
              <a:rPr dirty="0" sz="3100" spc="-20" i="1">
                <a:latin typeface="Arial"/>
                <a:cs typeface="Arial"/>
              </a:rPr>
              <a:t>have</a:t>
            </a:r>
            <a:r>
              <a:rPr dirty="0" sz="3100" spc="-5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clear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understanding</a:t>
            </a:r>
            <a:r>
              <a:rPr dirty="0" sz="3100" spc="-55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what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your</a:t>
            </a:r>
            <a:r>
              <a:rPr dirty="0" sz="3100" spc="-55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Definition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Done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(DoD)</a:t>
            </a:r>
            <a:r>
              <a:rPr dirty="0" sz="3100" spc="-55" i="1">
                <a:latin typeface="Arial"/>
                <a:cs typeface="Arial"/>
              </a:rPr>
              <a:t> </a:t>
            </a:r>
            <a:r>
              <a:rPr dirty="0" sz="3100" spc="-30" i="1">
                <a:latin typeface="Arial"/>
                <a:cs typeface="Arial"/>
              </a:rPr>
              <a:t>means.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spc="-25" i="1">
                <a:latin typeface="Arial"/>
                <a:cs typeface="Arial"/>
              </a:rPr>
              <a:t>This</a:t>
            </a:r>
            <a:r>
              <a:rPr dirty="0" sz="3100" spc="-5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could</a:t>
            </a:r>
            <a:r>
              <a:rPr dirty="0" sz="3100" spc="-5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mean:</a:t>
            </a:r>
            <a:endParaRPr sz="3100">
              <a:latin typeface="Arial"/>
              <a:cs typeface="Arial"/>
            </a:endParaRPr>
          </a:p>
          <a:p>
            <a:pPr marL="441325" indent="-408305">
              <a:lnSpc>
                <a:spcPts val="4485"/>
              </a:lnSpc>
              <a:spcBef>
                <a:spcPts val="1665"/>
              </a:spcBef>
              <a:buSzPct val="125806"/>
              <a:buChar char="-"/>
              <a:tabLst>
                <a:tab pos="441325" algn="l"/>
              </a:tabLst>
            </a:pPr>
            <a:r>
              <a:rPr dirty="0" sz="3100" spc="75" i="1">
                <a:latin typeface="Arial"/>
                <a:cs typeface="Arial"/>
              </a:rPr>
              <a:t>unit/integrated</a:t>
            </a:r>
            <a:r>
              <a:rPr dirty="0" sz="3100" i="1">
                <a:latin typeface="Arial"/>
                <a:cs typeface="Arial"/>
              </a:rPr>
              <a:t> </a:t>
            </a:r>
            <a:r>
              <a:rPr dirty="0" sz="3100" spc="45" i="1">
                <a:latin typeface="Arial"/>
                <a:cs typeface="Arial"/>
              </a:rPr>
              <a:t>tested</a:t>
            </a:r>
            <a:endParaRPr sz="3100">
              <a:latin typeface="Arial"/>
              <a:cs typeface="Arial"/>
            </a:endParaRPr>
          </a:p>
          <a:p>
            <a:pPr marL="441325" indent="-408305">
              <a:lnSpc>
                <a:spcPts val="4285"/>
              </a:lnSpc>
              <a:buSzPct val="125806"/>
              <a:buChar char="-"/>
              <a:tabLst>
                <a:tab pos="441325" algn="l"/>
              </a:tabLst>
            </a:pPr>
            <a:r>
              <a:rPr dirty="0" sz="3100" i="1">
                <a:latin typeface="Arial"/>
                <a:cs typeface="Arial"/>
              </a:rPr>
              <a:t>ready</a:t>
            </a:r>
            <a:r>
              <a:rPr dirty="0" sz="3100" spc="-70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for</a:t>
            </a:r>
            <a:r>
              <a:rPr dirty="0" sz="3100" spc="-7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acceptance</a:t>
            </a:r>
            <a:r>
              <a:rPr dirty="0" sz="3100" spc="-70" i="1">
                <a:latin typeface="Arial"/>
                <a:cs typeface="Arial"/>
              </a:rPr>
              <a:t> </a:t>
            </a:r>
            <a:r>
              <a:rPr dirty="0" sz="3100" spc="-20" i="1">
                <a:latin typeface="Arial"/>
                <a:cs typeface="Arial"/>
              </a:rPr>
              <a:t>test</a:t>
            </a:r>
            <a:endParaRPr sz="3100">
              <a:latin typeface="Arial"/>
              <a:cs typeface="Arial"/>
            </a:endParaRPr>
          </a:p>
          <a:p>
            <a:pPr marL="441325" indent="-408305">
              <a:lnSpc>
                <a:spcPts val="4285"/>
              </a:lnSpc>
              <a:buSzPct val="125806"/>
              <a:buChar char="-"/>
              <a:tabLst>
                <a:tab pos="441325" algn="l"/>
              </a:tabLst>
            </a:pPr>
            <a:r>
              <a:rPr dirty="0" sz="3100" spc="75" i="1">
                <a:latin typeface="Arial"/>
                <a:cs typeface="Arial"/>
              </a:rPr>
              <a:t>deployed</a:t>
            </a:r>
            <a:r>
              <a:rPr dirty="0" sz="3100" spc="-35" i="1">
                <a:latin typeface="Arial"/>
                <a:cs typeface="Arial"/>
              </a:rPr>
              <a:t> </a:t>
            </a:r>
            <a:r>
              <a:rPr dirty="0" sz="3100" spc="65" i="1">
                <a:latin typeface="Arial"/>
                <a:cs typeface="Arial"/>
              </a:rPr>
              <a:t>on</a:t>
            </a:r>
            <a:r>
              <a:rPr dirty="0" sz="3100" spc="-35" i="1">
                <a:latin typeface="Arial"/>
                <a:cs typeface="Arial"/>
              </a:rPr>
              <a:t> </a:t>
            </a:r>
            <a:r>
              <a:rPr dirty="0" sz="3100" spc="95" i="1">
                <a:latin typeface="Arial"/>
                <a:cs typeface="Arial"/>
              </a:rPr>
              <a:t>demo</a:t>
            </a:r>
            <a:r>
              <a:rPr dirty="0" sz="3100" spc="-3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server</a:t>
            </a:r>
            <a:endParaRPr sz="3100">
              <a:latin typeface="Arial"/>
              <a:cs typeface="Arial"/>
            </a:endParaRPr>
          </a:p>
          <a:p>
            <a:pPr marL="441325" indent="-408305">
              <a:lnSpc>
                <a:spcPts val="4485"/>
              </a:lnSpc>
              <a:buSzPct val="125806"/>
              <a:buChar char="-"/>
              <a:tabLst>
                <a:tab pos="441325" algn="l"/>
              </a:tabLst>
            </a:pPr>
            <a:r>
              <a:rPr dirty="0" sz="3100" spc="-10" i="1">
                <a:latin typeface="Arial"/>
                <a:cs typeface="Arial"/>
              </a:rPr>
              <a:t>releasable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A18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548" y="-44112"/>
            <a:ext cx="6879590" cy="20358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200" spc="-130">
                <a:solidFill>
                  <a:srgbClr val="FFFFFF"/>
                </a:solidFill>
              </a:rPr>
              <a:t>contents</a:t>
            </a:r>
            <a:endParaRPr sz="13200"/>
          </a:p>
        </p:txBody>
      </p:sp>
      <p:grpSp>
        <p:nvGrpSpPr>
          <p:cNvPr id="4" name="object 4" descr=""/>
          <p:cNvGrpSpPr/>
          <p:nvPr/>
        </p:nvGrpSpPr>
        <p:grpSpPr>
          <a:xfrm>
            <a:off x="612519" y="2440614"/>
            <a:ext cx="10878820" cy="7482205"/>
            <a:chOff x="612519" y="2440614"/>
            <a:chExt cx="10878820" cy="7482205"/>
          </a:xfrm>
        </p:grpSpPr>
        <p:sp>
          <p:nvSpPr>
            <p:cNvPr id="5" name="object 5" descr=""/>
            <p:cNvSpPr/>
            <p:nvPr/>
          </p:nvSpPr>
          <p:spPr>
            <a:xfrm>
              <a:off x="659638" y="2487733"/>
              <a:ext cx="9065895" cy="4199255"/>
            </a:xfrm>
            <a:custGeom>
              <a:avLst/>
              <a:gdLst/>
              <a:ahLst/>
              <a:cxnLst/>
              <a:rect l="l" t="t" r="r" b="b"/>
              <a:pathLst>
                <a:path w="9065895" h="4199255">
                  <a:moveTo>
                    <a:pt x="0" y="0"/>
                  </a:moveTo>
                  <a:lnTo>
                    <a:pt x="9065417" y="0"/>
                  </a:lnTo>
                  <a:lnTo>
                    <a:pt x="9065417" y="4199097"/>
                  </a:lnTo>
                  <a:lnTo>
                    <a:pt x="0" y="4199097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F84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815" y="6781882"/>
              <a:ext cx="10779760" cy="3093720"/>
            </a:xfrm>
            <a:custGeom>
              <a:avLst/>
              <a:gdLst/>
              <a:ahLst/>
              <a:cxnLst/>
              <a:rect l="l" t="t" r="r" b="b"/>
              <a:pathLst>
                <a:path w="10779760" h="3093720">
                  <a:moveTo>
                    <a:pt x="0" y="0"/>
                  </a:moveTo>
                  <a:lnTo>
                    <a:pt x="10779221" y="0"/>
                  </a:lnTo>
                  <a:lnTo>
                    <a:pt x="10779221" y="3093677"/>
                  </a:lnTo>
                  <a:lnTo>
                    <a:pt x="0" y="3093677"/>
                  </a:lnTo>
                  <a:lnTo>
                    <a:pt x="0" y="0"/>
                  </a:lnTo>
                  <a:close/>
                </a:path>
              </a:pathLst>
            </a:custGeom>
            <a:ln w="94237">
              <a:solidFill>
                <a:srgbClr val="00E1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34388" y="2744632"/>
            <a:ext cx="1044575" cy="15614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SECTION</a:t>
            </a:r>
            <a:endParaRPr sz="1650">
              <a:latin typeface="Arial MT"/>
              <a:cs typeface="Arial MT"/>
            </a:endParaRPr>
          </a:p>
          <a:p>
            <a:pPr marL="473075">
              <a:lnSpc>
                <a:spcPct val="100000"/>
              </a:lnSpc>
              <a:spcBef>
                <a:spcPts val="1010"/>
              </a:spcBef>
            </a:pPr>
            <a:r>
              <a:rPr dirty="0" sz="7400" spc="19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1563" y="7069108"/>
            <a:ext cx="1044575" cy="15614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50" spc="-10">
                <a:solidFill>
                  <a:srgbClr val="FFFFFF"/>
                </a:solidFill>
                <a:latin typeface="Arial MT"/>
                <a:cs typeface="Arial MT"/>
              </a:rPr>
              <a:t>SECTION</a:t>
            </a:r>
            <a:endParaRPr sz="1650">
              <a:latin typeface="Arial MT"/>
              <a:cs typeface="Arial MT"/>
            </a:endParaRPr>
          </a:p>
          <a:p>
            <a:pPr marL="473075">
              <a:lnSpc>
                <a:spcPct val="100000"/>
              </a:lnSpc>
              <a:spcBef>
                <a:spcPts val="1010"/>
              </a:spcBef>
            </a:pPr>
            <a:r>
              <a:rPr dirty="0" sz="7400" spc="19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41142" y="2315326"/>
            <a:ext cx="3145790" cy="3310254"/>
          </a:xfrm>
          <a:prstGeom prst="rect">
            <a:avLst/>
          </a:prstGeom>
        </p:spPr>
        <p:txBody>
          <a:bodyPr wrap="square" lIns="0" tIns="346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dirty="0" sz="410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4100" spc="-2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10" b="1">
                <a:solidFill>
                  <a:srgbClr val="FFFFFF"/>
                </a:solidFill>
                <a:latin typeface="Arial"/>
                <a:cs typeface="Arial"/>
              </a:rPr>
              <a:t>stories</a:t>
            </a:r>
            <a:endParaRPr sz="4100">
              <a:latin typeface="Arial"/>
              <a:cs typeface="Arial"/>
            </a:endParaRPr>
          </a:p>
          <a:p>
            <a:pPr marL="43815" marR="5080">
              <a:lnSpc>
                <a:spcPct val="117100"/>
              </a:lnSpc>
              <a:spcBef>
                <a:spcPts val="1095"/>
              </a:spcBef>
            </a:pP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45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245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story? user</a:t>
            </a:r>
            <a:r>
              <a:rPr dirty="0" sz="24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story</a:t>
            </a:r>
            <a:r>
              <a:rPr dirty="0" sz="24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Arial MT"/>
                <a:cs typeface="Arial MT"/>
              </a:rPr>
              <a:t>template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examples:</a:t>
            </a:r>
            <a:r>
              <a:rPr dirty="0" sz="245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245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stories user</a:t>
            </a:r>
            <a:r>
              <a:rPr dirty="0" sz="24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story</a:t>
            </a:r>
            <a:r>
              <a:rPr dirty="0" sz="24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checklist why</a:t>
            </a:r>
            <a:r>
              <a:rPr dirty="0" sz="24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24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tasks?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95420" y="3419656"/>
            <a:ext cx="208915" cy="2172335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970"/>
              </a:spcBef>
            </a:pPr>
            <a:r>
              <a:rPr dirty="0" sz="1950" spc="-5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95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875"/>
              </a:spcBef>
            </a:pPr>
            <a:r>
              <a:rPr dirty="0" sz="195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9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1535"/>
              </a:spcBef>
            </a:pPr>
            <a:r>
              <a:rPr dirty="0" sz="1950" spc="-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950"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875"/>
              </a:spcBef>
            </a:pPr>
            <a:r>
              <a:rPr dirty="0" sz="1950" spc="-5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950" spc="-5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72555" y="6695646"/>
            <a:ext cx="6609715" cy="2280285"/>
          </a:xfrm>
          <a:prstGeom prst="rect">
            <a:avLst/>
          </a:prstGeom>
        </p:spPr>
        <p:txBody>
          <a:bodyPr wrap="square" lIns="0" tIns="311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z="4100" spc="55" b="1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dirty="0" sz="41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40" b="1">
                <a:solidFill>
                  <a:srgbClr val="FFFFFF"/>
                </a:solidFill>
                <a:latin typeface="Arial"/>
                <a:cs typeface="Arial"/>
              </a:rPr>
              <a:t>acceptance</a:t>
            </a:r>
            <a:r>
              <a:rPr dirty="0" sz="41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10" b="1">
                <a:solidFill>
                  <a:srgbClr val="FFFFFF"/>
                </a:solidFill>
                <a:latin typeface="Arial"/>
                <a:cs typeface="Arial"/>
              </a:rPr>
              <a:t>criteria</a:t>
            </a:r>
            <a:endParaRPr sz="4100">
              <a:latin typeface="Arial"/>
              <a:cs typeface="Arial"/>
            </a:endParaRPr>
          </a:p>
          <a:p>
            <a:pPr marL="85725" marR="2519045">
              <a:lnSpc>
                <a:spcPct val="103800"/>
              </a:lnSpc>
              <a:spcBef>
                <a:spcPts val="1320"/>
              </a:spcBef>
            </a:pP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4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acceptance</a:t>
            </a:r>
            <a:r>
              <a:rPr dirty="0" sz="24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criteria?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example: acceptance</a:t>
            </a:r>
            <a:r>
              <a:rPr dirty="0" sz="24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criteria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acceptance</a:t>
            </a:r>
            <a:r>
              <a:rPr dirty="0" sz="24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FFFFFF"/>
                </a:solidFill>
                <a:latin typeface="Arial MT"/>
                <a:cs typeface="Arial MT"/>
              </a:rPr>
              <a:t>criteria</a:t>
            </a:r>
            <a:r>
              <a:rPr dirty="0" sz="24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MT"/>
                <a:cs typeface="Arial MT"/>
              </a:rPr>
              <a:t>checklist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84393" y="7786015"/>
            <a:ext cx="318770" cy="115633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950" spc="-25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95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dirty="0" sz="1950" spc="-3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195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790"/>
              </a:spcBef>
            </a:pPr>
            <a:r>
              <a:rPr dirty="0" sz="1950" spc="-3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4029" y="4108640"/>
            <a:ext cx="5876290" cy="2978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95"/>
              </a:spcBef>
            </a:pPr>
            <a:r>
              <a:rPr dirty="0" sz="8500" spc="50" b="1">
                <a:solidFill>
                  <a:srgbClr val="2A1845"/>
                </a:solidFill>
                <a:latin typeface="Arial"/>
                <a:cs typeface="Arial"/>
              </a:rPr>
              <a:t>What</a:t>
            </a:r>
            <a:r>
              <a:rPr dirty="0" sz="8500" spc="15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8500" spc="-500" b="1">
                <a:solidFill>
                  <a:srgbClr val="2A1845"/>
                </a:solidFill>
                <a:latin typeface="Arial"/>
                <a:cs typeface="Arial"/>
              </a:rPr>
              <a:t>Is</a:t>
            </a:r>
            <a:r>
              <a:rPr dirty="0" sz="8500" spc="16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8500" spc="-50" b="1">
                <a:solidFill>
                  <a:srgbClr val="2A1845"/>
                </a:solidFill>
                <a:latin typeface="Arial"/>
                <a:cs typeface="Arial"/>
              </a:rPr>
              <a:t>A </a:t>
            </a:r>
            <a:r>
              <a:rPr dirty="0" sz="8500" spc="-70" b="1">
                <a:solidFill>
                  <a:srgbClr val="2A1845"/>
                </a:solidFill>
                <a:latin typeface="Arial"/>
                <a:cs typeface="Arial"/>
              </a:rPr>
              <a:t>User</a:t>
            </a:r>
            <a:r>
              <a:rPr dirty="0" sz="8500" spc="-5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8500" spc="-280" b="1">
                <a:solidFill>
                  <a:srgbClr val="2A1845"/>
                </a:solidFill>
                <a:latin typeface="Arial"/>
                <a:cs typeface="Arial"/>
              </a:rPr>
              <a:t>Story?</a:t>
            </a:r>
            <a:endParaRPr sz="8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25"/>
              <a:t>WORKSHOP</a:t>
            </a:r>
            <a:endParaRPr sz="3350"/>
          </a:p>
        </p:txBody>
      </p:sp>
      <p:sp>
        <p:nvSpPr>
          <p:cNvPr id="4" name="object 4" descr=""/>
          <p:cNvSpPr/>
          <p:nvPr/>
        </p:nvSpPr>
        <p:spPr>
          <a:xfrm>
            <a:off x="891373" y="2227427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444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1361465" y="3823718"/>
            <a:ext cx="5801995" cy="3949065"/>
            <a:chOff x="11361465" y="3823718"/>
            <a:chExt cx="5801995" cy="39490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1465" y="3823718"/>
              <a:ext cx="5801589" cy="394857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502047" y="3922127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5392788" y="0"/>
                  </a:moveTo>
                  <a:lnTo>
                    <a:pt x="176612" y="0"/>
                  </a:lnTo>
                  <a:lnTo>
                    <a:pt x="142593" y="134"/>
                  </a:lnTo>
                  <a:lnTo>
                    <a:pt x="93155" y="3635"/>
                  </a:lnTo>
                  <a:lnTo>
                    <a:pt x="51606" y="19003"/>
                  </a:lnTo>
                  <a:lnTo>
                    <a:pt x="19004" y="51602"/>
                  </a:lnTo>
                  <a:lnTo>
                    <a:pt x="3634" y="93150"/>
                  </a:lnTo>
                  <a:lnTo>
                    <a:pt x="134" y="142258"/>
                  </a:lnTo>
                  <a:lnTo>
                    <a:pt x="0" y="175825"/>
                  </a:lnTo>
                  <a:lnTo>
                    <a:pt x="3" y="3539777"/>
                  </a:lnTo>
                  <a:lnTo>
                    <a:pt x="1088" y="3600080"/>
                  </a:lnTo>
                  <a:lnTo>
                    <a:pt x="8617" y="3642968"/>
                  </a:lnTo>
                  <a:lnTo>
                    <a:pt x="33531" y="3682072"/>
                  </a:lnTo>
                  <a:lnTo>
                    <a:pt x="72636" y="3706985"/>
                  </a:lnTo>
                  <a:lnTo>
                    <a:pt x="115526" y="3714524"/>
                  </a:lnTo>
                  <a:lnTo>
                    <a:pt x="175827" y="3715602"/>
                  </a:lnTo>
                  <a:lnTo>
                    <a:pt x="5392013" y="3715602"/>
                  </a:lnTo>
                  <a:lnTo>
                    <a:pt x="5453000" y="3714524"/>
                  </a:lnTo>
                  <a:lnTo>
                    <a:pt x="5495979" y="3706985"/>
                  </a:lnTo>
                  <a:lnTo>
                    <a:pt x="5535088" y="3682072"/>
                  </a:lnTo>
                  <a:lnTo>
                    <a:pt x="5559998" y="3642968"/>
                  </a:lnTo>
                  <a:lnTo>
                    <a:pt x="5567538" y="3600080"/>
                  </a:lnTo>
                  <a:lnTo>
                    <a:pt x="5568615" y="3539777"/>
                  </a:lnTo>
                  <a:lnTo>
                    <a:pt x="5568612" y="175825"/>
                  </a:lnTo>
                  <a:lnTo>
                    <a:pt x="5567538" y="115618"/>
                  </a:lnTo>
                  <a:lnTo>
                    <a:pt x="5559998" y="72633"/>
                  </a:lnTo>
                  <a:lnTo>
                    <a:pt x="5535088" y="33529"/>
                  </a:lnTo>
                  <a:lnTo>
                    <a:pt x="5495979" y="8616"/>
                  </a:lnTo>
                  <a:lnTo>
                    <a:pt x="5453097" y="1077"/>
                  </a:lnTo>
                  <a:lnTo>
                    <a:pt x="5392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502047" y="3922127"/>
              <a:ext cx="5568950" cy="3716020"/>
            </a:xfrm>
            <a:custGeom>
              <a:avLst/>
              <a:gdLst/>
              <a:ahLst/>
              <a:cxnLst/>
              <a:rect l="l" t="t" r="r" b="b"/>
              <a:pathLst>
                <a:path w="5568950" h="3716020">
                  <a:moveTo>
                    <a:pt x="175824" y="0"/>
                  </a:moveTo>
                  <a:lnTo>
                    <a:pt x="5392788" y="0"/>
                  </a:lnTo>
                  <a:lnTo>
                    <a:pt x="5426355" y="134"/>
                  </a:lnTo>
                  <a:lnTo>
                    <a:pt x="5475475" y="3634"/>
                  </a:lnTo>
                  <a:lnTo>
                    <a:pt x="5517010" y="19003"/>
                  </a:lnTo>
                  <a:lnTo>
                    <a:pt x="5549609" y="51601"/>
                  </a:lnTo>
                  <a:lnTo>
                    <a:pt x="5564978" y="93150"/>
                  </a:lnTo>
                  <a:lnTo>
                    <a:pt x="5568478" y="142587"/>
                  </a:lnTo>
                  <a:lnTo>
                    <a:pt x="5568612" y="176605"/>
                  </a:lnTo>
                  <a:lnTo>
                    <a:pt x="5568612" y="3539777"/>
                  </a:lnTo>
                  <a:lnTo>
                    <a:pt x="5567535" y="3600079"/>
                  </a:lnTo>
                  <a:lnTo>
                    <a:pt x="5559997" y="3642967"/>
                  </a:lnTo>
                  <a:lnTo>
                    <a:pt x="5535084" y="3682072"/>
                  </a:lnTo>
                  <a:lnTo>
                    <a:pt x="5495979" y="3706984"/>
                  </a:lnTo>
                  <a:lnTo>
                    <a:pt x="5452994" y="3714523"/>
                  </a:lnTo>
                  <a:lnTo>
                    <a:pt x="5392007" y="3715601"/>
                  </a:lnTo>
                  <a:lnTo>
                    <a:pt x="175824" y="3715601"/>
                  </a:lnTo>
                  <a:lnTo>
                    <a:pt x="115520" y="3714523"/>
                  </a:lnTo>
                  <a:lnTo>
                    <a:pt x="72633" y="3706984"/>
                  </a:lnTo>
                  <a:lnTo>
                    <a:pt x="33528" y="3682072"/>
                  </a:lnTo>
                  <a:lnTo>
                    <a:pt x="8616" y="3642967"/>
                  </a:lnTo>
                  <a:lnTo>
                    <a:pt x="1077" y="3599982"/>
                  </a:lnTo>
                  <a:lnTo>
                    <a:pt x="0" y="3538994"/>
                  </a:lnTo>
                  <a:lnTo>
                    <a:pt x="0" y="175824"/>
                  </a:lnTo>
                  <a:lnTo>
                    <a:pt x="1077" y="115520"/>
                  </a:lnTo>
                  <a:lnTo>
                    <a:pt x="8616" y="72633"/>
                  </a:lnTo>
                  <a:lnTo>
                    <a:pt x="33528" y="33528"/>
                  </a:lnTo>
                  <a:lnTo>
                    <a:pt x="72633" y="8616"/>
                  </a:lnTo>
                  <a:lnTo>
                    <a:pt x="115618" y="1077"/>
                  </a:lnTo>
                  <a:lnTo>
                    <a:pt x="176605" y="0"/>
                  </a:lnTo>
                  <a:lnTo>
                    <a:pt x="175824" y="0"/>
                  </a:lnTo>
                  <a:close/>
                </a:path>
              </a:pathLst>
            </a:custGeom>
            <a:ln w="366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42269" y="6996728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335118" y="0"/>
                  </a:moveTo>
                  <a:lnTo>
                    <a:pt x="76451" y="0"/>
                  </a:lnTo>
                  <a:lnTo>
                    <a:pt x="61977" y="505"/>
                  </a:lnTo>
                  <a:lnTo>
                    <a:pt x="17919" y="17922"/>
                  </a:lnTo>
                  <a:lnTo>
                    <a:pt x="503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21" y="383782"/>
                  </a:lnTo>
                  <a:lnTo>
                    <a:pt x="49912" y="409527"/>
                  </a:lnTo>
                  <a:lnTo>
                    <a:pt x="76274" y="411406"/>
                  </a:lnTo>
                  <a:lnTo>
                    <a:pt x="334941" y="411406"/>
                  </a:lnTo>
                  <a:lnTo>
                    <a:pt x="383779" y="401278"/>
                  </a:lnTo>
                  <a:lnTo>
                    <a:pt x="409523" y="361489"/>
                  </a:lnTo>
                  <a:lnTo>
                    <a:pt x="411403" y="335125"/>
                  </a:lnTo>
                  <a:lnTo>
                    <a:pt x="411397" y="76280"/>
                  </a:lnTo>
                  <a:lnTo>
                    <a:pt x="401273" y="27623"/>
                  </a:lnTo>
                  <a:lnTo>
                    <a:pt x="361484" y="1878"/>
                  </a:lnTo>
                  <a:lnTo>
                    <a:pt x="335118" y="0"/>
                  </a:lnTo>
                  <a:close/>
                </a:path>
              </a:pathLst>
            </a:custGeom>
            <a:solidFill>
              <a:srgbClr val="64B9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267960" y="6996728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335118" y="0"/>
                  </a:moveTo>
                  <a:lnTo>
                    <a:pt x="76451" y="0"/>
                  </a:lnTo>
                  <a:lnTo>
                    <a:pt x="61977" y="505"/>
                  </a:lnTo>
                  <a:lnTo>
                    <a:pt x="17919" y="17922"/>
                  </a:lnTo>
                  <a:lnTo>
                    <a:pt x="503" y="61982"/>
                  </a:lnTo>
                  <a:lnTo>
                    <a:pt x="0" y="76280"/>
                  </a:lnTo>
                  <a:lnTo>
                    <a:pt x="6" y="335125"/>
                  </a:lnTo>
                  <a:lnTo>
                    <a:pt x="10121" y="383782"/>
                  </a:lnTo>
                  <a:lnTo>
                    <a:pt x="49912" y="409527"/>
                  </a:lnTo>
                  <a:lnTo>
                    <a:pt x="76274" y="411406"/>
                  </a:lnTo>
                  <a:lnTo>
                    <a:pt x="334941" y="411406"/>
                  </a:lnTo>
                  <a:lnTo>
                    <a:pt x="383779" y="401278"/>
                  </a:lnTo>
                  <a:lnTo>
                    <a:pt x="409523" y="361489"/>
                  </a:lnTo>
                  <a:lnTo>
                    <a:pt x="411403" y="335125"/>
                  </a:lnTo>
                  <a:lnTo>
                    <a:pt x="411397" y="76280"/>
                  </a:lnTo>
                  <a:lnTo>
                    <a:pt x="401273" y="27623"/>
                  </a:lnTo>
                  <a:lnTo>
                    <a:pt x="361484" y="1878"/>
                  </a:lnTo>
                  <a:lnTo>
                    <a:pt x="335118" y="0"/>
                  </a:lnTo>
                  <a:close/>
                </a:path>
              </a:pathLst>
            </a:custGeom>
            <a:solidFill>
              <a:srgbClr val="4B67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793599" y="6973705"/>
              <a:ext cx="412115" cy="457834"/>
            </a:xfrm>
            <a:custGeom>
              <a:avLst/>
              <a:gdLst/>
              <a:ahLst/>
              <a:cxnLst/>
              <a:rect l="l" t="t" r="r" b="b"/>
              <a:pathLst>
                <a:path w="412115" h="457834">
                  <a:moveTo>
                    <a:pt x="208054" y="0"/>
                  </a:moveTo>
                  <a:lnTo>
                    <a:pt x="203452" y="0"/>
                  </a:lnTo>
                  <a:lnTo>
                    <a:pt x="197003" y="144"/>
                  </a:lnTo>
                  <a:lnTo>
                    <a:pt x="129914" y="10109"/>
                  </a:lnTo>
                  <a:lnTo>
                    <a:pt x="89922" y="28696"/>
                  </a:lnTo>
                  <a:lnTo>
                    <a:pt x="55742" y="55742"/>
                  </a:lnTo>
                  <a:lnTo>
                    <a:pt x="28695" y="89922"/>
                  </a:lnTo>
                  <a:lnTo>
                    <a:pt x="10106" y="129914"/>
                  </a:lnTo>
                  <a:lnTo>
                    <a:pt x="1298" y="174393"/>
                  </a:lnTo>
                  <a:lnTo>
                    <a:pt x="0" y="203454"/>
                  </a:lnTo>
                  <a:lnTo>
                    <a:pt x="0" y="253998"/>
                  </a:lnTo>
                  <a:lnTo>
                    <a:pt x="10106" y="327537"/>
                  </a:lnTo>
                  <a:lnTo>
                    <a:pt x="28695" y="367529"/>
                  </a:lnTo>
                  <a:lnTo>
                    <a:pt x="55742" y="401709"/>
                  </a:lnTo>
                  <a:lnTo>
                    <a:pt x="89922" y="428755"/>
                  </a:lnTo>
                  <a:lnTo>
                    <a:pt x="129914" y="447342"/>
                  </a:lnTo>
                  <a:lnTo>
                    <a:pt x="174392" y="456147"/>
                  </a:lnTo>
                  <a:lnTo>
                    <a:pt x="203452" y="457451"/>
                  </a:lnTo>
                  <a:lnTo>
                    <a:pt x="208054" y="457451"/>
                  </a:lnTo>
                  <a:lnTo>
                    <a:pt x="281592" y="447342"/>
                  </a:lnTo>
                  <a:lnTo>
                    <a:pt x="321583" y="428755"/>
                  </a:lnTo>
                  <a:lnTo>
                    <a:pt x="355764" y="401709"/>
                  </a:lnTo>
                  <a:lnTo>
                    <a:pt x="382810" y="367529"/>
                  </a:lnTo>
                  <a:lnTo>
                    <a:pt x="401399" y="327537"/>
                  </a:lnTo>
                  <a:lnTo>
                    <a:pt x="410207" y="283057"/>
                  </a:lnTo>
                  <a:lnTo>
                    <a:pt x="411506" y="253998"/>
                  </a:lnTo>
                  <a:lnTo>
                    <a:pt x="411506" y="203454"/>
                  </a:lnTo>
                  <a:lnTo>
                    <a:pt x="401399" y="129914"/>
                  </a:lnTo>
                  <a:lnTo>
                    <a:pt x="382810" y="89922"/>
                  </a:lnTo>
                  <a:lnTo>
                    <a:pt x="355764" y="55742"/>
                  </a:lnTo>
                  <a:lnTo>
                    <a:pt x="321583" y="28696"/>
                  </a:lnTo>
                  <a:lnTo>
                    <a:pt x="281592" y="10109"/>
                  </a:lnTo>
                  <a:lnTo>
                    <a:pt x="237113" y="1303"/>
                  </a:lnTo>
                  <a:lnTo>
                    <a:pt x="20805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definition:</a:t>
            </a:r>
            <a:r>
              <a:rPr dirty="0" spc="-114"/>
              <a:t> </a:t>
            </a:r>
            <a:r>
              <a:rPr dirty="0" spc="-40"/>
              <a:t>user</a:t>
            </a:r>
            <a:r>
              <a:rPr dirty="0" spc="-114"/>
              <a:t> </a:t>
            </a:r>
            <a:r>
              <a:rPr dirty="0" spc="-10"/>
              <a:t>story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3903" y="2764313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17102" y="2674128"/>
            <a:ext cx="17485360" cy="6580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3100" spc="80" i="1">
                <a:latin typeface="Arial"/>
                <a:cs typeface="Arial"/>
              </a:rPr>
              <a:t>A</a:t>
            </a:r>
            <a:r>
              <a:rPr dirty="0" sz="3100" spc="-30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user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story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is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125" i="1">
                <a:latin typeface="Arial"/>
                <a:cs typeface="Arial"/>
              </a:rPr>
              <a:t>tool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used</a:t>
            </a:r>
            <a:r>
              <a:rPr dirty="0" sz="3100" spc="-3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in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agile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software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60" i="1">
                <a:latin typeface="Arial"/>
                <a:cs typeface="Arial"/>
              </a:rPr>
              <a:t>development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capture</a:t>
            </a:r>
            <a:r>
              <a:rPr dirty="0" sz="3100" spc="-30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description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2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software </a:t>
            </a:r>
            <a:r>
              <a:rPr dirty="0" sz="3100" i="1">
                <a:latin typeface="Arial"/>
                <a:cs typeface="Arial"/>
              </a:rPr>
              <a:t>feature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50" i="1">
                <a:latin typeface="Arial"/>
                <a:cs typeface="Arial"/>
              </a:rPr>
              <a:t>from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an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end-user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perspective.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The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user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story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describes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the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55" i="1">
                <a:latin typeface="Arial"/>
                <a:cs typeface="Arial"/>
              </a:rPr>
              <a:t>type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-100" i="1">
                <a:latin typeface="Arial"/>
                <a:cs typeface="Arial"/>
              </a:rPr>
              <a:t>user,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what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they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want</a:t>
            </a:r>
            <a:r>
              <a:rPr dirty="0" sz="3100" spc="-45" i="1">
                <a:latin typeface="Arial"/>
                <a:cs typeface="Arial"/>
              </a:rPr>
              <a:t> </a:t>
            </a:r>
            <a:r>
              <a:rPr dirty="0" sz="3100" spc="-25" i="1">
                <a:latin typeface="Arial"/>
                <a:cs typeface="Arial"/>
              </a:rPr>
              <a:t>and </a:t>
            </a:r>
            <a:r>
              <a:rPr dirty="0" sz="3100" spc="-110" i="1">
                <a:latin typeface="Arial"/>
                <a:cs typeface="Arial"/>
              </a:rPr>
              <a:t>why,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spc="80" i="1">
                <a:latin typeface="Arial"/>
                <a:cs typeface="Arial"/>
              </a:rPr>
              <a:t>A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user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story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helps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spc="155" i="1">
                <a:latin typeface="Arial"/>
                <a:cs typeface="Arial"/>
              </a:rPr>
              <a:t>to</a:t>
            </a:r>
            <a:r>
              <a:rPr dirty="0" sz="3100" spc="-35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create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spc="50" i="1">
                <a:latin typeface="Arial"/>
                <a:cs typeface="Arial"/>
              </a:rPr>
              <a:t>simplified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description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spc="90" i="1">
                <a:latin typeface="Arial"/>
                <a:cs typeface="Arial"/>
              </a:rPr>
              <a:t>of</a:t>
            </a:r>
            <a:r>
              <a:rPr dirty="0" sz="3100" spc="-40" i="1"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a</a:t>
            </a:r>
            <a:r>
              <a:rPr dirty="0" sz="3100" spc="-35" i="1">
                <a:latin typeface="Arial"/>
                <a:cs typeface="Arial"/>
              </a:rPr>
              <a:t> </a:t>
            </a:r>
            <a:r>
              <a:rPr dirty="0" sz="3100" spc="-10" i="1">
                <a:latin typeface="Arial"/>
                <a:cs typeface="Arial"/>
              </a:rPr>
              <a:t>requirement.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100" spc="80">
                <a:latin typeface="Arial MT"/>
                <a:cs typeface="Arial MT"/>
              </a:rPr>
              <a:t>A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user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story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80">
                <a:latin typeface="Arial MT"/>
                <a:cs typeface="Arial MT"/>
              </a:rPr>
              <a:t>often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follows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following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‘equation’: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100">
              <a:latin typeface="Arial MT"/>
              <a:cs typeface="Arial MT"/>
            </a:endParaRPr>
          </a:p>
          <a:p>
            <a:pPr algn="ctr" marL="73660">
              <a:lnSpc>
                <a:spcPct val="100000"/>
              </a:lnSpc>
            </a:pPr>
            <a:r>
              <a:rPr dirty="0" sz="3100" spc="-45" b="1">
                <a:solidFill>
                  <a:srgbClr val="2A1845"/>
                </a:solidFill>
                <a:latin typeface="Arial"/>
                <a:cs typeface="Arial"/>
              </a:rPr>
              <a:t>As</a:t>
            </a:r>
            <a:r>
              <a:rPr dirty="0" sz="3100" spc="2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a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95" b="1">
                <a:solidFill>
                  <a:srgbClr val="2A1845"/>
                </a:solidFill>
                <a:latin typeface="Arial"/>
                <a:cs typeface="Arial"/>
              </a:rPr>
              <a:t>&lt;type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of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user&gt;,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want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&lt;some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0" b="1">
                <a:solidFill>
                  <a:srgbClr val="2A1845"/>
                </a:solidFill>
                <a:latin typeface="Arial"/>
                <a:cs typeface="Arial"/>
              </a:rPr>
              <a:t>feature&gt;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2A1845"/>
                </a:solidFill>
                <a:latin typeface="Arial"/>
                <a:cs typeface="Arial"/>
              </a:rPr>
              <a:t>so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5" b="1">
                <a:solidFill>
                  <a:srgbClr val="2A1845"/>
                </a:solidFill>
                <a:latin typeface="Arial"/>
                <a:cs typeface="Arial"/>
              </a:rPr>
              <a:t>that</a:t>
            </a:r>
            <a:r>
              <a:rPr dirty="0" sz="3100" spc="3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2A1845"/>
                </a:solidFill>
                <a:latin typeface="Arial"/>
                <a:cs typeface="Arial"/>
              </a:rPr>
              <a:t>&lt;reason&gt;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100" spc="80">
                <a:latin typeface="Arial MT"/>
                <a:cs typeface="Arial MT"/>
              </a:rPr>
              <a:t>A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simple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example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this</a:t>
            </a:r>
            <a:r>
              <a:rPr dirty="0" sz="3100" spc="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could</a:t>
            </a:r>
            <a:r>
              <a:rPr dirty="0" sz="3100" spc="10">
                <a:latin typeface="Arial MT"/>
                <a:cs typeface="Arial MT"/>
              </a:rPr>
              <a:t> </a:t>
            </a:r>
            <a:r>
              <a:rPr dirty="0" sz="3100" spc="-25">
                <a:latin typeface="Arial MT"/>
                <a:cs typeface="Arial MT"/>
              </a:rPr>
              <a:t>be: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100">
              <a:latin typeface="Arial MT"/>
              <a:cs typeface="Arial MT"/>
            </a:endParaRPr>
          </a:p>
          <a:p>
            <a:pPr algn="ctr" marL="71120">
              <a:lnSpc>
                <a:spcPct val="100000"/>
              </a:lnSpc>
            </a:pPr>
            <a:r>
              <a:rPr dirty="0" sz="3100" spc="-45" b="1">
                <a:solidFill>
                  <a:srgbClr val="2A1845"/>
                </a:solidFill>
                <a:latin typeface="Arial"/>
                <a:cs typeface="Arial"/>
              </a:rPr>
              <a:t>As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an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online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30" b="1">
                <a:solidFill>
                  <a:srgbClr val="2A1845"/>
                </a:solidFill>
                <a:latin typeface="Arial"/>
                <a:cs typeface="Arial"/>
              </a:rPr>
              <a:t>shopper,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want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100" b="1">
                <a:solidFill>
                  <a:srgbClr val="2A1845"/>
                </a:solidFill>
                <a:latin typeface="Arial"/>
                <a:cs typeface="Arial"/>
              </a:rPr>
              <a:t>to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add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an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item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100" b="1">
                <a:solidFill>
                  <a:srgbClr val="2A1845"/>
                </a:solidFill>
                <a:latin typeface="Arial"/>
                <a:cs typeface="Arial"/>
              </a:rPr>
              <a:t>to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my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cart,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2A1845"/>
                </a:solidFill>
                <a:latin typeface="Arial"/>
                <a:cs typeface="Arial"/>
              </a:rPr>
              <a:t>so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5" b="1">
                <a:solidFill>
                  <a:srgbClr val="2A1845"/>
                </a:solidFill>
                <a:latin typeface="Arial"/>
                <a:cs typeface="Arial"/>
              </a:rPr>
              <a:t>that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50" b="1">
                <a:solidFill>
                  <a:srgbClr val="2A1845"/>
                </a:solidFill>
                <a:latin typeface="Arial"/>
                <a:cs typeface="Arial"/>
              </a:rPr>
              <a:t>can</a:t>
            </a:r>
            <a:r>
              <a:rPr dirty="0" sz="3100" spc="-20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65" b="1">
                <a:solidFill>
                  <a:srgbClr val="2A1845"/>
                </a:solidFill>
                <a:latin typeface="Arial"/>
                <a:cs typeface="Arial"/>
              </a:rPr>
              <a:t>purchase</a:t>
            </a:r>
            <a:r>
              <a:rPr dirty="0" sz="3100" spc="-15" b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40" b="1">
                <a:solidFill>
                  <a:srgbClr val="2A1845"/>
                </a:solidFill>
                <a:latin typeface="Arial"/>
                <a:cs typeface="Arial"/>
              </a:rPr>
              <a:t>it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user</a:t>
            </a:r>
            <a:r>
              <a:rPr dirty="0" spc="-114"/>
              <a:t> </a:t>
            </a:r>
            <a:r>
              <a:rPr dirty="0"/>
              <a:t>story</a:t>
            </a:r>
            <a:r>
              <a:rPr dirty="0" spc="-114"/>
              <a:t> </a:t>
            </a:r>
            <a:r>
              <a:rPr dirty="0" spc="75"/>
              <a:t>template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88457" y="3334865"/>
          <a:ext cx="18436590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9400"/>
                <a:gridCol w="9169400"/>
              </a:tblGrid>
              <a:tr h="1575435">
                <a:tc>
                  <a:txBody>
                    <a:bodyPr/>
                    <a:lstStyle/>
                    <a:p>
                      <a:pPr algn="ctr" marR="26034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3100" spc="100" b="1">
                          <a:latin typeface="Arial"/>
                          <a:cs typeface="Arial"/>
                        </a:rPr>
                        <a:t>WHO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algn="ctr" marR="228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3100" spc="-1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we</a:t>
                      </a:r>
                      <a:r>
                        <a:rPr dirty="0" sz="31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5">
                          <a:latin typeface="Arial MT"/>
                          <a:cs typeface="Arial MT"/>
                        </a:rPr>
                        <a:t>building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114"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31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for?</a:t>
                      </a:r>
                      <a:r>
                        <a:rPr dirty="0" sz="31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Who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31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user?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29235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  <a:lnT w="28575">
                      <a:solidFill>
                        <a:srgbClr val="0C64F2"/>
                      </a:solidFill>
                      <a:prstDash val="solid"/>
                    </a:lnT>
                    <a:solidFill>
                      <a:srgbClr val="00E185">
                        <a:alpha val="1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</a:pPr>
                      <a:r>
                        <a:rPr dirty="0" sz="3100" spc="-4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3100" spc="2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3100" spc="2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spc="9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&lt;type</a:t>
                      </a:r>
                      <a:r>
                        <a:rPr dirty="0" sz="3100" spc="2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3100" spc="2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spc="-1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user&gt;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B="0" marT="48895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  <a:lnT w="28575">
                      <a:solidFill>
                        <a:srgbClr val="0C64F2"/>
                      </a:solidFill>
                      <a:prstDash val="solid"/>
                    </a:lnT>
                    <a:solidFill>
                      <a:srgbClr val="2A1845">
                        <a:alpha val="19999"/>
                      </a:srgbClr>
                    </a:solidFill>
                  </a:tcPr>
                </a:tc>
              </a:tr>
              <a:tr h="1751330">
                <a:tc>
                  <a:txBody>
                    <a:bodyPr/>
                    <a:lstStyle/>
                    <a:p>
                      <a:pPr algn="ctr" marL="15494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dirty="0" sz="3100" spc="-20" b="1">
                          <a:latin typeface="Arial"/>
                          <a:cs typeface="Arial"/>
                        </a:rPr>
                        <a:t>WHAT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algn="ctr" marL="1720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3100" spc="-1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we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0">
                          <a:latin typeface="Arial MT"/>
                          <a:cs typeface="Arial MT"/>
                        </a:rPr>
                        <a:t>building?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intention?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97180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3100" spc="7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want</a:t>
                      </a:r>
                      <a:r>
                        <a:rPr dirty="0" sz="3100" spc="8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&lt;some</a:t>
                      </a:r>
                      <a:r>
                        <a:rPr dirty="0" sz="3100" spc="8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goal</a:t>
                      </a:r>
                      <a:r>
                        <a:rPr dirty="0" sz="3100" spc="8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3100" spc="8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spc="-1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objective&gt;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B="0" marT="116839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</a:tcPr>
                </a:tc>
              </a:tr>
              <a:tr h="1989455"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3100" spc="-25" b="1">
                          <a:latin typeface="Arial"/>
                          <a:cs typeface="Arial"/>
                        </a:rPr>
                        <a:t>WHY</a:t>
                      </a:r>
                      <a:endParaRPr sz="3100">
                        <a:latin typeface="Arial"/>
                        <a:cs typeface="Arial"/>
                      </a:endParaRPr>
                    </a:p>
                    <a:p>
                      <a:pPr algn="ctr" marL="812165" marR="725805">
                        <a:lnSpc>
                          <a:spcPct val="115199"/>
                        </a:lnSpc>
                        <a:spcBef>
                          <a:spcPts val="5"/>
                        </a:spcBef>
                      </a:pPr>
                      <a:r>
                        <a:rPr dirty="0" sz="3100" spc="-1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we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5">
                          <a:latin typeface="Arial MT"/>
                          <a:cs typeface="Arial MT"/>
                        </a:rPr>
                        <a:t>building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it?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value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6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customer?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189230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  <a:lnB w="28575">
                      <a:solidFill>
                        <a:srgbClr val="0C64F2"/>
                      </a:solidFill>
                      <a:prstDash val="solid"/>
                    </a:lnB>
                    <a:solidFill>
                      <a:srgbClr val="00E185">
                        <a:alpha val="1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10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So</a:t>
                      </a:r>
                      <a:r>
                        <a:rPr dirty="0" sz="3100" spc="-7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spc="55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3100" spc="-7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100" spc="50" b="1">
                          <a:solidFill>
                            <a:srgbClr val="2A1845"/>
                          </a:solidFill>
                          <a:latin typeface="Arial"/>
                          <a:cs typeface="Arial"/>
                        </a:rPr>
                        <a:t>&lt;benefit/value&gt;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B="0" marT="281305">
                    <a:lnL w="28575">
                      <a:solidFill>
                        <a:srgbClr val="0C64F2"/>
                      </a:solidFill>
                      <a:prstDash val="solid"/>
                    </a:lnL>
                    <a:lnR w="28575">
                      <a:solidFill>
                        <a:srgbClr val="0C64F2"/>
                      </a:solidFill>
                      <a:prstDash val="solid"/>
                    </a:lnR>
                    <a:lnB w="28575">
                      <a:solidFill>
                        <a:srgbClr val="0C64F2"/>
                      </a:solidFill>
                      <a:prstDash val="solid"/>
                    </a:lnB>
                    <a:solidFill>
                      <a:srgbClr val="2A1845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examples:</a:t>
            </a:r>
            <a:r>
              <a:rPr dirty="0" spc="-335"/>
              <a:t> </a:t>
            </a:r>
            <a:r>
              <a:rPr dirty="0" spc="-40"/>
              <a:t>user</a:t>
            </a:r>
            <a:r>
              <a:rPr dirty="0" spc="-335"/>
              <a:t> </a:t>
            </a:r>
            <a:r>
              <a:rPr dirty="0" spc="-30"/>
              <a:t>stories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53903" y="2973731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85689" y="2810250"/>
            <a:ext cx="13121005" cy="67271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660"/>
              </a:spcBef>
            </a:pPr>
            <a:r>
              <a:rPr dirty="0" sz="3100" spc="-45" b="1" i="1">
                <a:solidFill>
                  <a:srgbClr val="2A1845"/>
                </a:solidFill>
                <a:latin typeface="Arial"/>
                <a:cs typeface="Arial"/>
              </a:rPr>
              <a:t>As</a:t>
            </a:r>
            <a:r>
              <a:rPr dirty="0" sz="3100" spc="5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an</a:t>
            </a:r>
            <a:r>
              <a:rPr dirty="0" sz="3100" spc="-6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0">
                <a:latin typeface="Arial MT"/>
                <a:cs typeface="Arial MT"/>
              </a:rPr>
              <a:t>internet</a:t>
            </a:r>
            <a:r>
              <a:rPr dirty="0" sz="3100" spc="-5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banking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customer</a:t>
            </a:r>
            <a:endParaRPr sz="31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565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3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want</a:t>
            </a:r>
            <a:r>
              <a:rPr dirty="0" sz="3100" spc="3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see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rolling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balance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for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my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everyday</a:t>
            </a:r>
            <a:r>
              <a:rPr dirty="0" sz="3100" spc="-8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accounts</a:t>
            </a:r>
            <a:endParaRPr sz="31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570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So</a:t>
            </a:r>
            <a:r>
              <a:rPr dirty="0" sz="3100" spc="4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5" b="1" i="1">
                <a:solidFill>
                  <a:srgbClr val="2A1845"/>
                </a:solidFill>
                <a:latin typeface="Arial"/>
                <a:cs typeface="Arial"/>
              </a:rPr>
              <a:t>that</a:t>
            </a:r>
            <a:r>
              <a:rPr dirty="0" sz="3100" spc="-7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i="1">
                <a:latin typeface="Arial"/>
                <a:cs typeface="Arial"/>
              </a:rPr>
              <a:t>I</a:t>
            </a:r>
            <a:r>
              <a:rPr dirty="0" sz="3100" spc="-65" i="1"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know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balance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my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account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after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each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transaction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applied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15"/>
              </a:spcBef>
            </a:pPr>
            <a:endParaRPr sz="31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</a:pPr>
            <a:r>
              <a:rPr dirty="0" sz="3100" spc="-45" b="1" i="1">
                <a:solidFill>
                  <a:srgbClr val="2A1845"/>
                </a:solidFill>
                <a:latin typeface="Arial"/>
                <a:cs typeface="Arial"/>
              </a:rPr>
              <a:t>As</a:t>
            </a:r>
            <a:r>
              <a:rPr dirty="0" sz="3100" spc="-14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an</a:t>
            </a:r>
            <a:r>
              <a:rPr dirty="0" sz="3100" spc="-21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>
                <a:latin typeface="Arial MT"/>
                <a:cs typeface="Arial MT"/>
              </a:rPr>
              <a:t>administrator</a:t>
            </a:r>
            <a:endParaRPr sz="31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565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7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want</a:t>
            </a:r>
            <a:r>
              <a:rPr dirty="0" sz="3100" spc="7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create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other</a:t>
            </a:r>
            <a:r>
              <a:rPr dirty="0" sz="3100" spc="-4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administrators</a:t>
            </a:r>
            <a:endParaRPr sz="31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570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So</a:t>
            </a:r>
            <a:r>
              <a:rPr dirty="0" sz="3100" spc="-3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5" b="1" i="1">
                <a:solidFill>
                  <a:srgbClr val="2A1845"/>
                </a:solidFill>
                <a:latin typeface="Arial"/>
                <a:cs typeface="Arial"/>
              </a:rPr>
              <a:t>that</a:t>
            </a:r>
            <a:r>
              <a:rPr dirty="0" sz="3100" spc="-13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I</a:t>
            </a:r>
            <a:r>
              <a:rPr dirty="0" sz="3100" spc="-13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can</a:t>
            </a:r>
            <a:r>
              <a:rPr dirty="0" sz="3100" spc="-13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delegate</a:t>
            </a:r>
            <a:r>
              <a:rPr dirty="0" sz="3100" spc="-13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tasks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100" spc="-45" b="1" i="1">
                <a:solidFill>
                  <a:srgbClr val="2A1845"/>
                </a:solidFill>
                <a:latin typeface="Arial"/>
                <a:cs typeface="Arial"/>
              </a:rPr>
              <a:t>As</a:t>
            </a:r>
            <a:r>
              <a:rPr dirty="0" sz="3100" spc="-7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a</a:t>
            </a:r>
            <a:r>
              <a:rPr dirty="0" sz="3100" spc="-7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-10">
                <a:latin typeface="Arial MT"/>
                <a:cs typeface="Arial MT"/>
              </a:rPr>
              <a:t>marketer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I</a:t>
            </a:r>
            <a:r>
              <a:rPr dirty="0" sz="3100" spc="8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want</a:t>
            </a:r>
            <a:r>
              <a:rPr dirty="0" sz="3100" spc="8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create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65">
                <a:latin typeface="Arial MT"/>
                <a:cs typeface="Arial MT"/>
              </a:rPr>
              <a:t>automated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email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campaigns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100" b="1" i="1">
                <a:solidFill>
                  <a:srgbClr val="2A1845"/>
                </a:solidFill>
                <a:latin typeface="Arial"/>
                <a:cs typeface="Arial"/>
              </a:rPr>
              <a:t>So</a:t>
            </a:r>
            <a:r>
              <a:rPr dirty="0" sz="3100" spc="-25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 spc="55" b="1" i="1">
                <a:solidFill>
                  <a:srgbClr val="2A1845"/>
                </a:solidFill>
                <a:latin typeface="Arial"/>
                <a:cs typeface="Arial"/>
              </a:rPr>
              <a:t>that</a:t>
            </a:r>
            <a:r>
              <a:rPr dirty="0" sz="3100" spc="-130" b="1" i="1">
                <a:solidFill>
                  <a:srgbClr val="2A1845"/>
                </a:solidFill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I</a:t>
            </a:r>
            <a:r>
              <a:rPr dirty="0" sz="3100" spc="-1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can</a:t>
            </a:r>
            <a:r>
              <a:rPr dirty="0" sz="3100" spc="-1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keep</a:t>
            </a:r>
            <a:r>
              <a:rPr dirty="0" sz="3100" spc="-1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evaluators</a:t>
            </a:r>
            <a:r>
              <a:rPr dirty="0" sz="3100" spc="-12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engaged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54247" y="5442356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28500" y="8041942"/>
            <a:ext cx="0" cy="1602105"/>
          </a:xfrm>
          <a:custGeom>
            <a:avLst/>
            <a:gdLst/>
            <a:ahLst/>
            <a:cxnLst/>
            <a:rect l="l" t="t" r="r" b="b"/>
            <a:pathLst>
              <a:path w="0" h="1602104">
                <a:moveTo>
                  <a:pt x="0" y="1601893"/>
                </a:moveTo>
                <a:lnTo>
                  <a:pt x="0" y="0"/>
                </a:lnTo>
              </a:path>
            </a:pathLst>
          </a:custGeom>
          <a:ln w="73296">
            <a:solidFill>
              <a:srgbClr val="00E18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1141" y="2604852"/>
            <a:ext cx="2077288" cy="207520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1141" y="5075981"/>
            <a:ext cx="2077288" cy="207520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01141" y="7798411"/>
            <a:ext cx="2077288" cy="2075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user</a:t>
            </a:r>
            <a:r>
              <a:rPr dirty="0" spc="-114"/>
              <a:t> </a:t>
            </a:r>
            <a:r>
              <a:rPr dirty="0"/>
              <a:t>story</a:t>
            </a:r>
            <a:r>
              <a:rPr dirty="0" spc="-114"/>
              <a:t> </a:t>
            </a:r>
            <a:r>
              <a:rPr dirty="0" spc="-120"/>
              <a:t>checklist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14045" y="2419548"/>
            <a:ext cx="828675" cy="828675"/>
            <a:chOff x="814045" y="2419548"/>
            <a:chExt cx="828675" cy="828675"/>
          </a:xfrm>
        </p:grpSpPr>
        <p:sp>
          <p:nvSpPr>
            <p:cNvPr id="4" name="object 4" descr=""/>
            <p:cNvSpPr/>
            <p:nvPr/>
          </p:nvSpPr>
          <p:spPr>
            <a:xfrm>
              <a:off x="840222" y="2445725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5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2523483"/>
              <a:ext cx="628253" cy="62825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814045" y="3501973"/>
            <a:ext cx="828675" cy="828675"/>
            <a:chOff x="814045" y="3501973"/>
            <a:chExt cx="828675" cy="828675"/>
          </a:xfrm>
        </p:grpSpPr>
        <p:sp>
          <p:nvSpPr>
            <p:cNvPr id="7" name="object 7" descr=""/>
            <p:cNvSpPr/>
            <p:nvPr/>
          </p:nvSpPr>
          <p:spPr>
            <a:xfrm>
              <a:off x="840222" y="352815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3601984"/>
              <a:ext cx="628253" cy="628253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71006" y="2552666"/>
            <a:ext cx="14291310" cy="72986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>
                <a:latin typeface="Arial MT"/>
                <a:cs typeface="Arial MT"/>
              </a:rPr>
              <a:t>Keep</a:t>
            </a:r>
            <a:r>
              <a:rPr dirty="0" sz="3100" spc="-1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them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short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100">
                <a:latin typeface="Arial MT"/>
                <a:cs typeface="Arial MT"/>
              </a:rPr>
              <a:t>Keep</a:t>
            </a:r>
            <a:r>
              <a:rPr dirty="0" sz="3100" spc="-1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them</a:t>
            </a:r>
            <a:r>
              <a:rPr dirty="0" sz="3100" spc="-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simple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100">
                <a:latin typeface="Arial MT"/>
                <a:cs typeface="Arial MT"/>
              </a:rPr>
              <a:t>Write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from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perspective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2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30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user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100">
                <a:latin typeface="Arial MT"/>
                <a:cs typeface="Arial MT"/>
              </a:rPr>
              <a:t>Make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50">
                <a:latin typeface="Arial MT"/>
                <a:cs typeface="Arial MT"/>
              </a:rPr>
              <a:t>value/benefit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story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clear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-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what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is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reason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60">
                <a:latin typeface="Arial MT"/>
                <a:cs typeface="Arial MT"/>
              </a:rPr>
              <a:t>for</a:t>
            </a:r>
            <a:r>
              <a:rPr dirty="0" sz="3100" spc="-60">
                <a:latin typeface="Arial MT"/>
                <a:cs typeface="Arial MT"/>
              </a:rPr>
              <a:t> </a:t>
            </a:r>
            <a:r>
              <a:rPr dirty="0" sz="3100" spc="55">
                <a:latin typeface="Arial MT"/>
                <a:cs typeface="Arial MT"/>
              </a:rPr>
              <a:t>the</a:t>
            </a:r>
            <a:r>
              <a:rPr dirty="0" sz="3100" spc="-65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story?</a:t>
            </a:r>
            <a:endParaRPr sz="3100">
              <a:latin typeface="Arial MT"/>
              <a:cs typeface="Arial MT"/>
            </a:endParaRPr>
          </a:p>
          <a:p>
            <a:pPr marL="12700" marR="5080">
              <a:lnSpc>
                <a:spcPct val="241600"/>
              </a:lnSpc>
              <a:spcBef>
                <a:spcPts val="80"/>
              </a:spcBef>
            </a:pPr>
            <a:r>
              <a:rPr dirty="0" sz="3100">
                <a:latin typeface="Arial MT"/>
                <a:cs typeface="Arial MT"/>
              </a:rPr>
              <a:t>Describe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b="1">
                <a:latin typeface="Arial"/>
                <a:cs typeface="Arial"/>
              </a:rPr>
              <a:t>one</a:t>
            </a:r>
            <a:r>
              <a:rPr dirty="0" sz="3100" spc="90" b="1"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piece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90">
                <a:latin typeface="Arial MT"/>
                <a:cs typeface="Arial MT"/>
              </a:rPr>
              <a:t>of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functionality.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If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you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have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write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b="1">
                <a:latin typeface="Arial"/>
                <a:cs typeface="Arial"/>
              </a:rPr>
              <a:t>and</a:t>
            </a:r>
            <a:r>
              <a:rPr dirty="0" sz="3100" spc="-30" b="1">
                <a:latin typeface="Arial"/>
                <a:cs typeface="Arial"/>
              </a:rPr>
              <a:t> </a:t>
            </a:r>
            <a:r>
              <a:rPr dirty="0" sz="3100">
                <a:latin typeface="Arial MT"/>
                <a:cs typeface="Arial MT"/>
              </a:rPr>
              <a:t>break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114">
                <a:latin typeface="Arial MT"/>
                <a:cs typeface="Arial MT"/>
              </a:rPr>
              <a:t>it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85">
                <a:latin typeface="Arial MT"/>
                <a:cs typeface="Arial MT"/>
              </a:rPr>
              <a:t>into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2</a:t>
            </a:r>
            <a:r>
              <a:rPr dirty="0" sz="3100" spc="-30">
                <a:latin typeface="Arial MT"/>
                <a:cs typeface="Arial MT"/>
              </a:rPr>
              <a:t> </a:t>
            </a:r>
            <a:r>
              <a:rPr dirty="0" sz="3100" spc="-10">
                <a:latin typeface="Arial MT"/>
                <a:cs typeface="Arial MT"/>
              </a:rPr>
              <a:t>stories </a:t>
            </a:r>
            <a:r>
              <a:rPr dirty="0" sz="3100">
                <a:latin typeface="Arial MT"/>
                <a:cs typeface="Arial MT"/>
              </a:rPr>
              <a:t>Write</a:t>
            </a:r>
            <a:r>
              <a:rPr dirty="0" sz="3100" spc="-4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stories</a:t>
            </a:r>
            <a:r>
              <a:rPr dirty="0" sz="3100" spc="-40">
                <a:latin typeface="Arial MT"/>
                <a:cs typeface="Arial MT"/>
              </a:rPr>
              <a:t> </a:t>
            </a:r>
            <a:r>
              <a:rPr dirty="0" sz="3100" spc="-170">
                <a:latin typeface="Arial MT"/>
                <a:cs typeface="Arial MT"/>
              </a:rPr>
              <a:t>as</a:t>
            </a:r>
            <a:r>
              <a:rPr dirty="0" sz="3100" spc="-4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35">
                <a:latin typeface="Arial MT"/>
                <a:cs typeface="Arial MT"/>
              </a:rPr>
              <a:t> </a:t>
            </a:r>
            <a:r>
              <a:rPr dirty="0" sz="3100" spc="-20">
                <a:latin typeface="Arial MT"/>
                <a:cs typeface="Arial MT"/>
              </a:rPr>
              <a:t>team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100" spc="-90">
                <a:latin typeface="Arial MT"/>
                <a:cs typeface="Arial MT"/>
              </a:rPr>
              <a:t>Use</a:t>
            </a:r>
            <a:r>
              <a:rPr dirty="0" sz="3100" spc="-7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acceptance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criteria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 spc="155">
                <a:latin typeface="Arial MT"/>
                <a:cs typeface="Arial MT"/>
              </a:rPr>
              <a:t>to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show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a</a:t>
            </a:r>
            <a:r>
              <a:rPr dirty="0" sz="3100" spc="-70">
                <a:latin typeface="Arial MT"/>
                <a:cs typeface="Arial MT"/>
              </a:rPr>
              <a:t> </a:t>
            </a:r>
            <a:r>
              <a:rPr dirty="0" sz="3100" spc="-25">
                <a:latin typeface="Arial MT"/>
                <a:cs typeface="Arial MT"/>
              </a:rPr>
              <a:t>MVP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14045" y="4645224"/>
            <a:ext cx="828675" cy="828675"/>
            <a:chOff x="814045" y="4645224"/>
            <a:chExt cx="828675" cy="828675"/>
          </a:xfrm>
        </p:grpSpPr>
        <p:sp>
          <p:nvSpPr>
            <p:cNvPr id="11" name="object 11" descr=""/>
            <p:cNvSpPr/>
            <p:nvPr/>
          </p:nvSpPr>
          <p:spPr>
            <a:xfrm>
              <a:off x="840222" y="467140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4743311"/>
              <a:ext cx="628253" cy="628253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14045" y="5788474"/>
            <a:ext cx="828675" cy="828675"/>
            <a:chOff x="814045" y="5788474"/>
            <a:chExt cx="828675" cy="828675"/>
          </a:xfrm>
        </p:grpSpPr>
        <p:sp>
          <p:nvSpPr>
            <p:cNvPr id="14" name="object 14" descr=""/>
            <p:cNvSpPr/>
            <p:nvPr/>
          </p:nvSpPr>
          <p:spPr>
            <a:xfrm>
              <a:off x="840222" y="581465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5884637"/>
              <a:ext cx="628253" cy="628253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14045" y="6931724"/>
            <a:ext cx="828675" cy="828675"/>
            <a:chOff x="814045" y="6931724"/>
            <a:chExt cx="828675" cy="828675"/>
          </a:xfrm>
        </p:grpSpPr>
        <p:sp>
          <p:nvSpPr>
            <p:cNvPr id="17" name="object 17" descr=""/>
            <p:cNvSpPr/>
            <p:nvPr/>
          </p:nvSpPr>
          <p:spPr>
            <a:xfrm>
              <a:off x="840222" y="6957901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7036435"/>
              <a:ext cx="628253" cy="628253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814045" y="8074973"/>
            <a:ext cx="828675" cy="828675"/>
            <a:chOff x="814045" y="8074973"/>
            <a:chExt cx="828675" cy="828675"/>
          </a:xfrm>
        </p:grpSpPr>
        <p:sp>
          <p:nvSpPr>
            <p:cNvPr id="20" name="object 20" descr=""/>
            <p:cNvSpPr/>
            <p:nvPr/>
          </p:nvSpPr>
          <p:spPr>
            <a:xfrm>
              <a:off x="840222" y="8101150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8177761"/>
              <a:ext cx="628253" cy="628253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814045" y="9218223"/>
            <a:ext cx="828675" cy="828675"/>
            <a:chOff x="814045" y="9218223"/>
            <a:chExt cx="828675" cy="828675"/>
          </a:xfrm>
        </p:grpSpPr>
        <p:sp>
          <p:nvSpPr>
            <p:cNvPr id="23" name="object 23" descr=""/>
            <p:cNvSpPr/>
            <p:nvPr/>
          </p:nvSpPr>
          <p:spPr>
            <a:xfrm>
              <a:off x="840222" y="9244400"/>
              <a:ext cx="776605" cy="776605"/>
            </a:xfrm>
            <a:custGeom>
              <a:avLst/>
              <a:gdLst/>
              <a:ahLst/>
              <a:cxnLst/>
              <a:rect l="l" t="t" r="r" b="b"/>
              <a:pathLst>
                <a:path w="776605" h="776604">
                  <a:moveTo>
                    <a:pt x="0" y="0"/>
                  </a:moveTo>
                  <a:lnTo>
                    <a:pt x="776272" y="0"/>
                  </a:lnTo>
                  <a:lnTo>
                    <a:pt x="776272" y="776272"/>
                  </a:lnTo>
                  <a:lnTo>
                    <a:pt x="0" y="776272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2A184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9319088"/>
              <a:ext cx="628253" cy="628253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15081854" y="1419663"/>
            <a:ext cx="4129404" cy="4008120"/>
            <a:chOff x="15081854" y="1419663"/>
            <a:chExt cx="4129404" cy="4008120"/>
          </a:xfrm>
        </p:grpSpPr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1854" y="1419663"/>
              <a:ext cx="4128962" cy="400766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5135605" y="1473414"/>
              <a:ext cx="4021454" cy="3900170"/>
            </a:xfrm>
            <a:custGeom>
              <a:avLst/>
              <a:gdLst/>
              <a:ahLst/>
              <a:cxnLst/>
              <a:rect l="l" t="t" r="r" b="b"/>
              <a:pathLst>
                <a:path w="4021455" h="3900170">
                  <a:moveTo>
                    <a:pt x="3928947" y="0"/>
                  </a:moveTo>
                  <a:lnTo>
                    <a:pt x="92720" y="0"/>
                  </a:lnTo>
                  <a:lnTo>
                    <a:pt x="75166" y="613"/>
                  </a:lnTo>
                  <a:lnTo>
                    <a:pt x="33495" y="12281"/>
                  </a:lnTo>
                  <a:lnTo>
                    <a:pt x="5514" y="47188"/>
                  </a:lnTo>
                  <a:lnTo>
                    <a:pt x="0" y="92505"/>
                  </a:lnTo>
                  <a:lnTo>
                    <a:pt x="7" y="3807655"/>
                  </a:lnTo>
                  <a:lnTo>
                    <a:pt x="5514" y="3852973"/>
                  </a:lnTo>
                  <a:lnTo>
                    <a:pt x="33495" y="3887880"/>
                  </a:lnTo>
                  <a:lnTo>
                    <a:pt x="75102" y="3899548"/>
                  </a:lnTo>
                  <a:lnTo>
                    <a:pt x="92503" y="3900161"/>
                  </a:lnTo>
                  <a:lnTo>
                    <a:pt x="3928730" y="3900161"/>
                  </a:lnTo>
                  <a:lnTo>
                    <a:pt x="3974262" y="3894640"/>
                  </a:lnTo>
                  <a:lnTo>
                    <a:pt x="4009176" y="3866662"/>
                  </a:lnTo>
                  <a:lnTo>
                    <a:pt x="4020838" y="3825058"/>
                  </a:lnTo>
                  <a:lnTo>
                    <a:pt x="4021451" y="3807655"/>
                  </a:lnTo>
                  <a:lnTo>
                    <a:pt x="4021443" y="92505"/>
                  </a:lnTo>
                  <a:lnTo>
                    <a:pt x="4015936" y="47188"/>
                  </a:lnTo>
                  <a:lnTo>
                    <a:pt x="3987955" y="12281"/>
                  </a:lnTo>
                  <a:lnTo>
                    <a:pt x="3946348" y="613"/>
                  </a:lnTo>
                  <a:lnTo>
                    <a:pt x="3928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135517" y="1473326"/>
              <a:ext cx="4022090" cy="3900804"/>
            </a:xfrm>
            <a:custGeom>
              <a:avLst/>
              <a:gdLst/>
              <a:ahLst/>
              <a:cxnLst/>
              <a:rect l="l" t="t" r="r" b="b"/>
              <a:pathLst>
                <a:path w="4022090" h="3900804">
                  <a:moveTo>
                    <a:pt x="114441" y="0"/>
                  </a:moveTo>
                  <a:lnTo>
                    <a:pt x="3907194" y="0"/>
                  </a:lnTo>
                  <a:lnTo>
                    <a:pt x="3929042" y="87"/>
                  </a:lnTo>
                  <a:lnTo>
                    <a:pt x="3974359" y="5608"/>
                  </a:lnTo>
                  <a:lnTo>
                    <a:pt x="4009266" y="33586"/>
                  </a:lnTo>
                  <a:lnTo>
                    <a:pt x="4020934" y="75254"/>
                  </a:lnTo>
                  <a:lnTo>
                    <a:pt x="4021635" y="114950"/>
                  </a:lnTo>
                  <a:lnTo>
                    <a:pt x="4021635" y="3785895"/>
                  </a:lnTo>
                  <a:lnTo>
                    <a:pt x="4020934" y="3825145"/>
                  </a:lnTo>
                  <a:lnTo>
                    <a:pt x="4009266" y="3866750"/>
                  </a:lnTo>
                  <a:lnTo>
                    <a:pt x="3974359" y="3894728"/>
                  </a:lnTo>
                  <a:lnTo>
                    <a:pt x="3928827" y="3900249"/>
                  </a:lnTo>
                  <a:lnTo>
                    <a:pt x="3906685" y="3900336"/>
                  </a:lnTo>
                  <a:lnTo>
                    <a:pt x="114441" y="3900336"/>
                  </a:lnTo>
                  <a:lnTo>
                    <a:pt x="75190" y="3899635"/>
                  </a:lnTo>
                  <a:lnTo>
                    <a:pt x="33586" y="3887967"/>
                  </a:lnTo>
                  <a:lnTo>
                    <a:pt x="5608" y="3853060"/>
                  </a:lnTo>
                  <a:lnTo>
                    <a:pt x="87" y="3807529"/>
                  </a:lnTo>
                  <a:lnTo>
                    <a:pt x="0" y="3785387"/>
                  </a:lnTo>
                  <a:lnTo>
                    <a:pt x="0" y="114441"/>
                  </a:lnTo>
                  <a:lnTo>
                    <a:pt x="701" y="75190"/>
                  </a:lnTo>
                  <a:lnTo>
                    <a:pt x="12369" y="33586"/>
                  </a:lnTo>
                  <a:lnTo>
                    <a:pt x="47275" y="5608"/>
                  </a:lnTo>
                  <a:lnTo>
                    <a:pt x="92808" y="87"/>
                  </a:lnTo>
                  <a:lnTo>
                    <a:pt x="114950" y="0"/>
                  </a:lnTo>
                  <a:lnTo>
                    <a:pt x="114441" y="0"/>
                  </a:lnTo>
                  <a:close/>
                </a:path>
              </a:pathLst>
            </a:custGeom>
            <a:ln w="366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74023" y="2044357"/>
              <a:ext cx="370709" cy="37070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74023" y="2891501"/>
              <a:ext cx="370709" cy="37070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74023" y="3738646"/>
              <a:ext cx="370709" cy="36594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74023" y="4586247"/>
              <a:ext cx="370709" cy="36648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6060233" y="2111183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 h="0">
                  <a:moveTo>
                    <a:pt x="0" y="0"/>
                  </a:moveTo>
                  <a:lnTo>
                    <a:pt x="107945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6060165" y="2320095"/>
              <a:ext cx="2172335" cy="34925"/>
            </a:xfrm>
            <a:custGeom>
              <a:avLst/>
              <a:gdLst/>
              <a:ahLst/>
              <a:cxnLst/>
              <a:rect l="l" t="t" r="r" b="b"/>
              <a:pathLst>
                <a:path w="2172334" h="34925">
                  <a:moveTo>
                    <a:pt x="2172328" y="20941"/>
                  </a:moveTo>
                  <a:lnTo>
                    <a:pt x="131" y="34583"/>
                  </a:lnTo>
                  <a:lnTo>
                    <a:pt x="0" y="13642"/>
                  </a:lnTo>
                  <a:lnTo>
                    <a:pt x="2172196" y="0"/>
                  </a:lnTo>
                  <a:lnTo>
                    <a:pt x="2172328" y="20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6060233" y="2824037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 h="0">
                  <a:moveTo>
                    <a:pt x="0" y="0"/>
                  </a:moveTo>
                  <a:lnTo>
                    <a:pt x="107945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6060166" y="3032949"/>
              <a:ext cx="2172335" cy="34925"/>
            </a:xfrm>
            <a:custGeom>
              <a:avLst/>
              <a:gdLst/>
              <a:ahLst/>
              <a:cxnLst/>
              <a:rect l="l" t="t" r="r" b="b"/>
              <a:pathLst>
                <a:path w="2172334" h="34925">
                  <a:moveTo>
                    <a:pt x="2172328" y="20941"/>
                  </a:moveTo>
                  <a:lnTo>
                    <a:pt x="131" y="34583"/>
                  </a:lnTo>
                  <a:lnTo>
                    <a:pt x="0" y="13642"/>
                  </a:lnTo>
                  <a:lnTo>
                    <a:pt x="2172196" y="0"/>
                  </a:lnTo>
                  <a:lnTo>
                    <a:pt x="2172328" y="20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6060233" y="3290086"/>
              <a:ext cx="2726055" cy="0"/>
            </a:xfrm>
            <a:custGeom>
              <a:avLst/>
              <a:gdLst/>
              <a:ahLst/>
              <a:cxnLst/>
              <a:rect l="l" t="t" r="r" b="b"/>
              <a:pathLst>
                <a:path w="2726055" h="0">
                  <a:moveTo>
                    <a:pt x="0" y="0"/>
                  </a:moveTo>
                  <a:lnTo>
                    <a:pt x="272593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6060187" y="3773063"/>
              <a:ext cx="2172335" cy="34925"/>
            </a:xfrm>
            <a:custGeom>
              <a:avLst/>
              <a:gdLst/>
              <a:ahLst/>
              <a:cxnLst/>
              <a:rect l="l" t="t" r="r" b="b"/>
              <a:pathLst>
                <a:path w="2172334" h="34925">
                  <a:moveTo>
                    <a:pt x="2172328" y="20941"/>
                  </a:moveTo>
                  <a:lnTo>
                    <a:pt x="131" y="34583"/>
                  </a:lnTo>
                  <a:lnTo>
                    <a:pt x="0" y="13642"/>
                  </a:lnTo>
                  <a:lnTo>
                    <a:pt x="2172196" y="0"/>
                  </a:lnTo>
                  <a:lnTo>
                    <a:pt x="2172328" y="20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6060254" y="4030201"/>
              <a:ext cx="2726055" cy="0"/>
            </a:xfrm>
            <a:custGeom>
              <a:avLst/>
              <a:gdLst/>
              <a:ahLst/>
              <a:cxnLst/>
              <a:rect l="l" t="t" r="r" b="b"/>
              <a:pathLst>
                <a:path w="2726055" h="0">
                  <a:moveTo>
                    <a:pt x="0" y="0"/>
                  </a:moveTo>
                  <a:lnTo>
                    <a:pt x="272593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6060254" y="4468988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 h="0">
                  <a:moveTo>
                    <a:pt x="0" y="0"/>
                  </a:moveTo>
                  <a:lnTo>
                    <a:pt x="107945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060187" y="4677900"/>
              <a:ext cx="2172335" cy="34925"/>
            </a:xfrm>
            <a:custGeom>
              <a:avLst/>
              <a:gdLst/>
              <a:ahLst/>
              <a:cxnLst/>
              <a:rect l="l" t="t" r="r" b="b"/>
              <a:pathLst>
                <a:path w="2172334" h="34925">
                  <a:moveTo>
                    <a:pt x="2172328" y="20941"/>
                  </a:moveTo>
                  <a:lnTo>
                    <a:pt x="131" y="34583"/>
                  </a:lnTo>
                  <a:lnTo>
                    <a:pt x="0" y="13642"/>
                  </a:lnTo>
                  <a:lnTo>
                    <a:pt x="2172196" y="0"/>
                  </a:lnTo>
                  <a:lnTo>
                    <a:pt x="2172328" y="20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060254" y="4935037"/>
              <a:ext cx="2726055" cy="0"/>
            </a:xfrm>
            <a:custGeom>
              <a:avLst/>
              <a:gdLst/>
              <a:ahLst/>
              <a:cxnLst/>
              <a:rect l="l" t="t" r="r" b="b"/>
              <a:pathLst>
                <a:path w="2726055" h="0">
                  <a:moveTo>
                    <a:pt x="0" y="0"/>
                  </a:moveTo>
                  <a:lnTo>
                    <a:pt x="272593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dirty="0" spc="-70"/>
              <a:t> </a:t>
            </a:r>
            <a:r>
              <a:rPr dirty="0" spc="55"/>
              <a:t>not</a:t>
            </a:r>
            <a:r>
              <a:rPr dirty="0" spc="-60"/>
              <a:t> </a:t>
            </a:r>
            <a:r>
              <a:rPr dirty="0"/>
              <a:t>just</a:t>
            </a:r>
            <a:r>
              <a:rPr dirty="0" spc="-60"/>
              <a:t> </a:t>
            </a:r>
            <a:r>
              <a:rPr dirty="0" spc="-100"/>
              <a:t>use</a:t>
            </a:r>
            <a:r>
              <a:rPr dirty="0" spc="-55"/>
              <a:t> </a:t>
            </a:r>
            <a:r>
              <a:rPr dirty="0" spc="-80"/>
              <a:t>‘tasks’?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80187" y="2674842"/>
          <a:ext cx="18420080" cy="624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1145"/>
                <a:gridCol w="9161145"/>
              </a:tblGrid>
              <a:tr h="843915">
                <a:tc>
                  <a:txBody>
                    <a:bodyPr/>
                    <a:lstStyle/>
                    <a:p>
                      <a:pPr algn="ctr" marL="8356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4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dirty="0" sz="4100" spc="-2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stories</a:t>
                      </a:r>
                      <a:endParaRPr sz="4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64B93D"/>
                      </a:solidFill>
                      <a:prstDash val="solid"/>
                    </a:lnL>
                    <a:lnR w="38100">
                      <a:solidFill>
                        <a:srgbClr val="64B93D"/>
                      </a:solidFill>
                      <a:prstDash val="solid"/>
                    </a:lnR>
                    <a:lnT w="28575">
                      <a:solidFill>
                        <a:srgbClr val="64B93D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64B93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737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4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tasks</a:t>
                      </a:r>
                      <a:endParaRPr sz="41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38100">
                      <a:solidFill>
                        <a:srgbClr val="64B93D"/>
                      </a:solidFill>
                      <a:prstDash val="solid"/>
                    </a:lnL>
                    <a:lnR w="28575">
                      <a:solidFill>
                        <a:srgbClr val="4FABE8"/>
                      </a:solidFill>
                      <a:prstDash val="solid"/>
                    </a:lnR>
                    <a:lnT w="28575">
                      <a:solidFill>
                        <a:srgbClr val="4FABE8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4FABE8"/>
                    </a:solidFill>
                  </a:tcPr>
                </a:tc>
              </a:tr>
              <a:tr h="1579880"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490"/>
                        </a:spcBef>
                      </a:pPr>
                      <a:r>
                        <a:rPr dirty="0" sz="3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user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story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27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20">
                          <a:latin typeface="Arial MT"/>
                          <a:cs typeface="Arial MT"/>
                        </a:rPr>
                        <a:t>WHAT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443230">
                    <a:lnL w="28575">
                      <a:solidFill>
                        <a:srgbClr val="64B93D"/>
                      </a:solidFill>
                      <a:prstDash val="solid"/>
                    </a:lnL>
                    <a:lnR w="38100">
                      <a:solidFill>
                        <a:srgbClr val="64B93D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>
                        <a:alpha val="454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90"/>
                        </a:spcBef>
                      </a:pP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25">
                          <a:latin typeface="Arial MT"/>
                          <a:cs typeface="Arial MT"/>
                        </a:rPr>
                        <a:t>task</a:t>
                      </a:r>
                      <a:r>
                        <a:rPr dirty="0" sz="31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27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31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0">
                          <a:latin typeface="Arial MT"/>
                          <a:cs typeface="Arial MT"/>
                        </a:rPr>
                        <a:t>HOW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443230">
                    <a:lnL w="38100">
                      <a:solidFill>
                        <a:srgbClr val="64B93D"/>
                      </a:solidFill>
                      <a:prstDash val="solid"/>
                    </a:lnL>
                    <a:lnR w="28575">
                      <a:solidFill>
                        <a:srgbClr val="4FABE8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BEBEB">
                        <a:alpha val="45419"/>
                      </a:srgbClr>
                    </a:solidFill>
                  </a:tcPr>
                </a:tc>
              </a:tr>
              <a:tr h="1772285">
                <a:tc>
                  <a:txBody>
                    <a:bodyPr/>
                    <a:lstStyle/>
                    <a:p>
                      <a:pPr marL="2145665" marR="213995" indent="-1853564">
                        <a:lnSpc>
                          <a:spcPct val="115199"/>
                        </a:lnSpc>
                        <a:spcBef>
                          <a:spcPts val="1939"/>
                        </a:spcBef>
                      </a:pPr>
                      <a:r>
                        <a:rPr dirty="0" sz="3100" spc="-10">
                          <a:latin typeface="Arial MT"/>
                          <a:cs typeface="Arial MT"/>
                        </a:rPr>
                        <a:t>user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stories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piece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31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functionality</a:t>
                      </a:r>
                      <a:r>
                        <a:rPr dirty="0" sz="31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from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105"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3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3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view</a:t>
                      </a:r>
                      <a:r>
                        <a:rPr dirty="0" sz="3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3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20">
                          <a:latin typeface="Arial MT"/>
                          <a:cs typeface="Arial MT"/>
                        </a:rPr>
                        <a:t>user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46379">
                    <a:lnL w="28575">
                      <a:solidFill>
                        <a:srgbClr val="64B93D"/>
                      </a:solidFill>
                      <a:prstDash val="solid"/>
                    </a:lnL>
                    <a:lnR w="38100">
                      <a:solidFill>
                        <a:srgbClr val="64B93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36319" marR="543560" indent="-471805">
                        <a:lnSpc>
                          <a:spcPct val="115199"/>
                        </a:lnSpc>
                        <a:spcBef>
                          <a:spcPts val="1939"/>
                        </a:spcBef>
                      </a:pPr>
                      <a:r>
                        <a:rPr dirty="0" sz="3100" spc="120">
                          <a:latin typeface="Arial MT"/>
                          <a:cs typeface="Arial MT"/>
                        </a:rPr>
                        <a:t>“what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activities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we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50">
                          <a:latin typeface="Arial MT"/>
                          <a:cs typeface="Arial MT"/>
                        </a:rPr>
                        <a:t>need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15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60">
                          <a:latin typeface="Arial MT"/>
                          <a:cs typeface="Arial MT"/>
                        </a:rPr>
                        <a:t>perform</a:t>
                      </a:r>
                      <a:r>
                        <a:rPr dirty="0" sz="3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25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3100" spc="50">
                          <a:latin typeface="Arial MT"/>
                          <a:cs typeface="Arial MT"/>
                        </a:rPr>
                        <a:t>order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15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deliver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outcomes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70">
                          <a:latin typeface="Arial MT"/>
                          <a:cs typeface="Arial MT"/>
                        </a:rPr>
                        <a:t>(user</a:t>
                      </a:r>
                      <a:r>
                        <a:rPr dirty="0" sz="31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stories)”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46379">
                    <a:lnL w="38100">
                      <a:solidFill>
                        <a:srgbClr val="64B93D"/>
                      </a:solidFill>
                      <a:prstDash val="solid"/>
                    </a:lnL>
                    <a:lnR w="28575">
                      <a:solidFill>
                        <a:srgbClr val="4FABE8"/>
                      </a:solidFill>
                      <a:prstDash val="solid"/>
                    </a:lnR>
                  </a:tcPr>
                </a:tc>
              </a:tr>
              <a:tr h="204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1035685">
                        <a:lnSpc>
                          <a:spcPct val="100000"/>
                        </a:lnSpc>
                      </a:pPr>
                      <a:r>
                        <a:rPr dirty="0" sz="3100" spc="80">
                          <a:latin typeface="Arial MT"/>
                          <a:cs typeface="Arial MT"/>
                        </a:rPr>
                        <a:t>divided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features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85">
                          <a:latin typeface="Arial MT"/>
                          <a:cs typeface="Arial MT"/>
                        </a:rPr>
                        <a:t>into</a:t>
                      </a:r>
                      <a:r>
                        <a:rPr dirty="0" sz="31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35"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31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processes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18440">
                    <a:lnL w="28575">
                      <a:solidFill>
                        <a:srgbClr val="64B93D"/>
                      </a:solidFill>
                      <a:prstDash val="solid"/>
                    </a:lnL>
                    <a:lnR w="38100">
                      <a:solidFill>
                        <a:srgbClr val="64B93D"/>
                      </a:solidFill>
                      <a:prstDash val="solid"/>
                    </a:lnR>
                    <a:lnB w="28575">
                      <a:solidFill>
                        <a:srgbClr val="64B93D"/>
                      </a:solidFill>
                      <a:prstDash val="solid"/>
                    </a:lnB>
                    <a:solidFill>
                      <a:srgbClr val="EBEBEB">
                        <a:alpha val="454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1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100" spc="-70">
                          <a:latin typeface="Arial MT"/>
                          <a:cs typeface="Arial MT"/>
                        </a:rPr>
                        <a:t>tasks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 are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individual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>
                          <a:latin typeface="Arial MT"/>
                          <a:cs typeface="Arial MT"/>
                        </a:rPr>
                        <a:t>pieces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9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3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3100" spc="-20">
                          <a:latin typeface="Arial MT"/>
                          <a:cs typeface="Arial MT"/>
                        </a:rPr>
                        <a:t>work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B="0" marT="281305">
                    <a:lnL w="38100">
                      <a:solidFill>
                        <a:srgbClr val="64B93D"/>
                      </a:solidFill>
                      <a:prstDash val="solid"/>
                    </a:lnL>
                    <a:lnR w="28575">
                      <a:solidFill>
                        <a:srgbClr val="4FABE8"/>
                      </a:solidFill>
                      <a:prstDash val="solid"/>
                    </a:lnR>
                    <a:lnB w="28575">
                      <a:solidFill>
                        <a:srgbClr val="4FABE8"/>
                      </a:solidFill>
                      <a:prstDash val="solid"/>
                    </a:lnB>
                    <a:solidFill>
                      <a:srgbClr val="EBEBEB">
                        <a:alpha val="45419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1209" y="2848080"/>
            <a:ext cx="586369" cy="58636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100" y="2848080"/>
            <a:ext cx="534015" cy="534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3689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25"/>
              </a:spcBef>
            </a:pPr>
            <a:r>
              <a:rPr dirty="0" spc="-10"/>
              <a:t>Writing</a:t>
            </a:r>
          </a:p>
          <a:p>
            <a:pPr>
              <a:lnSpc>
                <a:spcPct val="100000"/>
              </a:lnSpc>
              <a:spcBef>
                <a:spcPts val="1425"/>
              </a:spcBef>
            </a:pPr>
            <a:r>
              <a:rPr dirty="0" spc="-135"/>
              <a:t>Acceptance</a:t>
            </a:r>
            <a:r>
              <a:rPr dirty="0" spc="-409"/>
              <a:t> </a:t>
            </a:r>
            <a:r>
              <a:rPr dirty="0" spc="-10"/>
              <a:t>Criteria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6383" y="1474165"/>
            <a:ext cx="2553335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25"/>
              <a:t>WORKSHOP</a:t>
            </a:r>
            <a:endParaRPr sz="3350"/>
          </a:p>
        </p:txBody>
      </p:sp>
      <p:sp>
        <p:nvSpPr>
          <p:cNvPr id="4" name="object 4" descr=""/>
          <p:cNvSpPr/>
          <p:nvPr/>
        </p:nvSpPr>
        <p:spPr>
          <a:xfrm>
            <a:off x="891373" y="2227427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444" y="0"/>
                </a:lnTo>
              </a:path>
            </a:pathLst>
          </a:custGeom>
          <a:ln w="41883">
            <a:solidFill>
              <a:srgbClr val="0DDD8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2024-12-31T03:17:37Z</dcterms:created>
  <dcterms:modified xsi:type="dcterms:W3CDTF">2024-12-31T03:17:37Z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2024-12-31T00:00:00Z</vt:filetime>
  </property>
  <property fmtid="{D5CDD505-2E9C-101B-9397-08002B2CF9AE}" pid="3" name="LastSaved">
    <vt:filetime>2024-12-31T00:00:00Z</vt:filetime>
  </property>
</Properties>
</file>