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1"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61"/>
    <p:restoredTop sz="94700"/>
  </p:normalViewPr>
  <p:slideViewPr>
    <p:cSldViewPr>
      <p:cViewPr varScale="1">
        <p:scale>
          <a:sx n="141" d="100"/>
          <a:sy n="141" d="100"/>
        </p:scale>
        <p:origin x="768"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21ED05E-1CE9-4730-AC85-9580A7323A5B}" type="datetimeFigureOut">
              <a:rPr lang="en-IN" smtClean="0"/>
              <a:t>18/03/24</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529A2E3-7989-479F-801A-778B2B45E0CC}"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1ED05E-1CE9-4730-AC85-9580A7323A5B}" type="datetimeFigureOut">
              <a:rPr lang="en-IN" smtClean="0"/>
              <a:t>18/03/24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1ED05E-1CE9-4730-AC85-9580A7323A5B}" type="datetimeFigureOut">
              <a:rPr lang="en-IN" smtClean="0"/>
              <a:t>18/03/24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1ED05E-1CE9-4730-AC85-9580A7323A5B}" type="datetimeFigureOut">
              <a:rPr lang="en-IN" smtClean="0"/>
              <a:t>18/03/24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1ED05E-1CE9-4730-AC85-9580A7323A5B}" type="datetimeFigureOut">
              <a:rPr lang="en-IN" smtClean="0"/>
              <a:t>18/03/24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29A2E3-7989-479F-801A-778B2B45E0CC}"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1ED05E-1CE9-4730-AC85-9580A7323A5B}" type="datetimeFigureOut">
              <a:rPr lang="en-IN" smtClean="0"/>
              <a:t>18/03/24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1ED05E-1CE9-4730-AC85-9580A7323A5B}" type="datetimeFigureOut">
              <a:rPr lang="en-IN" smtClean="0"/>
              <a:t>18/03/24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21ED05E-1CE9-4730-AC85-9580A7323A5B}" type="datetimeFigureOut">
              <a:rPr lang="en-IN" smtClean="0"/>
              <a:t>18/03/24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21ED05E-1CE9-4730-AC85-9580A7323A5B}" type="datetimeFigureOut">
              <a:rPr lang="en-IN" smtClean="0"/>
              <a:t>18/03/24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29A2E3-7989-479F-801A-778B2B45E0CC}"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1ED05E-1CE9-4730-AC85-9580A7323A5B}" type="datetimeFigureOut">
              <a:rPr lang="en-IN" smtClean="0"/>
              <a:t>18/03/24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9A2E3-7989-479F-801A-778B2B45E0C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21ED05E-1CE9-4730-AC85-9580A7323A5B}" type="datetimeFigureOut">
              <a:rPr lang="en-IN" smtClean="0"/>
              <a:t>18/03/24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29A2E3-7989-479F-801A-778B2B45E0CC}"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21ED05E-1CE9-4730-AC85-9580A7323A5B}" type="datetimeFigureOut">
              <a:rPr lang="en-IN" smtClean="0"/>
              <a:t>18/03/24</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29A2E3-7989-479F-801A-778B2B45E0CC}"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916832"/>
            <a:ext cx="7406640" cy="1472184"/>
          </a:xfrm>
        </p:spPr>
        <p:txBody>
          <a:bodyPr>
            <a:normAutofit/>
          </a:bodyPr>
          <a:lstStyle/>
          <a:p>
            <a:pPr algn="ctr"/>
            <a:r>
              <a:rPr lang="en-IN" sz="6000" dirty="0"/>
              <a:t>Lead Score Case Study</a:t>
            </a:r>
          </a:p>
        </p:txBody>
      </p:sp>
      <p:sp>
        <p:nvSpPr>
          <p:cNvPr id="3" name="Subtitle 2"/>
          <p:cNvSpPr>
            <a:spLocks noGrp="1"/>
          </p:cNvSpPr>
          <p:nvPr>
            <p:ph type="subTitle" idx="1"/>
          </p:nvPr>
        </p:nvSpPr>
        <p:spPr>
          <a:xfrm>
            <a:off x="6012160" y="4509120"/>
            <a:ext cx="2654112" cy="1752600"/>
          </a:xfrm>
        </p:spPr>
        <p:txBody>
          <a:bodyPr>
            <a:normAutofit fontScale="92500"/>
          </a:bodyPr>
          <a:lstStyle/>
          <a:p>
            <a:pPr algn="l"/>
            <a:endParaRPr lang="en-IN" dirty="0"/>
          </a:p>
          <a:p>
            <a:pPr algn="l"/>
            <a:r>
              <a:rPr lang="en-IN" dirty="0"/>
              <a:t>Case Study Group:</a:t>
            </a:r>
          </a:p>
          <a:p>
            <a:pPr algn="l"/>
            <a:r>
              <a:rPr lang="en-IN" sz="2000" dirty="0" err="1"/>
              <a:t>Archna</a:t>
            </a:r>
            <a:r>
              <a:rPr lang="en-IN" sz="2000" dirty="0"/>
              <a:t> </a:t>
            </a:r>
            <a:r>
              <a:rPr lang="en-IN" sz="2000" dirty="0" err="1"/>
              <a:t>Kottam</a:t>
            </a:r>
            <a:endParaRPr lang="en-IN" sz="2000" dirty="0"/>
          </a:p>
          <a:p>
            <a:pPr algn="l"/>
            <a:r>
              <a:rPr lang="en-IN" sz="2000" dirty="0" err="1"/>
              <a:t>Ashutosh</a:t>
            </a:r>
            <a:r>
              <a:rPr lang="en-IN" sz="2000" dirty="0"/>
              <a:t> </a:t>
            </a:r>
            <a:r>
              <a:rPr lang="en-IN" sz="2000" dirty="0" err="1"/>
              <a:t>Shrivastava</a:t>
            </a:r>
            <a:endParaRPr lang="en-IN" sz="2000" dirty="0"/>
          </a:p>
        </p:txBody>
      </p:sp>
    </p:spTree>
    <p:extLst>
      <p:ext uri="{BB962C8B-B14F-4D97-AF65-F5344CB8AC3E}">
        <p14:creationId xmlns:p14="http://schemas.microsoft.com/office/powerpoint/2010/main" val="421222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04664"/>
            <a:ext cx="7498080" cy="5843736"/>
          </a:xfrm>
        </p:spPr>
        <p:txBody>
          <a:bodyPr>
            <a:normAutofit/>
          </a:bodyPr>
          <a:lstStyle/>
          <a:p>
            <a:pPr marL="82296"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1400" dirty="0"/>
          </a:p>
          <a:p>
            <a:endParaRPr lang="en-US" sz="1400" dirty="0"/>
          </a:p>
          <a:p>
            <a:r>
              <a:rPr lang="en-US" sz="1400" dirty="0"/>
              <a:t>'</a:t>
            </a:r>
            <a:r>
              <a:rPr lang="en-US" sz="1400" dirty="0" err="1"/>
              <a:t>Welingak</a:t>
            </a:r>
            <a:r>
              <a:rPr lang="en-US" sz="1400" dirty="0"/>
              <a:t> website', 'Reference' have greater conversion ratio and in absolute value. 'Google' &amp; 'Direct Traffic' have better conversion. 'Organic Search’ show better trade off than 'Olark Chat'.</a:t>
            </a:r>
            <a:endParaRPr lang="en-IN" sz="1400" dirty="0"/>
          </a:p>
        </p:txBody>
      </p:sp>
      <p:pic>
        <p:nvPicPr>
          <p:cNvPr id="2" name="Picture 1">
            <a:extLst>
              <a:ext uri="{FF2B5EF4-FFF2-40B4-BE49-F238E27FC236}">
                <a16:creationId xmlns:a16="http://schemas.microsoft.com/office/drawing/2014/main" id="{575616F6-EC6E-F34D-4898-70BA6A7A6865}"/>
              </a:ext>
            </a:extLst>
          </p:cNvPr>
          <p:cNvPicPr>
            <a:picLocks noChangeAspect="1"/>
          </p:cNvPicPr>
          <p:nvPr/>
        </p:nvPicPr>
        <p:blipFill>
          <a:blip r:embed="rId2"/>
          <a:stretch>
            <a:fillRect/>
          </a:stretch>
        </p:blipFill>
        <p:spPr>
          <a:xfrm>
            <a:off x="1429492" y="404664"/>
            <a:ext cx="7174956" cy="4970372"/>
          </a:xfrm>
          <a:prstGeom prst="rect">
            <a:avLst/>
          </a:prstGeom>
        </p:spPr>
      </p:pic>
    </p:spTree>
    <p:extLst>
      <p:ext uri="{BB962C8B-B14F-4D97-AF65-F5344CB8AC3E}">
        <p14:creationId xmlns:p14="http://schemas.microsoft.com/office/powerpoint/2010/main" val="171799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82296" indent="0">
              <a:buNone/>
            </a:pPr>
            <a:endParaRPr lang="en-US" sz="2000" dirty="0"/>
          </a:p>
        </p:txBody>
      </p:sp>
      <p:pic>
        <p:nvPicPr>
          <p:cNvPr id="6" name="Picture 5">
            <a:extLst>
              <a:ext uri="{FF2B5EF4-FFF2-40B4-BE49-F238E27FC236}">
                <a16:creationId xmlns:a16="http://schemas.microsoft.com/office/drawing/2014/main" id="{027B2825-C0F0-A476-6839-F567AE15E42F}"/>
              </a:ext>
            </a:extLst>
          </p:cNvPr>
          <p:cNvPicPr>
            <a:picLocks noChangeAspect="1"/>
          </p:cNvPicPr>
          <p:nvPr/>
        </p:nvPicPr>
        <p:blipFill>
          <a:blip r:embed="rId2"/>
          <a:stretch>
            <a:fillRect/>
          </a:stretch>
        </p:blipFill>
        <p:spPr>
          <a:xfrm>
            <a:off x="1331640" y="501310"/>
            <a:ext cx="7128792" cy="5175590"/>
          </a:xfrm>
          <a:prstGeom prst="rect">
            <a:avLst/>
          </a:prstGeom>
        </p:spPr>
      </p:pic>
      <p:sp>
        <p:nvSpPr>
          <p:cNvPr id="9" name="Title 8">
            <a:extLst>
              <a:ext uri="{FF2B5EF4-FFF2-40B4-BE49-F238E27FC236}">
                <a16:creationId xmlns:a16="http://schemas.microsoft.com/office/drawing/2014/main" id="{D3625EA7-A6AE-1EA4-C7C9-3C3736FA4811}"/>
              </a:ext>
            </a:extLst>
          </p:cNvPr>
          <p:cNvSpPr>
            <a:spLocks noGrp="1"/>
          </p:cNvSpPr>
          <p:nvPr>
            <p:ph type="title"/>
          </p:nvPr>
        </p:nvSpPr>
        <p:spPr>
          <a:xfrm>
            <a:off x="1466966" y="5676900"/>
            <a:ext cx="7209490" cy="571500"/>
          </a:xfrm>
        </p:spPr>
        <p:txBody>
          <a:bodyPr>
            <a:noAutofit/>
          </a:bodyPr>
          <a:lstStyle/>
          <a:p>
            <a:r>
              <a:rPr lang="en-IN" sz="1400" b="0" i="0" u="none" strike="noStrike" dirty="0">
                <a:solidFill>
                  <a:srgbClr val="000000"/>
                </a:solidFill>
                <a:effectLst/>
                <a:highlight>
                  <a:srgbClr val="FFFFFF"/>
                </a:highlight>
                <a:latin typeface="+mn-lt"/>
              </a:rPr>
              <a:t>Unemployed and Working Professionals have better turn around. Special focus needs to be given to 'Working Professionals' as they have a very high conversion with fewer refusals.</a:t>
            </a:r>
            <a:endParaRPr lang="en-US" sz="1400" dirty="0">
              <a:latin typeface="+mn-lt"/>
            </a:endParaRPr>
          </a:p>
        </p:txBody>
      </p:sp>
    </p:spTree>
    <p:extLst>
      <p:ext uri="{BB962C8B-B14F-4D97-AF65-F5344CB8AC3E}">
        <p14:creationId xmlns:p14="http://schemas.microsoft.com/office/powerpoint/2010/main" val="255154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4011B-99DA-3845-1805-84D32869E9E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IN" sz="1400" b="0" i="0" u="none" strike="noStrike" dirty="0">
                <a:solidFill>
                  <a:srgbClr val="000000"/>
                </a:solidFill>
                <a:effectLst/>
              </a:rPr>
              <a:t>There are no strong correlation present in data set we are good to start data preparation for modelling. Very few outliers are present so will keep it as it is since it won't affect our analysis!!</a:t>
            </a:r>
            <a:endParaRPr lang="en-US" sz="1400" dirty="0"/>
          </a:p>
        </p:txBody>
      </p:sp>
      <p:pic>
        <p:nvPicPr>
          <p:cNvPr id="4" name="Picture 3">
            <a:extLst>
              <a:ext uri="{FF2B5EF4-FFF2-40B4-BE49-F238E27FC236}">
                <a16:creationId xmlns:a16="http://schemas.microsoft.com/office/drawing/2014/main" id="{65545CB0-9624-B20A-2469-54DA890AAC69}"/>
              </a:ext>
            </a:extLst>
          </p:cNvPr>
          <p:cNvPicPr>
            <a:picLocks noChangeAspect="1"/>
          </p:cNvPicPr>
          <p:nvPr/>
        </p:nvPicPr>
        <p:blipFill>
          <a:blip r:embed="rId2"/>
          <a:stretch>
            <a:fillRect/>
          </a:stretch>
        </p:blipFill>
        <p:spPr>
          <a:xfrm>
            <a:off x="1086618" y="1071072"/>
            <a:ext cx="3514402" cy="3942104"/>
          </a:xfrm>
          <a:prstGeom prst="rect">
            <a:avLst/>
          </a:prstGeom>
        </p:spPr>
      </p:pic>
      <p:pic>
        <p:nvPicPr>
          <p:cNvPr id="5" name="Picture 4">
            <a:extLst>
              <a:ext uri="{FF2B5EF4-FFF2-40B4-BE49-F238E27FC236}">
                <a16:creationId xmlns:a16="http://schemas.microsoft.com/office/drawing/2014/main" id="{6B0FBA30-3BA1-7A88-F326-ACD465A87831}"/>
              </a:ext>
            </a:extLst>
          </p:cNvPr>
          <p:cNvPicPr>
            <a:picLocks noChangeAspect="1"/>
          </p:cNvPicPr>
          <p:nvPr/>
        </p:nvPicPr>
        <p:blipFill>
          <a:blip r:embed="rId3"/>
          <a:stretch>
            <a:fillRect/>
          </a:stretch>
        </p:blipFill>
        <p:spPr>
          <a:xfrm>
            <a:off x="4546046" y="1071072"/>
            <a:ext cx="4427984" cy="3942104"/>
          </a:xfrm>
          <a:prstGeom prst="rect">
            <a:avLst/>
          </a:prstGeom>
        </p:spPr>
      </p:pic>
    </p:spTree>
    <p:extLst>
      <p:ext uri="{BB962C8B-B14F-4D97-AF65-F5344CB8AC3E}">
        <p14:creationId xmlns:p14="http://schemas.microsoft.com/office/powerpoint/2010/main" val="71663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3330"/>
          </a:xfrm>
        </p:spPr>
        <p:txBody>
          <a:bodyPr>
            <a:normAutofit/>
          </a:bodyPr>
          <a:lstStyle/>
          <a:p>
            <a:r>
              <a:rPr lang="en-IN" sz="4000" dirty="0"/>
              <a:t>Model evaluation</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268556"/>
            <a:ext cx="6984776" cy="403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31640" y="5354708"/>
            <a:ext cx="7416824" cy="523220"/>
          </a:xfrm>
          <a:prstGeom prst="rect">
            <a:avLst/>
          </a:prstGeom>
        </p:spPr>
        <p:txBody>
          <a:bodyPr wrap="square">
            <a:spAutoFit/>
          </a:bodyPr>
          <a:lstStyle/>
          <a:p>
            <a:r>
              <a:rPr lang="en-US" sz="1400" dirty="0"/>
              <a:t>The area under the curve of the ROC is 0.89 which is quite good. So we seem to have a good model. </a:t>
            </a:r>
            <a:endParaRPr lang="en-IN" sz="1400" dirty="0"/>
          </a:p>
        </p:txBody>
      </p:sp>
    </p:spTree>
    <p:extLst>
      <p:ext uri="{BB962C8B-B14F-4D97-AF65-F5344CB8AC3E}">
        <p14:creationId xmlns:p14="http://schemas.microsoft.com/office/powerpoint/2010/main" val="34527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4163371" cy="272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31640" y="5661248"/>
            <a:ext cx="7488832" cy="738664"/>
          </a:xfrm>
          <a:prstGeom prst="rect">
            <a:avLst/>
          </a:prstGeom>
        </p:spPr>
        <p:txBody>
          <a:bodyPr wrap="square">
            <a:spAutoFit/>
          </a:bodyPr>
          <a:lstStyle/>
          <a:p>
            <a:r>
              <a:rPr lang="en-IN" sz="1400" dirty="0">
                <a:effectLst/>
              </a:rPr>
              <a:t>0.35 is the tradeoff between Precision and Recall -</a:t>
            </a:r>
            <a:br>
              <a:rPr lang="en-IN" sz="1400" dirty="0">
                <a:effectLst/>
              </a:rPr>
            </a:br>
            <a:r>
              <a:rPr lang="en-IN" sz="1400" dirty="0">
                <a:effectLst/>
              </a:rPr>
              <a:t>Thus, we can safely choose to consider any Prospect Lead with Conversion Probability higher than 35 % to be a hot Lead.</a:t>
            </a:r>
            <a:endParaRPr lang="en-IN" sz="1400" dirty="0"/>
          </a:p>
        </p:txBody>
      </p:sp>
      <p:pic>
        <p:nvPicPr>
          <p:cNvPr id="2" name="Picture 2">
            <a:extLst>
              <a:ext uri="{FF2B5EF4-FFF2-40B4-BE49-F238E27FC236}">
                <a16:creationId xmlns:a16="http://schemas.microsoft.com/office/drawing/2014/main" id="{B211FCAA-B233-AE82-7231-7C277A540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966" y="2924944"/>
            <a:ext cx="4234430" cy="2636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13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82296" indent="0">
              <a:buNone/>
            </a:pPr>
            <a:endParaRPr lang="en-IN" sz="1400" dirty="0"/>
          </a:p>
          <a:p>
            <a:r>
              <a:rPr lang="en-US" sz="1400" dirty="0"/>
              <a:t>It was found that the variables that mattered the most in the potential buyers are :</a:t>
            </a:r>
          </a:p>
          <a:p>
            <a:pPr marL="356616" lvl="1" indent="0">
              <a:buNone/>
            </a:pPr>
            <a:r>
              <a:rPr lang="en-US" sz="1400" dirty="0"/>
              <a:t>1.	The total time spend on the Website.</a:t>
            </a:r>
          </a:p>
          <a:p>
            <a:pPr marL="356616" lvl="1" indent="0">
              <a:buNone/>
            </a:pPr>
            <a:r>
              <a:rPr lang="en-IN" sz="1400" dirty="0"/>
              <a:t>2.	Total number of visits.</a:t>
            </a:r>
          </a:p>
          <a:p>
            <a:pPr marL="356616" lvl="1" indent="0">
              <a:buNone/>
            </a:pPr>
            <a:r>
              <a:rPr lang="en-US" sz="1400" dirty="0"/>
              <a:t>3.	When the lead source was:</a:t>
            </a:r>
          </a:p>
          <a:p>
            <a:pPr marL="356616" lvl="1" indent="0">
              <a:buNone/>
            </a:pPr>
            <a:r>
              <a:rPr lang="en-US" sz="1400" dirty="0"/>
              <a:t>	a. Google</a:t>
            </a:r>
          </a:p>
          <a:p>
            <a:pPr marL="356616" lvl="1" indent="0">
              <a:buNone/>
            </a:pPr>
            <a:r>
              <a:rPr lang="en-US" sz="1400" dirty="0"/>
              <a:t>	b. Direct traffic</a:t>
            </a:r>
          </a:p>
          <a:p>
            <a:pPr marL="356616" lvl="1" indent="0">
              <a:buNone/>
            </a:pPr>
            <a:r>
              <a:rPr lang="en-US" sz="1400" dirty="0"/>
              <a:t>	c. Organic search</a:t>
            </a:r>
          </a:p>
          <a:p>
            <a:pPr marL="356616" lvl="1" indent="0">
              <a:buNone/>
            </a:pPr>
            <a:r>
              <a:rPr lang="en-US" sz="1400" dirty="0"/>
              <a:t>	d. Welingak website</a:t>
            </a:r>
          </a:p>
          <a:p>
            <a:pPr marL="356616" lvl="1" indent="0">
              <a:buNone/>
            </a:pPr>
            <a:r>
              <a:rPr lang="en-US" sz="1400" dirty="0"/>
              <a:t>4.	When the last activity was:</a:t>
            </a:r>
          </a:p>
          <a:p>
            <a:pPr marL="356616" lvl="1" indent="0">
              <a:buNone/>
            </a:pPr>
            <a:r>
              <a:rPr lang="en-US" sz="1400" dirty="0"/>
              <a:t>	a. SMS or Email opened</a:t>
            </a:r>
          </a:p>
          <a:p>
            <a:pPr marL="356616" lvl="1" indent="0">
              <a:buNone/>
            </a:pPr>
            <a:r>
              <a:rPr lang="en-US" sz="1400" dirty="0"/>
              <a:t>	b. Olark chat conversation</a:t>
            </a:r>
          </a:p>
          <a:p>
            <a:pPr marL="356616" lvl="1" indent="0">
              <a:buNone/>
            </a:pPr>
            <a:r>
              <a:rPr lang="en-US" sz="1400" dirty="0"/>
              <a:t>5.	When the lead origin is Lead add format.</a:t>
            </a:r>
          </a:p>
          <a:p>
            <a:pPr marL="356616" lvl="1" indent="0">
              <a:buNone/>
            </a:pPr>
            <a:r>
              <a:rPr lang="en-US" sz="1400" dirty="0"/>
              <a:t>6.	When their current occupation is as a working professional or unemployed. </a:t>
            </a:r>
          </a:p>
          <a:p>
            <a:pPr marL="356616" lvl="1" indent="0">
              <a:buNone/>
            </a:pPr>
            <a:r>
              <a:rPr lang="en-US" sz="1400" dirty="0"/>
              <a:t>Keeping these in mind the X Education can flourish as they have a very high chance to get almost all the potential buyers to change their mind and buy their courses.</a:t>
            </a:r>
          </a:p>
          <a:p>
            <a:endParaRPr lang="en-IN" sz="1400" dirty="0"/>
          </a:p>
        </p:txBody>
      </p:sp>
    </p:spTree>
    <p:extLst>
      <p:ext uri="{BB962C8B-B14F-4D97-AF65-F5344CB8AC3E}">
        <p14:creationId xmlns:p14="http://schemas.microsoft.com/office/powerpoint/2010/main" val="20932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890080" cy="1143000"/>
          </a:xfrm>
        </p:spPr>
        <p:txBody>
          <a:bodyPr>
            <a:normAutofit/>
          </a:bodyPr>
          <a:lstStyle/>
          <a:p>
            <a:pPr algn="l"/>
            <a:r>
              <a:rPr lang="en-IN" sz="4000" dirty="0">
                <a:solidFill>
                  <a:schemeClr val="tx2"/>
                </a:solidFill>
                <a:latin typeface="Arial" pitchFamily="34" charset="0"/>
                <a:cs typeface="Arial" pitchFamily="34" charset="0"/>
              </a:rPr>
              <a:t>Problem Statement</a:t>
            </a:r>
          </a:p>
        </p:txBody>
      </p:sp>
      <p:sp>
        <p:nvSpPr>
          <p:cNvPr id="3" name="Content Placeholder 2"/>
          <p:cNvSpPr>
            <a:spLocks noGrp="1"/>
          </p:cNvSpPr>
          <p:nvPr>
            <p:ph idx="1"/>
          </p:nvPr>
        </p:nvSpPr>
        <p:spPr>
          <a:xfrm>
            <a:off x="1115616" y="1340768"/>
            <a:ext cx="7571184" cy="2520280"/>
          </a:xfrm>
        </p:spPr>
        <p:txBody>
          <a:bodyPr>
            <a:normAutofit/>
          </a:bodyPr>
          <a:lstStyle/>
          <a:p>
            <a:r>
              <a:rPr lang="en-US" sz="1400" dirty="0"/>
              <a:t>X Education sells online courses to industry professionals.</a:t>
            </a:r>
          </a:p>
          <a:p>
            <a:r>
              <a:rPr lang="en-US" sz="1400" dirty="0"/>
              <a:t>X Education gets a lot of leads, its lead conversion rate is very poor. For example, if, say, they acquire 100 leads in a day, only about 30 of them are converted.</a:t>
            </a:r>
          </a:p>
          <a:p>
            <a:r>
              <a:rPr lang="en-US" sz="1400" dirty="0"/>
              <a:t>To make this process more efficient, the company wishes to identify the most potential leads, also known as ‘Hot Leads’.</a:t>
            </a:r>
          </a:p>
          <a:p>
            <a:r>
              <a:rPr lang="en-US" sz="1400" dirty="0"/>
              <a:t>If they successfully identify this set of leads, the lead conversion rate should go up as the sales team will now be focusing more on communicating with the potential leads rather than making calls to everyone.</a:t>
            </a:r>
          </a:p>
          <a:p>
            <a:pPr marL="0" indent="0">
              <a:buNone/>
            </a:pPr>
            <a:endParaRPr lang="en-IN" sz="1400" dirty="0"/>
          </a:p>
        </p:txBody>
      </p:sp>
    </p:spTree>
    <p:extLst>
      <p:ext uri="{BB962C8B-B14F-4D97-AF65-F5344CB8AC3E}">
        <p14:creationId xmlns:p14="http://schemas.microsoft.com/office/powerpoint/2010/main" val="373254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2"/>
                </a:solidFill>
              </a:rPr>
              <a:t>Solution Approach</a:t>
            </a:r>
          </a:p>
        </p:txBody>
      </p:sp>
      <p:sp>
        <p:nvSpPr>
          <p:cNvPr id="3" name="Content Placeholder 2"/>
          <p:cNvSpPr>
            <a:spLocks noGrp="1"/>
          </p:cNvSpPr>
          <p:nvPr>
            <p:ph idx="1"/>
          </p:nvPr>
        </p:nvSpPr>
        <p:spPr>
          <a:xfrm>
            <a:off x="1435608" y="1447800"/>
            <a:ext cx="7498080" cy="2413248"/>
          </a:xfrm>
        </p:spPr>
        <p:txBody>
          <a:bodyPr>
            <a:normAutofit/>
          </a:bodyPr>
          <a:lstStyle/>
          <a:p>
            <a:r>
              <a:rPr lang="en-IN" sz="1400" dirty="0"/>
              <a:t>Problem Mapping</a:t>
            </a:r>
          </a:p>
          <a:p>
            <a:r>
              <a:rPr lang="en-IN" sz="1400" dirty="0"/>
              <a:t>Data Collection And Pre-processing</a:t>
            </a:r>
          </a:p>
          <a:p>
            <a:r>
              <a:rPr lang="en-IN" sz="1400" dirty="0"/>
              <a:t>Exploratory Data Analysis</a:t>
            </a:r>
          </a:p>
          <a:p>
            <a:r>
              <a:rPr lang="en-IN" sz="1400" dirty="0"/>
              <a:t>Model Building</a:t>
            </a:r>
          </a:p>
          <a:p>
            <a:r>
              <a:rPr lang="en-IN" sz="1400" dirty="0"/>
              <a:t>Model Evaluation</a:t>
            </a:r>
          </a:p>
        </p:txBody>
      </p:sp>
    </p:spTree>
    <p:extLst>
      <p:ext uri="{BB962C8B-B14F-4D97-AF65-F5344CB8AC3E}">
        <p14:creationId xmlns:p14="http://schemas.microsoft.com/office/powerpoint/2010/main" val="405578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Mapping</a:t>
            </a:r>
          </a:p>
        </p:txBody>
      </p:sp>
      <p:sp>
        <p:nvSpPr>
          <p:cNvPr id="3" name="Content Placeholder 2"/>
          <p:cNvSpPr>
            <a:spLocks noGrp="1"/>
          </p:cNvSpPr>
          <p:nvPr>
            <p:ph idx="1"/>
          </p:nvPr>
        </p:nvSpPr>
        <p:spPr>
          <a:xfrm>
            <a:off x="1435608" y="1447800"/>
            <a:ext cx="7498080" cy="2917304"/>
          </a:xfrm>
        </p:spPr>
        <p:txBody>
          <a:bodyPr>
            <a:normAutofit/>
          </a:bodyPr>
          <a:lstStyle/>
          <a:p>
            <a:r>
              <a:rPr lang="en-US" sz="1400" dirty="0"/>
              <a:t>X education wants to know most promising leads or Hot leads</a:t>
            </a:r>
          </a:p>
          <a:p>
            <a:r>
              <a:rPr lang="en-US" sz="1400" dirty="0"/>
              <a:t>For that they want to a Model which can identifies the hot leads based upon the probability score for each leads.</a:t>
            </a:r>
          </a:p>
          <a:p>
            <a:r>
              <a:rPr lang="en-US" sz="1400" dirty="0"/>
              <a:t>Deployment of the model for the future use</a:t>
            </a:r>
            <a:r>
              <a:rPr lang="en-US" sz="1400" b="1" dirty="0"/>
              <a:t> </a:t>
            </a:r>
            <a:r>
              <a:rPr lang="en-US" sz="1400" dirty="0"/>
              <a:t>so that their sales team could specifically target people with high chances of buying their products.</a:t>
            </a:r>
          </a:p>
          <a:p>
            <a:r>
              <a:rPr lang="en-US" sz="1400" dirty="0"/>
              <a:t>On technical side the model should be such that it has high ‘Recall’ value i.e. for all the leads a company gets from different sources or medium, recall tells us how many got correctly identified or Hot leads.</a:t>
            </a:r>
          </a:p>
          <a:p>
            <a:endParaRPr lang="en-IN" sz="1400" dirty="0"/>
          </a:p>
        </p:txBody>
      </p:sp>
    </p:spTree>
    <p:extLst>
      <p:ext uri="{BB962C8B-B14F-4D97-AF65-F5344CB8AC3E}">
        <p14:creationId xmlns:p14="http://schemas.microsoft.com/office/powerpoint/2010/main" val="190826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rPr>
              <a:t>Data Collection and Pre-Processing</a:t>
            </a:r>
          </a:p>
        </p:txBody>
      </p:sp>
      <p:sp>
        <p:nvSpPr>
          <p:cNvPr id="3" name="Content Placeholder 2"/>
          <p:cNvSpPr>
            <a:spLocks noGrp="1"/>
          </p:cNvSpPr>
          <p:nvPr>
            <p:ph idx="1"/>
          </p:nvPr>
        </p:nvSpPr>
        <p:spPr>
          <a:xfrm>
            <a:off x="1435608" y="1447800"/>
            <a:ext cx="7498080" cy="3853408"/>
          </a:xfrm>
        </p:spPr>
        <p:txBody>
          <a:bodyPr>
            <a:normAutofit/>
          </a:bodyPr>
          <a:lstStyle/>
          <a:p>
            <a:r>
              <a:rPr lang="en-IN" sz="1400" dirty="0"/>
              <a:t>Imported data from Leads.csv file.</a:t>
            </a:r>
          </a:p>
          <a:p>
            <a:r>
              <a:rPr lang="en-US" sz="1400" dirty="0"/>
              <a:t>Familiarize with the data present in dataset.</a:t>
            </a:r>
          </a:p>
          <a:p>
            <a:r>
              <a:rPr lang="en-US" sz="1400" dirty="0"/>
              <a:t>In few columns an unknown class ‘Select’ was present, which is nothing but the lack responses from customers. So converted this as null.</a:t>
            </a:r>
          </a:p>
          <a:p>
            <a:r>
              <a:rPr lang="en-US" sz="1400" dirty="0"/>
              <a:t>Further check the percentage of null value and drop the columns with more than 40% values as null.</a:t>
            </a:r>
          </a:p>
          <a:p>
            <a:r>
              <a:rPr lang="en-US" sz="1400" dirty="0"/>
              <a:t>Based upon data understanding further dropped some redundant columns to stabiles the complexity of model and saving the model from dimensionality curse.</a:t>
            </a:r>
          </a:p>
          <a:p>
            <a:r>
              <a:rPr lang="en-US" sz="1400" dirty="0"/>
              <a:t>For the selected features imputed null values with another class ‘unknown’ and for continuous features imputed with mean or mode based upon feature relevance since these variables has some insights associated with them.</a:t>
            </a:r>
          </a:p>
          <a:p>
            <a:r>
              <a:rPr lang="en-US" sz="1400" dirty="0"/>
              <a:t>Checked the imbalance ratio for our target variable ‘Converted’ which came to be 1.59 i.e. moderate.</a:t>
            </a:r>
          </a:p>
          <a:p>
            <a:r>
              <a:rPr lang="en-US" sz="1400" dirty="0"/>
              <a:t>By performing these operations, we got our final feature variables(10 features) for further analysis. </a:t>
            </a:r>
          </a:p>
        </p:txBody>
      </p:sp>
    </p:spTree>
    <p:extLst>
      <p:ext uri="{BB962C8B-B14F-4D97-AF65-F5344CB8AC3E}">
        <p14:creationId xmlns:p14="http://schemas.microsoft.com/office/powerpoint/2010/main" val="7945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850106"/>
          </a:xfrm>
        </p:spPr>
        <p:txBody>
          <a:bodyPr>
            <a:normAutofit/>
          </a:bodyPr>
          <a:lstStyle/>
          <a:p>
            <a:r>
              <a:rPr lang="en-IN" sz="4000" dirty="0"/>
              <a:t>Exploratory Data Analysis</a:t>
            </a:r>
          </a:p>
        </p:txBody>
      </p:sp>
      <p:sp>
        <p:nvSpPr>
          <p:cNvPr id="3" name="Content Placeholder 2"/>
          <p:cNvSpPr>
            <a:spLocks noGrp="1"/>
          </p:cNvSpPr>
          <p:nvPr>
            <p:ph idx="1"/>
          </p:nvPr>
        </p:nvSpPr>
        <p:spPr>
          <a:xfrm>
            <a:off x="1435608" y="1340768"/>
            <a:ext cx="7498080" cy="4907632"/>
          </a:xfrm>
        </p:spPr>
        <p:txBody>
          <a:bodyPr>
            <a:normAutofit fontScale="47500" lnSpcReduction="20000"/>
          </a:bodyPr>
          <a:lstStyle/>
          <a:p>
            <a:pPr marL="82296" indent="0">
              <a:buNone/>
            </a:pPr>
            <a:r>
              <a:rPr lang="en-IN" sz="2900" b="1" dirty="0"/>
              <a:t>                                  Total Visits on company’s website </a:t>
            </a:r>
          </a:p>
          <a:p>
            <a:endParaRPr lang="en-IN" dirty="0"/>
          </a:p>
          <a:p>
            <a:endParaRPr lang="en-IN" dirty="0"/>
          </a:p>
          <a:p>
            <a:endParaRPr lang="en-IN" dirty="0"/>
          </a:p>
          <a:p>
            <a:endParaRPr lang="en-IN" dirty="0"/>
          </a:p>
          <a:p>
            <a:endParaRPr lang="en-IN"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82296" indent="0">
              <a:buNone/>
            </a:pPr>
            <a:endParaRPr lang="en-US" dirty="0"/>
          </a:p>
          <a:p>
            <a:pPr marL="82296" indent="0">
              <a:buNone/>
            </a:pPr>
            <a:r>
              <a:rPr lang="en-US" sz="2900" dirty="0"/>
              <a:t>By binning the continuous variable, it shows that most of the conversion has happened for leads who visited website between 0 to 6 times. Which signifies that people who purchase product visited website for targeted search of courses available rather than browsing different available courses.</a:t>
            </a:r>
            <a:endParaRPr lang="en-IN" dirty="0"/>
          </a:p>
        </p:txBody>
      </p:sp>
      <p:pic>
        <p:nvPicPr>
          <p:cNvPr id="4" name="Picture 3">
            <a:extLst>
              <a:ext uri="{FF2B5EF4-FFF2-40B4-BE49-F238E27FC236}">
                <a16:creationId xmlns:a16="http://schemas.microsoft.com/office/drawing/2014/main" id="{6821885E-D727-B38E-B500-5F807DED68A7}"/>
              </a:ext>
            </a:extLst>
          </p:cNvPr>
          <p:cNvPicPr>
            <a:picLocks noChangeAspect="1"/>
          </p:cNvPicPr>
          <p:nvPr/>
        </p:nvPicPr>
        <p:blipFill>
          <a:blip r:embed="rId2"/>
          <a:stretch>
            <a:fillRect/>
          </a:stretch>
        </p:blipFill>
        <p:spPr>
          <a:xfrm>
            <a:off x="1435608" y="1124744"/>
            <a:ext cx="6952816" cy="4307271"/>
          </a:xfrm>
          <a:prstGeom prst="rect">
            <a:avLst/>
          </a:prstGeom>
        </p:spPr>
      </p:pic>
    </p:spTree>
    <p:extLst>
      <p:ext uri="{BB962C8B-B14F-4D97-AF65-F5344CB8AC3E}">
        <p14:creationId xmlns:p14="http://schemas.microsoft.com/office/powerpoint/2010/main" val="243244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92696"/>
            <a:ext cx="7498080" cy="6048672"/>
          </a:xfrm>
        </p:spPr>
        <p:txBody>
          <a:bodyPr>
            <a:noAutofit/>
          </a:bodyPr>
          <a:lstStyle/>
          <a:p>
            <a:pPr marL="82296" indent="0">
              <a:buNone/>
            </a:pPr>
            <a:endParaRPr lang="en-IN" sz="1000" dirty="0"/>
          </a:p>
          <a:p>
            <a:pPr marL="82296" indent="0">
              <a:buNone/>
            </a:pPr>
            <a:endParaRPr lang="en-IN" sz="1000" dirty="0"/>
          </a:p>
          <a:p>
            <a:endParaRPr lang="en-IN" sz="1000" dirty="0"/>
          </a:p>
          <a:p>
            <a:endParaRPr lang="en-IN" sz="1000" dirty="0"/>
          </a:p>
          <a:p>
            <a:endParaRPr lang="en-IN" sz="1000" dirty="0"/>
          </a:p>
          <a:p>
            <a:endParaRPr lang="en-IN"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pPr marL="82296" indent="0">
              <a:buNone/>
            </a:pPr>
            <a:endParaRPr lang="en-US" sz="1000" dirty="0"/>
          </a:p>
          <a:p>
            <a:endParaRPr lang="en-US" sz="1400" dirty="0"/>
          </a:p>
          <a:p>
            <a:r>
              <a:rPr lang="en-US" sz="1400" dirty="0"/>
              <a:t>Here also most of conversions have happened for leads who knew what they were looking for since their time spent on website is least comparing to others. Therefore, people with clearer mindset and have searched specific product instead of browsing multiple products are potential leads.</a:t>
            </a:r>
          </a:p>
          <a:p>
            <a:endParaRPr lang="en-US" sz="1000" dirty="0"/>
          </a:p>
          <a:p>
            <a:endParaRPr lang="en-US" sz="1000" dirty="0"/>
          </a:p>
          <a:p>
            <a:endParaRPr lang="en-IN" sz="1000" dirty="0"/>
          </a:p>
        </p:txBody>
      </p:sp>
      <p:pic>
        <p:nvPicPr>
          <p:cNvPr id="2" name="Picture 1">
            <a:extLst>
              <a:ext uri="{FF2B5EF4-FFF2-40B4-BE49-F238E27FC236}">
                <a16:creationId xmlns:a16="http://schemas.microsoft.com/office/drawing/2014/main" id="{7B164D3D-8E50-BA63-EC96-184979D3C84C}"/>
              </a:ext>
            </a:extLst>
          </p:cNvPr>
          <p:cNvPicPr>
            <a:picLocks noChangeAspect="1"/>
          </p:cNvPicPr>
          <p:nvPr/>
        </p:nvPicPr>
        <p:blipFill>
          <a:blip r:embed="rId2"/>
          <a:stretch>
            <a:fillRect/>
          </a:stretch>
        </p:blipFill>
        <p:spPr>
          <a:xfrm>
            <a:off x="1691680" y="692696"/>
            <a:ext cx="6840760" cy="4573474"/>
          </a:xfrm>
          <a:prstGeom prst="rect">
            <a:avLst/>
          </a:prstGeom>
        </p:spPr>
      </p:pic>
    </p:spTree>
    <p:extLst>
      <p:ext uri="{BB962C8B-B14F-4D97-AF65-F5344CB8AC3E}">
        <p14:creationId xmlns:p14="http://schemas.microsoft.com/office/powerpoint/2010/main" val="102228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5915744"/>
          </a:xfrm>
        </p:spPr>
        <p:txBody>
          <a:bodyPr>
            <a:normAutofit/>
          </a:bodyPr>
          <a:lstStyle/>
          <a:p>
            <a:pPr marL="82296" indent="0">
              <a:buNone/>
            </a:pPr>
            <a:r>
              <a:rPr lang="en-IN" sz="1400" dirty="0"/>
              <a:t>                                              </a:t>
            </a:r>
            <a:endParaRPr lang="en-IN" sz="1400" b="1" dirty="0"/>
          </a:p>
          <a:p>
            <a:pPr marL="82296" indent="0">
              <a:buNone/>
            </a:pPr>
            <a:endParaRPr lang="en-IN" sz="14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US" sz="2000" dirty="0"/>
          </a:p>
          <a:p>
            <a:endParaRPr lang="en-US" sz="2000" dirty="0"/>
          </a:p>
          <a:p>
            <a:endParaRPr lang="en-US" sz="2000" dirty="0"/>
          </a:p>
          <a:p>
            <a:endParaRPr lang="en-US" sz="2000" dirty="0"/>
          </a:p>
          <a:p>
            <a:r>
              <a:rPr lang="en-US" sz="1400" dirty="0"/>
              <a:t>Conversion is higher among leads with view count of pages between 0 to 4 which justifies our earlier analysis i.e., leads with specific product search are hot leads.</a:t>
            </a:r>
            <a:endParaRPr lang="en-IN" sz="1400" dirty="0"/>
          </a:p>
        </p:txBody>
      </p:sp>
      <p:pic>
        <p:nvPicPr>
          <p:cNvPr id="4" name="Picture 3">
            <a:extLst>
              <a:ext uri="{FF2B5EF4-FFF2-40B4-BE49-F238E27FC236}">
                <a16:creationId xmlns:a16="http://schemas.microsoft.com/office/drawing/2014/main" id="{96B8480C-7712-7D7C-2C7D-69A4C83E8878}"/>
              </a:ext>
            </a:extLst>
          </p:cNvPr>
          <p:cNvPicPr>
            <a:picLocks noChangeAspect="1"/>
          </p:cNvPicPr>
          <p:nvPr/>
        </p:nvPicPr>
        <p:blipFill>
          <a:blip r:embed="rId2"/>
          <a:stretch>
            <a:fillRect/>
          </a:stretch>
        </p:blipFill>
        <p:spPr>
          <a:xfrm>
            <a:off x="1352550" y="711200"/>
            <a:ext cx="7107882" cy="4480647"/>
          </a:xfrm>
          <a:prstGeom prst="rect">
            <a:avLst/>
          </a:prstGeom>
        </p:spPr>
      </p:pic>
    </p:spTree>
    <p:extLst>
      <p:ext uri="{BB962C8B-B14F-4D97-AF65-F5344CB8AC3E}">
        <p14:creationId xmlns:p14="http://schemas.microsoft.com/office/powerpoint/2010/main" val="408390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32656"/>
            <a:ext cx="7498080" cy="5915744"/>
          </a:xfrm>
        </p:spPr>
        <p:txBody>
          <a:bodyPr>
            <a:normAutofit/>
          </a:bodyPr>
          <a:lstStyle/>
          <a:p>
            <a:pPr marL="82296"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1400" dirty="0"/>
              <a:t>'Lead Add form' is a clear winner with highest conversion ratio whereas 'API' and 'Landing Page Submission’ also showing good conversion in absolute term.</a:t>
            </a:r>
            <a:endParaRPr lang="en-IN" sz="1400" dirty="0"/>
          </a:p>
        </p:txBody>
      </p:sp>
      <p:pic>
        <p:nvPicPr>
          <p:cNvPr id="4" name="Picture 3">
            <a:extLst>
              <a:ext uri="{FF2B5EF4-FFF2-40B4-BE49-F238E27FC236}">
                <a16:creationId xmlns:a16="http://schemas.microsoft.com/office/drawing/2014/main" id="{5293ADDD-93CA-8539-891F-1FA9C2CFDA22}"/>
              </a:ext>
            </a:extLst>
          </p:cNvPr>
          <p:cNvPicPr>
            <a:picLocks noChangeAspect="1"/>
          </p:cNvPicPr>
          <p:nvPr/>
        </p:nvPicPr>
        <p:blipFill>
          <a:blip r:embed="rId2"/>
          <a:stretch>
            <a:fillRect/>
          </a:stretch>
        </p:blipFill>
        <p:spPr>
          <a:xfrm>
            <a:off x="1435608" y="609600"/>
            <a:ext cx="6819850" cy="4675559"/>
          </a:xfrm>
          <a:prstGeom prst="rect">
            <a:avLst/>
          </a:prstGeom>
        </p:spPr>
      </p:pic>
    </p:spTree>
    <p:extLst>
      <p:ext uri="{BB962C8B-B14F-4D97-AF65-F5344CB8AC3E}">
        <p14:creationId xmlns:p14="http://schemas.microsoft.com/office/powerpoint/2010/main" val="1225324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429</TotalTime>
  <Words>886</Words>
  <Application>Microsoft Macintosh PowerPoint</Application>
  <PresentationFormat>On-screen Show (4:3)</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Verdana</vt:lpstr>
      <vt:lpstr>Wingdings 2</vt:lpstr>
      <vt:lpstr>Solstice</vt:lpstr>
      <vt:lpstr>Lead Score Case Study</vt:lpstr>
      <vt:lpstr>Problem Statement</vt:lpstr>
      <vt:lpstr>Solution Approach</vt:lpstr>
      <vt:lpstr>Problem Mapping</vt:lpstr>
      <vt:lpstr>Data Collection and Pre-Processing</vt:lpstr>
      <vt:lpstr>Exploratory Data Analysis</vt:lpstr>
      <vt:lpstr>PowerPoint Presentation</vt:lpstr>
      <vt:lpstr>PowerPoint Presentation</vt:lpstr>
      <vt:lpstr>PowerPoint Presentation</vt:lpstr>
      <vt:lpstr>PowerPoint Presentation</vt:lpstr>
      <vt:lpstr>Unemployed and Working Professionals have better turn around. Special focus needs to be given to 'Working Professionals' as they have a very high conversion with fewer refusals.</vt:lpstr>
      <vt:lpstr>PowerPoint Presentation</vt:lpstr>
      <vt:lpstr>Model evaluation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DELL</dc:creator>
  <cp:lastModifiedBy>ActSoftware</cp:lastModifiedBy>
  <cp:revision>29</cp:revision>
  <dcterms:created xsi:type="dcterms:W3CDTF">2024-03-17T05:10:58Z</dcterms:created>
  <dcterms:modified xsi:type="dcterms:W3CDTF">2024-03-18T03:53:27Z</dcterms:modified>
</cp:coreProperties>
</file>