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9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2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70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6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88" y="639097"/>
            <a:ext cx="9965283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Understanding The FBProphet</a:t>
            </a:r>
            <a:r>
              <a:rPr lang="en-US" dirty="0"/>
              <a:t> </a:t>
            </a:r>
            <a:r>
              <a:rPr lang="en-US" sz="8000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2318" y="4601021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4A50-2ED0-1729-AB81-5E2690A1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 and Innovations in Time Series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9C43-CB07-B477-3F69-F003572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dirty="0"/>
          </a:p>
          <a:p>
            <a:pPr algn="just">
              <a:lnSpc>
                <a:spcPct val="150000"/>
              </a:lnSpc>
            </a:pPr>
            <a:r>
              <a:rPr lang="en-US" sz="1800" b="1" u="sng" dirty="0"/>
              <a:t>Challenges of Time Series Data: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1" dirty="0"/>
              <a:t>Complexity</a:t>
            </a:r>
            <a:r>
              <a:rPr lang="en-US" sz="1600" dirty="0"/>
              <a:t>: Time series data can be difficult to manage due to issues like multiple seasonalities.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b="1" i="1" dirty="0"/>
              <a:t>Model Sensitivity</a:t>
            </a:r>
            <a:r>
              <a:rPr lang="en-US" sz="1600" dirty="0"/>
              <a:t>: Traditional models like SARIMAX require strict data properties such as stationarity and equally spaced intervals, making them hard to tune.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b="1" u="sng" dirty="0"/>
              <a:t>Traditional vs. Modern Approaches: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1" dirty="0"/>
              <a:t>SARIMAX</a:t>
            </a:r>
            <a:r>
              <a:rPr lang="en-US" sz="1600" dirty="0"/>
              <a:t>: A traditional model with high data quality requirements.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b="1" i="1" dirty="0"/>
              <a:t>RNN-LSTM</a:t>
            </a:r>
            <a:r>
              <a:rPr lang="en-US" sz="1600" dirty="0"/>
              <a:t>: Advanced but complex, requiring deep knowledge of neural networks, posing a high barrier for average analysts.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084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1836-B922-1891-A51F-26F5FA57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3609"/>
          </a:xfrm>
        </p:spPr>
        <p:txBody>
          <a:bodyPr/>
          <a:lstStyle/>
          <a:p>
            <a:pPr algn="ctr"/>
            <a:r>
              <a:rPr lang="en-US" b="1" dirty="0"/>
              <a:t>Innovation in Time Series Modeling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03E9-FDBC-F8DF-B776-F630B1A1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US" b="1" u="sng" dirty="0"/>
              <a:t>Facebook Prophet: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Introduced in 2017 by Facebook researchers.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Aims to provide an accessible, powerful solution for time series forecasting.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Simplifies the process, lowering the barrier to entry for data analysts and scientists.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Impact: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Facebook Prophet has democratized time series analysis, enabling more analysts to perform sophisticated forecasting without deep expertise in the complexities of traditional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7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207E-4B32-AC5C-53B9-07930C86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2573"/>
          </a:xfrm>
        </p:spPr>
        <p:txBody>
          <a:bodyPr/>
          <a:lstStyle/>
          <a:p>
            <a:pPr algn="ctr"/>
            <a:r>
              <a:rPr lang="en-IN" dirty="0"/>
              <a:t>Core Components of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BEDD1-4E86-6F6C-1576-3AE157306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953" y="1756523"/>
                <a:ext cx="9873727" cy="39506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Prophet implements an additive regression model with the below four main components: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Growth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Seasonality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Holidays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Error</a:t>
                </a:r>
              </a:p>
              <a:p>
                <a:r>
                  <a:rPr lang="en-IN" b="1" u="sng" dirty="0"/>
                  <a:t>Mathematical Equation:- </a:t>
                </a:r>
              </a:p>
              <a:p>
                <a:r>
                  <a:rPr lang="en-IN" b="0" dirty="0"/>
                  <a:t>                         </a:t>
                </a:r>
                <a:endParaRPr lang="en-IN" b="1" dirty="0"/>
              </a:p>
              <a:p>
                <a:endParaRPr lang="en-IN" sz="1600" dirty="0"/>
              </a:p>
              <a:p>
                <a:r>
                  <a:rPr lang="en-IN" sz="1600" dirty="0"/>
                  <a:t>Where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- growth function</a:t>
                </a:r>
              </a:p>
              <a:p>
                <a:r>
                  <a:rPr lang="en-IN" sz="1600" dirty="0"/>
                  <a:t>             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IN" sz="1600" dirty="0"/>
                  <a:t> - seasonality function</a:t>
                </a:r>
              </a:p>
              <a:p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- holiday/event function</a:t>
                </a:r>
              </a:p>
              <a:p>
                <a:r>
                  <a:rPr lang="en-IN" sz="16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N" sz="1600" dirty="0"/>
                  <a:t> - error term</a:t>
                </a:r>
              </a:p>
              <a:p>
                <a:endParaRPr lang="en-IN" sz="1600" dirty="0"/>
              </a:p>
              <a:p>
                <a:pPr lvl="4">
                  <a:buFont typeface="Wingdings" panose="05000000000000000000" pitchFamily="2" charset="2"/>
                  <a:buChar char="§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BEDD1-4E86-6F6C-1576-3AE157306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953" y="1756523"/>
                <a:ext cx="9873727" cy="3950646"/>
              </a:xfrm>
              <a:blipFill>
                <a:blip r:embed="rId2"/>
                <a:stretch>
                  <a:fillRect l="-1173" t="-2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DEF8E02-324C-1AC3-FFFE-E0435DCA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18" y="3804397"/>
            <a:ext cx="3325906" cy="4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5FDD-BCF9-B5F1-1430-6FBA29C8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Growth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642F-28D7-3BCE-8219-38091A10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139" y="1926416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Models the overall trend in the data using familiar linear and logistic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Critical for adjusting the trend line at moments where significant shifts occur, such as market changes or major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growth function has three main components: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b="1" i="1" dirty="0"/>
              <a:t>Linear Growth:</a:t>
            </a:r>
            <a:r>
              <a:rPr lang="en-US" sz="1600" dirty="0"/>
              <a:t> Uses piecewise linear equations. Similar to y = mx + b, but with variable slopes (m) and offsets (b) at changepoints.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b="1" i="1" dirty="0"/>
              <a:t>Logistic Growth: </a:t>
            </a:r>
            <a:r>
              <a:rPr lang="en-US" sz="1600" dirty="0"/>
              <a:t>Useful for data with natural saturation points. The equation takes the form of a logistic curve but with time-variable carrying capacity (C), growth rate (k), and offset (m).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4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871400" lvl="5" indent="0">
              <a:buNone/>
            </a:pPr>
            <a:r>
              <a:rPr lang="en-US" sz="1600" dirty="0"/>
              <a:t>                                  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b="1" i="1" dirty="0"/>
              <a:t>Flat</a:t>
            </a:r>
            <a:r>
              <a:rPr lang="en-US" sz="1600" dirty="0"/>
              <a:t>: Used when no growth is expected over time; the function remains constant, focusing on capturing seasonality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F449DA-519E-FF98-72D4-3C943FE6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9" y="4461970"/>
            <a:ext cx="2211199" cy="60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58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357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Retrospect</vt:lpstr>
      <vt:lpstr>Understanding The FBProphet Model</vt:lpstr>
      <vt:lpstr>Challenges and Innovations in Time Series Analysis</vt:lpstr>
      <vt:lpstr>Innovation in Time Series Modeling</vt:lpstr>
      <vt:lpstr>Core Components of the Model</vt:lpstr>
      <vt:lpstr>Growth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Gayathri Chandrasekar</dc:creator>
  <cp:lastModifiedBy>Gayathri Chandrasekar</cp:lastModifiedBy>
  <cp:revision>8</cp:revision>
  <dcterms:created xsi:type="dcterms:W3CDTF">2024-05-07T12:51:59Z</dcterms:created>
  <dcterms:modified xsi:type="dcterms:W3CDTF">2024-05-07T14:31:21Z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