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507" r:id="rId2"/>
    <p:sldId id="1027" r:id="rId3"/>
    <p:sldId id="1012" r:id="rId4"/>
    <p:sldId id="1042" r:id="rId5"/>
    <p:sldId id="1043" r:id="rId6"/>
    <p:sldId id="1014" r:id="rId7"/>
    <p:sldId id="1015" r:id="rId8"/>
    <p:sldId id="1034" r:id="rId9"/>
    <p:sldId id="1011" r:id="rId10"/>
    <p:sldId id="1037" r:id="rId11"/>
    <p:sldId id="1033" r:id="rId12"/>
    <p:sldId id="1038" r:id="rId13"/>
    <p:sldId id="1025" r:id="rId14"/>
    <p:sldId id="1040" r:id="rId15"/>
    <p:sldId id="1035"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 Shekhar . R" initials="P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3F2378-E9BC-4DF3-B317-060928E4E621}" type="datetimeFigureOut">
              <a:rPr lang="en-US" smtClean="0"/>
              <a:t>4/19/2024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1D99B9-BA06-4A87-B300-D8D5C0E3ED1F}" type="slidenum">
              <a:rPr lang="en-US" smtClean="0"/>
              <a:t>‹#›</a:t>
            </a:fld>
            <a:endParaRPr lang="en-US"/>
          </a:p>
        </p:txBody>
      </p:sp>
    </p:spTree>
    <p:extLst>
      <p:ext uri="{BB962C8B-B14F-4D97-AF65-F5344CB8AC3E}">
        <p14:creationId xmlns:p14="http://schemas.microsoft.com/office/powerpoint/2010/main" val="1966507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A7B44CD-007F-4479-9F76-504AB024A03E}" type="datetimeFigureOut">
              <a:rPr lang="en-US"/>
              <a:t>4/19/2024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4853D3-BCEF-4909-916C-A78958746ECE}" type="slidenum">
              <a:rPr lang="en-US"/>
              <a:t>‹#›</a:t>
            </a:fld>
            <a:endParaRPr lang="en-US"/>
          </a:p>
        </p:txBody>
      </p:sp>
    </p:spTree>
    <p:extLst>
      <p:ext uri="{BB962C8B-B14F-4D97-AF65-F5344CB8AC3E}">
        <p14:creationId xmlns:p14="http://schemas.microsoft.com/office/powerpoint/2010/main" val="211998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D4853D3-BCEF-4909-916C-A78958746ECE}" type="slidenum">
              <a:rPr lang="en-US" smtClean="0"/>
              <a:t>1</a:t>
            </a:fld>
            <a:endParaRPr lang="en-US"/>
          </a:p>
        </p:txBody>
      </p:sp>
    </p:spTree>
    <p:extLst>
      <p:ext uri="{BB962C8B-B14F-4D97-AF65-F5344CB8AC3E}">
        <p14:creationId xmlns:p14="http://schemas.microsoft.com/office/powerpoint/2010/main" val="213284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0"/>
            <a:ext cx="10972800" cy="563562"/>
          </a:xfrm>
        </p:spPr>
        <p:txBody>
          <a:bodyPr>
            <a:normAutofit/>
          </a:bodyPr>
          <a:lstStyle>
            <a:lvl1pPr algn="l">
              <a:defRPr sz="2800"/>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10927472" y="6553201"/>
            <a:ext cx="1219200" cy="276999"/>
          </a:xfrm>
          <a:prstGeom prst="rect">
            <a:avLst/>
          </a:prstGeom>
          <a:noFill/>
        </p:spPr>
        <p:txBody>
          <a:bodyPr wrap="square" rtlCol="0">
            <a:spAutoFit/>
          </a:bodyPr>
          <a:lstStyle/>
          <a:p>
            <a:pPr algn="r"/>
            <a:fld id="{E80FD4C6-48AB-4634-9A0B-834BD7BA5A0C}" type="slidenum">
              <a:rPr lang="en-IN" sz="1200" smtClean="0">
                <a:latin typeface="+mn-lt"/>
              </a:rPr>
              <a:t>‹#›</a:t>
            </a:fld>
            <a:endParaRPr lang="en-IN" sz="1200">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184" y="548680"/>
            <a:ext cx="4032448" cy="1381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5"/>
          <p:cNvSpPr>
            <a:spLocks noGrp="1"/>
          </p:cNvSpPr>
          <p:nvPr>
            <p:ph type="subTitle" idx="1"/>
          </p:nvPr>
        </p:nvSpPr>
        <p:spPr>
          <a:xfrm>
            <a:off x="1130769" y="1930080"/>
            <a:ext cx="8534400" cy="4555996"/>
          </a:xfrm>
        </p:spPr>
        <p:txBody>
          <a:bodyPr vert="horz" lIns="91440" tIns="45720" rIns="91440" bIns="45720" rtlCol="0" anchor="t">
            <a:normAutofit lnSpcReduction="10000"/>
          </a:bodyPr>
          <a:lstStyle/>
          <a:p>
            <a:pPr algn="just">
              <a:defRPr/>
            </a:pPr>
            <a:r>
              <a:rPr lang="en-IN" b="1" dirty="0">
                <a:solidFill>
                  <a:schemeClr val="tx1"/>
                </a:solidFill>
                <a:latin typeface="Times New Roman" panose="02020603050405020304"/>
                <a:cs typeface="Times New Roman" panose="02020603050405020304"/>
              </a:rPr>
              <a:t>Team Members: </a:t>
            </a:r>
            <a:endParaRPr lang="en-IN" b="1" dirty="0">
              <a:solidFill>
                <a:schemeClr val="tx1"/>
              </a:solidFill>
              <a:latin typeface="Times New Roman" panose="02020603050405020304" pitchFamily="18" charset="0"/>
              <a:cs typeface="Times New Roman" panose="02020603050405020304" pitchFamily="18" charset="0"/>
            </a:endParaRPr>
          </a:p>
          <a:p>
            <a:pPr marL="457200" algn="just">
              <a:defRPr/>
            </a:pPr>
            <a:r>
              <a:rPr lang="en-IN" sz="2800" dirty="0">
                <a:solidFill>
                  <a:schemeClr val="tx1"/>
                </a:solidFill>
                <a:ea typeface="+mn-lt"/>
                <a:cs typeface="+mn-lt"/>
              </a:rPr>
              <a:t>1</a:t>
            </a:r>
            <a:r>
              <a:rPr lang="en-IN" dirty="0" smtClean="0">
                <a:solidFill>
                  <a:schemeClr val="tx1"/>
                </a:solidFill>
                <a:ea typeface="+mn-lt"/>
                <a:cs typeface="+mn-lt"/>
              </a:rPr>
              <a:t>. </a:t>
            </a:r>
            <a:r>
              <a:rPr lang="en-IN" sz="2400" dirty="0" smtClean="0">
                <a:solidFill>
                  <a:schemeClr val="tx1"/>
                </a:solidFill>
                <a:ea typeface="+mn-lt"/>
                <a:cs typeface="+mn-lt"/>
              </a:rPr>
              <a:t>Sai Krishna (Reg-2022BCSE07AED610)</a:t>
            </a:r>
            <a:endParaRPr lang="en-IN" sz="2400" dirty="0">
              <a:solidFill>
                <a:schemeClr val="tx1"/>
              </a:solidFill>
              <a:latin typeface="Times New Roman" panose="02020603050405020304"/>
              <a:cs typeface="Times New Roman" panose="02020603050405020304"/>
            </a:endParaRPr>
          </a:p>
          <a:p>
            <a:pPr lvl="1" algn="just">
              <a:defRPr/>
            </a:pPr>
            <a:r>
              <a:rPr lang="en-IN" dirty="0">
                <a:solidFill>
                  <a:schemeClr val="tx1"/>
                </a:solidFill>
                <a:ea typeface="+mn-lt"/>
                <a:cs typeface="+mn-lt"/>
              </a:rPr>
              <a:t>2</a:t>
            </a:r>
            <a:r>
              <a:rPr lang="en-IN" sz="2400" dirty="0">
                <a:solidFill>
                  <a:schemeClr val="tx1"/>
                </a:solidFill>
                <a:ea typeface="+mn-lt"/>
                <a:cs typeface="+mn-lt"/>
              </a:rPr>
              <a:t>.</a:t>
            </a:r>
            <a:r>
              <a:rPr lang="en-IN" sz="2400" dirty="0">
                <a:solidFill>
                  <a:schemeClr val="tx1"/>
                </a:solidFill>
                <a:latin typeface="Times New Roman" panose="02020603050405020304"/>
                <a:ea typeface="+mn-lt"/>
                <a:cs typeface="Times New Roman" panose="02020603050405020304"/>
              </a:rPr>
              <a:t> </a:t>
            </a:r>
            <a:r>
              <a:rPr lang="en-IN" sz="2400" dirty="0" smtClean="0">
                <a:solidFill>
                  <a:schemeClr val="tx1"/>
                </a:solidFill>
                <a:latin typeface="Times New Roman" panose="02020603050405020304"/>
                <a:ea typeface="+mn-lt"/>
                <a:cs typeface="Times New Roman" panose="02020603050405020304"/>
              </a:rPr>
              <a:t>Venkat Sai Krishna </a:t>
            </a:r>
            <a:r>
              <a:rPr lang="en-IN" sz="2400" dirty="0">
                <a:solidFill>
                  <a:schemeClr val="tx1"/>
                </a:solidFill>
                <a:ea typeface="+mn-lt"/>
                <a:cs typeface="+mn-lt"/>
              </a:rPr>
              <a:t>(</a:t>
            </a:r>
            <a:r>
              <a:rPr lang="en-IN" sz="2400" dirty="0" smtClean="0">
                <a:solidFill>
                  <a:schemeClr val="tx1"/>
                </a:solidFill>
                <a:ea typeface="+mn-lt"/>
                <a:cs typeface="+mn-lt"/>
              </a:rPr>
              <a:t>Reg-2022BCSE07AED611)</a:t>
            </a:r>
            <a:endParaRPr lang="en-IN" sz="2400" dirty="0">
              <a:solidFill>
                <a:schemeClr val="tx1"/>
              </a:solidFill>
              <a:latin typeface="Calibri" panose="020F0502020204030204"/>
              <a:cs typeface="Calibri" panose="020F0502020204030204"/>
            </a:endParaRPr>
          </a:p>
          <a:p>
            <a:pPr lvl="1" algn="just">
              <a:defRPr/>
            </a:pPr>
            <a:r>
              <a:rPr lang="en-IN" sz="2600" dirty="0" smtClean="0">
                <a:solidFill>
                  <a:schemeClr val="tx1"/>
                </a:solidFill>
                <a:cs typeface="Calibri" panose="020F0502020204030204"/>
              </a:rPr>
              <a:t>3. Shabuddin </a:t>
            </a:r>
            <a:r>
              <a:rPr lang="en-IN" sz="2600" dirty="0">
                <a:solidFill>
                  <a:schemeClr val="tx1"/>
                </a:solidFill>
                <a:ea typeface="+mn-lt"/>
                <a:cs typeface="+mn-lt"/>
              </a:rPr>
              <a:t>(</a:t>
            </a:r>
            <a:r>
              <a:rPr lang="en-IN" sz="2600" dirty="0" smtClean="0">
                <a:solidFill>
                  <a:schemeClr val="tx1"/>
                </a:solidFill>
                <a:ea typeface="+mn-lt"/>
                <a:cs typeface="+mn-lt"/>
              </a:rPr>
              <a:t>Reg-2022BCSE07AED612)</a:t>
            </a:r>
            <a:endParaRPr lang="en-IN" sz="2600" dirty="0">
              <a:solidFill>
                <a:schemeClr val="tx1"/>
              </a:solidFill>
              <a:cs typeface="Calibri" panose="020F0502020204030204"/>
            </a:endParaRPr>
          </a:p>
          <a:p>
            <a:pPr lvl="1" algn="just">
              <a:defRPr/>
            </a:pPr>
            <a:r>
              <a:rPr lang="en-IN" sz="2600" dirty="0">
                <a:solidFill>
                  <a:schemeClr val="tx1"/>
                </a:solidFill>
                <a:latin typeface="Times New Roman" panose="02020603050405020304"/>
                <a:cs typeface="Times New Roman" panose="02020603050405020304"/>
              </a:rPr>
              <a:t>4. </a:t>
            </a:r>
            <a:r>
              <a:rPr lang="en-IN" sz="2600" dirty="0" smtClean="0">
                <a:solidFill>
                  <a:schemeClr val="tx1"/>
                </a:solidFill>
                <a:latin typeface="Times New Roman" panose="02020603050405020304"/>
                <a:cs typeface="Times New Roman" panose="02020603050405020304"/>
              </a:rPr>
              <a:t>Dhanush </a:t>
            </a:r>
            <a:r>
              <a:rPr lang="en-IN" sz="2600" dirty="0">
                <a:solidFill>
                  <a:schemeClr val="tx1"/>
                </a:solidFill>
                <a:ea typeface="+mn-lt"/>
                <a:cs typeface="+mn-lt"/>
              </a:rPr>
              <a:t>(</a:t>
            </a:r>
            <a:r>
              <a:rPr lang="en-IN" sz="2600" dirty="0" smtClean="0">
                <a:solidFill>
                  <a:schemeClr val="tx1"/>
                </a:solidFill>
                <a:ea typeface="+mn-lt"/>
                <a:cs typeface="+mn-lt"/>
              </a:rPr>
              <a:t>Reg-2022BCSE07AED613)</a:t>
            </a:r>
            <a:endParaRPr lang="en-IN" sz="2600" dirty="0">
              <a:solidFill>
                <a:schemeClr val="tx1"/>
              </a:solidFill>
              <a:latin typeface="Times New Roman" panose="02020603050405020304"/>
              <a:cs typeface="Times New Roman" panose="02020603050405020304"/>
            </a:endParaRPr>
          </a:p>
          <a:p>
            <a:pPr lvl="1" algn="just">
              <a:defRPr/>
            </a:pPr>
            <a:r>
              <a:rPr lang="en-IN" sz="2600" dirty="0">
                <a:solidFill>
                  <a:schemeClr val="tx1"/>
                </a:solidFill>
                <a:latin typeface="Times New Roman" panose="02020603050405020304"/>
                <a:cs typeface="Times New Roman" panose="02020603050405020304"/>
              </a:rPr>
              <a:t>5</a:t>
            </a:r>
            <a:r>
              <a:rPr lang="en-IN" sz="2600" dirty="0" smtClean="0">
                <a:solidFill>
                  <a:schemeClr val="tx1"/>
                </a:solidFill>
                <a:latin typeface="Times New Roman" panose="02020603050405020304"/>
                <a:cs typeface="Times New Roman" panose="02020603050405020304"/>
              </a:rPr>
              <a:t>. Jeevan </a:t>
            </a:r>
            <a:r>
              <a:rPr lang="en-IN" sz="2600" dirty="0">
                <a:solidFill>
                  <a:schemeClr val="tx1"/>
                </a:solidFill>
                <a:ea typeface="+mn-lt"/>
                <a:cs typeface="+mn-lt"/>
              </a:rPr>
              <a:t>(</a:t>
            </a:r>
            <a:r>
              <a:rPr lang="en-IN" sz="2600" dirty="0" smtClean="0">
                <a:solidFill>
                  <a:schemeClr val="tx1"/>
                </a:solidFill>
                <a:ea typeface="+mn-lt"/>
                <a:cs typeface="+mn-lt"/>
              </a:rPr>
              <a:t>Reg-2022BCSE07AED614)</a:t>
            </a:r>
            <a:endParaRPr lang="en-IN" sz="2600" dirty="0">
              <a:solidFill>
                <a:schemeClr val="tx1"/>
              </a:solidFill>
              <a:latin typeface="Times New Roman" panose="02020603050405020304"/>
              <a:cs typeface="Times New Roman" panose="02020603050405020304"/>
            </a:endParaRPr>
          </a:p>
          <a:p>
            <a:pPr lvl="1" algn="just">
              <a:defRPr/>
            </a:pPr>
            <a:endParaRPr lang="en-IN" dirty="0">
              <a:latin typeface="Times New Roman" panose="02020603050405020304" pitchFamily="18" charset="0"/>
              <a:cs typeface="Times New Roman" panose="02020603050405020304" pitchFamily="18" charset="0"/>
            </a:endParaRPr>
          </a:p>
          <a:p>
            <a:pPr algn="just">
              <a:defRPr/>
            </a:pPr>
            <a:r>
              <a:rPr lang="en-IN" b="1" dirty="0">
                <a:solidFill>
                  <a:schemeClr val="tx1"/>
                </a:solidFill>
                <a:latin typeface="Times New Roman" panose="02020603050405020304"/>
                <a:cs typeface="Times New Roman" panose="02020603050405020304"/>
              </a:rPr>
              <a:t>Name of the Guide:</a:t>
            </a:r>
            <a:r>
              <a:rPr lang="en-IN" dirty="0">
                <a:latin typeface="Times New Roman" panose="02020603050405020304"/>
                <a:cs typeface="Times New Roman" panose="02020603050405020304"/>
              </a:rPr>
              <a:t> </a:t>
            </a:r>
            <a:r>
              <a:rPr lang="en-IN" dirty="0" smtClean="0">
                <a:solidFill>
                  <a:schemeClr val="tx1"/>
                </a:solidFill>
                <a:latin typeface="Times New Roman" panose="02020603050405020304"/>
                <a:cs typeface="Times New Roman" panose="02020603050405020304"/>
              </a:rPr>
              <a:t>DR. Sumit Kumar Banshal </a:t>
            </a:r>
            <a:endParaRPr lang="en-IN" sz="3200" dirty="0">
              <a:solidFill>
                <a:schemeClr val="tx1"/>
              </a:solidFill>
              <a:latin typeface="Times New Roman" panose="02020603050405020304"/>
              <a:cs typeface="Times New Roman" panose="02020603050405020304"/>
            </a:endParaRPr>
          </a:p>
          <a:p>
            <a:pPr algn="just">
              <a:defRPr/>
            </a:pPr>
            <a:r>
              <a:rPr lang="en-US" sz="3200" dirty="0" smtClean="0">
                <a:solidFill>
                  <a:schemeClr val="tx1"/>
                </a:solidFill>
                <a:latin typeface="Bookman Old Style" panose="02050604050505020204"/>
              </a:rPr>
              <a:t>4CS1990/4IT1990 Design Project -1 </a:t>
            </a:r>
            <a:endParaRPr lang="en-US" sz="3200" dirty="0">
              <a:solidFill>
                <a:schemeClr val="tx1"/>
              </a:solidFill>
              <a:latin typeface="Bookman Old Style" panose="02050604050505020204"/>
            </a:endParaRPr>
          </a:p>
          <a:p>
            <a:endParaRPr lang="en-IN" dirty="0"/>
          </a:p>
        </p:txBody>
      </p:sp>
      <p:sp>
        <p:nvSpPr>
          <p:cNvPr id="2" name="Subtitle 5"/>
          <p:cNvSpPr txBox="1"/>
          <p:nvPr/>
        </p:nvSpPr>
        <p:spPr>
          <a:xfrm>
            <a:off x="614149" y="548680"/>
            <a:ext cx="5650173" cy="749114"/>
          </a:xfrm>
          <a:prstGeom prst="rect">
            <a:avLst/>
          </a:prstGeom>
        </p:spPr>
        <p:txBody>
          <a:bodyPr vert="horz" lIns="91440" tIns="45720" rIns="91440" bIns="45720" rtlCol="0" anchor="t">
            <a:normAutofit fontScale="2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fontAlgn="auto">
              <a:spcAft>
                <a:spcPts val="0"/>
              </a:spcAft>
              <a:defRPr/>
            </a:pPr>
            <a:r>
              <a:rPr lang="en-US" sz="11200" b="1" dirty="0" smtClean="0">
                <a:solidFill>
                  <a:schemeClr val="tx1"/>
                </a:solidFill>
              </a:rPr>
              <a:t>Personalized Cricket Training</a:t>
            </a:r>
          </a:p>
          <a:p>
            <a:pPr algn="just" fontAlgn="auto">
              <a:spcAft>
                <a:spcPts val="0"/>
              </a:spcAft>
              <a:defRPr/>
            </a:pPr>
            <a:r>
              <a:rPr lang="en-US" sz="11200" b="1" dirty="0" smtClean="0">
                <a:solidFill>
                  <a:schemeClr val="tx1"/>
                </a:solidFill>
              </a:rPr>
              <a:t>Recommendation system  </a:t>
            </a:r>
            <a:endParaRPr lang="en-IN" sz="11200" b="1" dirty="0">
              <a:solidFill>
                <a:schemeClr val="tx1"/>
              </a:solidFill>
              <a:latin typeface="Times New Roman" panose="02020603050405020304" pitchFamily="18" charset="0"/>
              <a:cs typeface="Times New Roman" panose="02020603050405020304" pitchFamily="18" charset="0"/>
            </a:endParaRPr>
          </a:p>
          <a:p>
            <a:pPr fontAlgn="auto">
              <a:spcAft>
                <a:spcPts val="0"/>
              </a:spcAft>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418" y="271136"/>
            <a:ext cx="10972800" cy="563562"/>
          </a:xfrm>
        </p:spPr>
        <p:txBody>
          <a:bodyPr>
            <a:noAutofit/>
          </a:bodyPr>
          <a:lstStyle/>
          <a:p>
            <a:r>
              <a:rPr lang="en-US" sz="3200" b="1" dirty="0">
                <a:latin typeface="Times New Roman" panose="02020603050405020304" pitchFamily="18" charset="0"/>
                <a:cs typeface="Times New Roman" panose="02020603050405020304" pitchFamily="18" charset="0"/>
              </a:rPr>
              <a:t>Proposed Research Methodology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lstStyle/>
          <a:p>
            <a:pPr marL="0" indent="0">
              <a:buNone/>
            </a:pPr>
            <a:r>
              <a:rPr lang="en-IN" sz="2400" b="1" dirty="0"/>
              <a:t>5.</a:t>
            </a:r>
            <a:r>
              <a:rPr lang="en-IN" b="1" dirty="0"/>
              <a:t> </a:t>
            </a:r>
            <a:r>
              <a:rPr lang="en-IN" sz="2400" b="1" dirty="0" smtClean="0"/>
              <a:t>Pilot Testing and Evaluation</a:t>
            </a:r>
            <a:r>
              <a:rPr lang="en-IN" sz="2400" b="1" dirty="0"/>
              <a:t>:</a:t>
            </a:r>
            <a:endParaRPr lang="en-IN" sz="2400" dirty="0"/>
          </a:p>
          <a:p>
            <a:r>
              <a:rPr lang="en-IN" sz="2400" dirty="0"/>
              <a:t>Pilot </a:t>
            </a:r>
            <a:r>
              <a:rPr lang="en-IN" sz="2400" dirty="0" smtClean="0"/>
              <a:t>Testing</a:t>
            </a:r>
          </a:p>
          <a:p>
            <a:r>
              <a:rPr lang="en-IN" sz="2400" dirty="0"/>
              <a:t>Iterative </a:t>
            </a:r>
            <a:r>
              <a:rPr lang="en-IN" sz="2400" dirty="0" smtClean="0"/>
              <a:t>Refinement</a:t>
            </a:r>
          </a:p>
          <a:p>
            <a:pPr marL="0" indent="0">
              <a:buNone/>
            </a:pPr>
            <a:r>
              <a:rPr lang="en-IN" sz="2400" b="1" dirty="0"/>
              <a:t>6. Ethical Considerations:</a:t>
            </a:r>
            <a:endParaRPr lang="en-IN" sz="2400" dirty="0"/>
          </a:p>
          <a:p>
            <a:r>
              <a:rPr lang="en-IN" sz="2400" dirty="0"/>
              <a:t>Data Privacy and </a:t>
            </a:r>
            <a:r>
              <a:rPr lang="en-IN" sz="2400" dirty="0" smtClean="0"/>
              <a:t>Security</a:t>
            </a:r>
          </a:p>
          <a:p>
            <a:r>
              <a:rPr lang="en-IN" sz="2400" dirty="0"/>
              <a:t>Informed Consent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485" y="1060814"/>
            <a:ext cx="10034105" cy="5201817"/>
          </a:xfrm>
        </p:spPr>
        <p:txBody>
          <a:bodyPr vert="horz" lIns="91440" tIns="45720" rIns="91440" bIns="45720" rtlCol="0" anchor="t">
            <a:normAutofit lnSpcReduction="10000"/>
          </a:bodyPr>
          <a:lstStyle/>
          <a:p>
            <a:pPr marL="457200" indent="-457200">
              <a:buAutoNum type="arabicPeriod"/>
            </a:pPr>
            <a:r>
              <a:rPr lang="en-IN" sz="2400" b="1" dirty="0" smtClean="0"/>
              <a:t>Data </a:t>
            </a:r>
            <a:r>
              <a:rPr lang="en-IN" sz="2400" b="1" dirty="0"/>
              <a:t>Collection and Management</a:t>
            </a:r>
            <a:r>
              <a:rPr lang="en-IN" sz="2400" b="1" dirty="0" smtClean="0"/>
              <a:t>:</a:t>
            </a:r>
          </a:p>
          <a:p>
            <a:r>
              <a:rPr lang="en-IN" sz="2400" dirty="0"/>
              <a:t>Database Management System (DBMS</a:t>
            </a:r>
            <a:r>
              <a:rPr lang="en-IN" sz="2400" dirty="0" smtClean="0"/>
              <a:t>)</a:t>
            </a:r>
          </a:p>
          <a:p>
            <a:r>
              <a:rPr lang="en-IN" sz="2400" dirty="0"/>
              <a:t>Data Collection </a:t>
            </a:r>
            <a:r>
              <a:rPr lang="en-IN" sz="2400" dirty="0" smtClean="0"/>
              <a:t>Tools</a:t>
            </a:r>
          </a:p>
          <a:p>
            <a:r>
              <a:rPr lang="en-IN" sz="2400" dirty="0"/>
              <a:t>Data Analytics and Machine Learning </a:t>
            </a:r>
            <a:r>
              <a:rPr lang="en-IN" sz="2400" dirty="0" smtClean="0"/>
              <a:t>Libraries</a:t>
            </a:r>
          </a:p>
          <a:p>
            <a:pPr marL="0" indent="0">
              <a:buNone/>
            </a:pPr>
            <a:r>
              <a:rPr lang="en-IN" sz="2400" b="1" dirty="0"/>
              <a:t>2. Algorithm Development and Implementation</a:t>
            </a:r>
            <a:r>
              <a:rPr lang="en-IN" sz="2400" b="1" dirty="0" smtClean="0"/>
              <a:t>:</a:t>
            </a:r>
          </a:p>
          <a:p>
            <a:r>
              <a:rPr lang="en-IN" sz="2400" dirty="0"/>
              <a:t>Development </a:t>
            </a:r>
            <a:r>
              <a:rPr lang="en-IN" sz="2400" dirty="0" smtClean="0"/>
              <a:t>Environments</a:t>
            </a:r>
          </a:p>
          <a:p>
            <a:r>
              <a:rPr lang="en-IN" sz="2400" dirty="0"/>
              <a:t>Version Control Systems (VCS</a:t>
            </a:r>
            <a:r>
              <a:rPr lang="en-IN" sz="2400" dirty="0" smtClean="0"/>
              <a:t>)</a:t>
            </a:r>
          </a:p>
          <a:p>
            <a:r>
              <a:rPr lang="en-IN" sz="2400" dirty="0"/>
              <a:t>Machine Learning </a:t>
            </a:r>
            <a:r>
              <a:rPr lang="en-IN" sz="2400" dirty="0" smtClean="0"/>
              <a:t>Frameworks</a:t>
            </a:r>
          </a:p>
          <a:p>
            <a:pPr marL="0" indent="0">
              <a:buNone/>
            </a:pPr>
            <a:r>
              <a:rPr lang="en-IN" sz="2400" b="1" dirty="0"/>
              <a:t>3. User Interface Design and Development</a:t>
            </a:r>
            <a:r>
              <a:rPr lang="en-IN" sz="2400" dirty="0"/>
              <a:t>:</a:t>
            </a:r>
          </a:p>
          <a:p>
            <a:r>
              <a:rPr lang="en-IN" sz="2400" dirty="0"/>
              <a:t>Frontend Development </a:t>
            </a:r>
            <a:r>
              <a:rPr lang="en-IN" sz="2400" dirty="0" smtClean="0"/>
              <a:t>Tools</a:t>
            </a:r>
          </a:p>
          <a:p>
            <a:r>
              <a:rPr lang="en-IN" sz="2400" dirty="0"/>
              <a:t>UI/UX Design Software</a:t>
            </a:r>
          </a:p>
          <a:p>
            <a:r>
              <a:rPr lang="en-IN" sz="2400" dirty="0"/>
              <a:t>Accessibility Tools</a:t>
            </a:r>
          </a:p>
          <a:p>
            <a:pPr>
              <a:buNone/>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792106" y="138036"/>
            <a:ext cx="10972800" cy="563562"/>
          </a:xfrm>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 Software Requirements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2106" y="138036"/>
            <a:ext cx="10972800" cy="563562"/>
          </a:xfrm>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 Software Requirements</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normAutofit/>
          </a:bodyPr>
          <a:lstStyle/>
          <a:p>
            <a:pPr marL="0" indent="0">
              <a:buNone/>
            </a:pPr>
            <a:r>
              <a:rPr lang="en-IN" sz="2400" b="1" dirty="0"/>
              <a:t>4. Integration and Deployment:</a:t>
            </a:r>
            <a:endParaRPr lang="en-IN" sz="2400" dirty="0"/>
          </a:p>
          <a:p>
            <a:r>
              <a:rPr lang="en-IN" sz="2400" dirty="0"/>
              <a:t>API </a:t>
            </a:r>
            <a:r>
              <a:rPr lang="en-IN" sz="2400" dirty="0" smtClean="0"/>
              <a:t>Integration</a:t>
            </a:r>
          </a:p>
          <a:p>
            <a:r>
              <a:rPr lang="en-IN" sz="2400" dirty="0"/>
              <a:t>Deployment </a:t>
            </a:r>
            <a:r>
              <a:rPr lang="en-IN" sz="2400" dirty="0" smtClean="0"/>
              <a:t>Platforms</a:t>
            </a:r>
          </a:p>
          <a:p>
            <a:r>
              <a:rPr lang="en-IN" sz="2400" dirty="0"/>
              <a:t>Continuous Integration/Continuous Deployment (CI/CD</a:t>
            </a:r>
            <a:r>
              <a:rPr lang="en-IN" sz="2400" dirty="0" smtClean="0"/>
              <a:t>)</a:t>
            </a:r>
          </a:p>
          <a:p>
            <a:pPr marL="0" indent="0">
              <a:buNone/>
            </a:pPr>
            <a:r>
              <a:rPr lang="en-IN" sz="2400" b="1" dirty="0"/>
              <a:t>5.</a:t>
            </a:r>
            <a:r>
              <a:rPr lang="en-IN" sz="2400" dirty="0"/>
              <a:t> </a:t>
            </a:r>
            <a:r>
              <a:rPr lang="en-IN" sz="2400" b="1" dirty="0"/>
              <a:t>Security and Compliance</a:t>
            </a:r>
            <a:r>
              <a:rPr lang="en-IN" sz="2400" dirty="0"/>
              <a:t>:</a:t>
            </a:r>
          </a:p>
          <a:p>
            <a:r>
              <a:rPr lang="en-IN" sz="2400" dirty="0"/>
              <a:t>Authentication and </a:t>
            </a:r>
            <a:r>
              <a:rPr lang="en-IN" sz="2400" dirty="0" smtClean="0"/>
              <a:t>Authorization</a:t>
            </a:r>
          </a:p>
          <a:p>
            <a:r>
              <a:rPr lang="en-IN" sz="2400" dirty="0"/>
              <a:t>Data </a:t>
            </a:r>
            <a:r>
              <a:rPr lang="en-IN" sz="2400" dirty="0" smtClean="0"/>
              <a:t>Encryption</a:t>
            </a:r>
          </a:p>
          <a:p>
            <a:r>
              <a:rPr lang="en-IN" sz="2400" dirty="0"/>
              <a:t>Compliance Standards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6537"/>
            <a:ext cx="10972800" cy="5305770"/>
          </a:xfrm>
        </p:spPr>
        <p:txBody>
          <a:bodyPr vert="horz" lIns="91440" tIns="45720" rIns="91440" bIns="45720" rtlCol="0" anchor="t">
            <a:normAutofit/>
          </a:bodyPr>
          <a:lstStyle/>
          <a:p>
            <a:r>
              <a:rPr lang="en-IN" sz="2400" dirty="0" smtClean="0"/>
              <a:t> </a:t>
            </a:r>
            <a:r>
              <a:rPr lang="en-IN" sz="2400" dirty="0"/>
              <a:t>Huda, M. N., Islam, M. R., &amp; Islam, M. S. (2020). Cricket performance analysis using machine learning. International Journal of Computer Science and Information Security, 18(6), 63-71.</a:t>
            </a:r>
          </a:p>
          <a:p>
            <a:r>
              <a:rPr lang="en-IN" sz="2400" dirty="0" smtClean="0"/>
              <a:t> </a:t>
            </a:r>
            <a:r>
              <a:rPr lang="en-IN" sz="2400" dirty="0"/>
              <a:t>Khan, S. I., Mahmud, S. M., &amp; Hossain, M. A. (2019). Performance evaluation of Bangladeshi cricketers using data envelopment analysis. Journal of Applied Statistics and Management, 4(1), 1-10.</a:t>
            </a:r>
          </a:p>
          <a:p>
            <a:r>
              <a:rPr lang="en-IN" sz="2400" dirty="0" smtClean="0"/>
              <a:t> </a:t>
            </a:r>
            <a:r>
              <a:rPr lang="en-IN" sz="2400" dirty="0"/>
              <a:t>Rehman, A., &amp; Sattar, S. (2018). Virtual reality-based cricket training system. Journal of Sports Sciences, 36(</a:t>
            </a:r>
            <a:r>
              <a:rPr lang="en-IN" sz="2400" dirty="0" err="1"/>
              <a:t>Suppl</a:t>
            </a:r>
            <a:r>
              <a:rPr lang="en-IN" sz="2400" dirty="0"/>
              <a:t> 1), 68-69.</a:t>
            </a:r>
          </a:p>
          <a:p>
            <a:r>
              <a:rPr lang="en-IN" sz="2400" dirty="0" smtClean="0"/>
              <a:t> </a:t>
            </a:r>
            <a:r>
              <a:rPr lang="en-IN" sz="2400" dirty="0"/>
              <a:t>Smith, J. D., &amp; Patel, R. K. (2020). Using motion capture for biomechanical analysis in cricket: A review. Journal of Sports Engineering and Technology, 234(1), 45-56.</a:t>
            </a:r>
          </a:p>
          <a:p>
            <a:r>
              <a:rPr lang="en-IN" sz="2400" dirty="0" smtClean="0"/>
              <a:t> </a:t>
            </a:r>
            <a:r>
              <a:rPr lang="en-IN" sz="2400" dirty="0"/>
              <a:t>Varshney, V., &amp; Sharma, V. (2019). Impact of technological innovations on cricket: A review. International Journal of Engineering Research and Applications, 9(10), 35-42.</a:t>
            </a:r>
          </a:p>
          <a:p>
            <a:pPr marL="514350" indent="-514350">
              <a:buFont typeface="+mj-lt"/>
              <a:buAutoNum type="arabicPeriod"/>
            </a:pPr>
            <a:endParaRPr lang="en-IN" sz="2400" dirty="0"/>
          </a:p>
        </p:txBody>
      </p:sp>
      <p:sp>
        <p:nvSpPr>
          <p:cNvPr id="3" name="Title 2"/>
          <p:cNvSpPr>
            <a:spLocks noGrp="1"/>
          </p:cNvSpPr>
          <p:nvPr>
            <p:ph type="title"/>
          </p:nvPr>
        </p:nvSpPr>
        <p:spPr>
          <a:xfrm>
            <a:off x="792106" y="138036"/>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References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6537"/>
            <a:ext cx="10972800" cy="5305770"/>
          </a:xfrm>
        </p:spPr>
        <p:txBody>
          <a:bodyPr vert="horz" lIns="91440" tIns="45720" rIns="91440" bIns="45720" rtlCol="0" anchor="t">
            <a:normAutofit/>
          </a:bodyPr>
          <a:lstStyle/>
          <a:p>
            <a:r>
              <a:rPr lang="en-US" sz="2400" dirty="0" smtClean="0"/>
              <a:t>General </a:t>
            </a:r>
            <a:r>
              <a:rPr lang="en-US" sz="2400" dirty="0"/>
              <a:t>Data Protection Regulation (GDPR). (2016). Regulation (EU) 2016/679 of the European Parliament and of the Council of 27 April 2016 on the protection of natural persons with regard to the processing of personal data and on the free movement of such data, and repealing Directive 95/46/EC.</a:t>
            </a:r>
            <a:endParaRPr lang="en-IN" sz="2400" dirty="0"/>
          </a:p>
          <a:p>
            <a:r>
              <a:rPr lang="en-US" sz="2400" dirty="0" smtClean="0"/>
              <a:t>Health </a:t>
            </a:r>
            <a:r>
              <a:rPr lang="en-US" sz="2400" dirty="0"/>
              <a:t>Insurance Portability and Accountability Act (HIPAA). (1996). Health Insurance Portability and Accountability Act of 1996. Public Law 104-191.6. Python Software Foundation. (n.d.). Python. Retrieved from </a:t>
            </a:r>
            <a:r>
              <a:rPr lang="en-US" sz="2400" u="sng" dirty="0">
                <a:hlinkClick r:id="rId2"/>
              </a:rPr>
              <a:t>https://www.python.org/</a:t>
            </a:r>
            <a:endParaRPr lang="en-IN" sz="2400" dirty="0"/>
          </a:p>
          <a:p>
            <a:r>
              <a:rPr lang="en-US" sz="2400" dirty="0" smtClean="0"/>
              <a:t> </a:t>
            </a:r>
            <a:r>
              <a:rPr lang="en-US" sz="2400" dirty="0"/>
              <a:t>TensorFlow. (n.d.). TensorFlow. Retrieved from </a:t>
            </a:r>
            <a:r>
              <a:rPr lang="en-US" sz="2400" u="sng" dirty="0">
                <a:hlinkClick r:id="rId3"/>
              </a:rPr>
              <a:t>https://www.tensorflow.org/</a:t>
            </a:r>
            <a:endParaRPr lang="en-IN" sz="2400" dirty="0"/>
          </a:p>
          <a:p>
            <a:r>
              <a:rPr lang="en-US" sz="2400" dirty="0" smtClean="0"/>
              <a:t>React</a:t>
            </a:r>
            <a:r>
              <a:rPr lang="en-US" sz="2400" dirty="0"/>
              <a:t>. (n.d.). React. Retrieved from https://reactjs.org/4. Amazon Web Services. (n.d.). </a:t>
            </a:r>
            <a:endParaRPr lang="en-IN" sz="2400" dirty="0"/>
          </a:p>
          <a:p>
            <a:r>
              <a:rPr lang="en-US" sz="2400" dirty="0" smtClean="0"/>
              <a:t>Amazon </a:t>
            </a:r>
            <a:r>
              <a:rPr lang="en-US" sz="2400" dirty="0"/>
              <a:t>Web Services. Retrieved from https://aws.amazon.com/5. ISO/IEC. (2018). ISO/IEC 27001:2018 Information technology—Security techniques—Information security management systems—Requirements. </a:t>
            </a:r>
            <a:endParaRPr lang="en-IN" sz="2400" dirty="0"/>
          </a:p>
          <a:p>
            <a:endParaRPr lang="en-IN" sz="2400" dirty="0"/>
          </a:p>
        </p:txBody>
      </p:sp>
      <p:sp>
        <p:nvSpPr>
          <p:cNvPr id="3" name="Title 2"/>
          <p:cNvSpPr>
            <a:spLocks noGrp="1"/>
          </p:cNvSpPr>
          <p:nvPr>
            <p:ph type="title"/>
          </p:nvPr>
        </p:nvSpPr>
        <p:spPr>
          <a:xfrm>
            <a:off x="792106" y="138036"/>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References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80445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793" y="1060450"/>
            <a:ext cx="6417540" cy="5202238"/>
          </a:xfrm>
        </p:spPr>
      </p:pic>
      <p:sp>
        <p:nvSpPr>
          <p:cNvPr id="3" name="Title 2"/>
          <p:cNvSpPr>
            <a:spLocks noGrp="1"/>
          </p:cNvSpPr>
          <p:nvPr>
            <p:ph type="title"/>
          </p:nvPr>
        </p:nvSpPr>
        <p:spPr>
          <a:xfrm>
            <a:off x="792106" y="138036"/>
            <a:ext cx="10972800" cy="563562"/>
          </a:xfrm>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Plagiarism Report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79483"/>
            <a:ext cx="11175032" cy="6262595"/>
          </a:xfrm>
        </p:spPr>
        <p:txBody>
          <a:bodyPr>
            <a:noAutofit/>
          </a:bodyPr>
          <a:lstStyle/>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Review of </a:t>
            </a:r>
            <a:r>
              <a:rPr lang="en-US" sz="2400" dirty="0" smtClean="0">
                <a:latin typeface="Times New Roman" panose="02020603050405020304" pitchFamily="18" charset="0"/>
                <a:cs typeface="Times New Roman" panose="02020603050405020304" pitchFamily="18" charset="0"/>
              </a:rPr>
              <a:t>literature</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Observations from the literature </a:t>
            </a:r>
            <a:r>
              <a:rPr lang="en-US" sz="2400" dirty="0" smtClean="0">
                <a:latin typeface="Times New Roman" panose="02020603050405020304" pitchFamily="18" charset="0"/>
                <a:cs typeface="Times New Roman" panose="02020603050405020304" pitchFamily="18" charset="0"/>
              </a:rPr>
              <a:t>review</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Limitations from the literature review </a:t>
            </a:r>
          </a:p>
          <a:p>
            <a:pPr marL="342900" indent="-342900">
              <a:lnSpc>
                <a:spcPct val="150000"/>
              </a:lnSpc>
              <a:buFontTx/>
              <a:buAutoNum type="arabicPeriod"/>
            </a:pPr>
            <a:r>
              <a:rPr lang="en-US" sz="2400" dirty="0">
                <a:latin typeface="Times New Roman" panose="02020603050405020304" pitchFamily="18" charset="0"/>
                <a:cs typeface="Times New Roman" panose="02020603050405020304" pitchFamily="18" charset="0"/>
              </a:rPr>
              <a:t>Problem Definition &amp; Proposed Research Methodology</a:t>
            </a:r>
          </a:p>
          <a:p>
            <a:pPr marL="914400" lvl="1" indent="-514350">
              <a:buAutoNum type="alphaLcPeriod"/>
            </a:pPr>
            <a:r>
              <a:rPr lang="en-US" sz="2400" dirty="0">
                <a:latin typeface="Times New Roman" panose="02020603050405020304" pitchFamily="18" charset="0"/>
                <a:cs typeface="Times New Roman" panose="02020603050405020304" pitchFamily="18" charset="0"/>
              </a:rPr>
              <a:t>Problem Statement</a:t>
            </a:r>
          </a:p>
          <a:p>
            <a:pPr marL="914400" lvl="1" indent="-514350">
              <a:buAutoNum type="alphaLcPeriod"/>
            </a:pPr>
            <a:r>
              <a:rPr lang="en-US" sz="2400" dirty="0">
                <a:latin typeface="Times New Roman" panose="02020603050405020304" pitchFamily="18" charset="0"/>
                <a:cs typeface="Times New Roman" panose="02020603050405020304" pitchFamily="18" charset="0"/>
              </a:rPr>
              <a:t>Proposed Research</a:t>
            </a:r>
          </a:p>
          <a:p>
            <a:pPr marL="914400" lvl="1" indent="-514350">
              <a:buAutoNum type="alphaLcPeriod"/>
            </a:pPr>
            <a:r>
              <a:rPr lang="en-US" sz="2400" dirty="0">
                <a:latin typeface="Times New Roman" panose="02020603050405020304" pitchFamily="18" charset="0"/>
                <a:cs typeface="Times New Roman" panose="02020603050405020304" pitchFamily="18" charset="0"/>
              </a:rPr>
              <a:t>Hardware Requirements</a:t>
            </a:r>
          </a:p>
          <a:p>
            <a:pPr marL="914400" lvl="1" indent="-514350">
              <a:buAutoNum type="alphaLcPeriod"/>
            </a:pPr>
            <a:r>
              <a:rPr lang="en-US" sz="2400" dirty="0">
                <a:latin typeface="Times New Roman" panose="02020603050405020304" pitchFamily="18" charset="0"/>
                <a:cs typeface="Times New Roman" panose="02020603050405020304" pitchFamily="18" charset="0"/>
              </a:rPr>
              <a:t>Software Requirements</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Reference</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Plagiarism Report</a:t>
            </a:r>
          </a:p>
          <a:p>
            <a:pPr marL="342900" indent="-342900">
              <a:lnSpc>
                <a:spcPct val="150000"/>
              </a:lnSpc>
              <a:buAutoNum type="arabicPeriod"/>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09600" y="15922"/>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Agenda</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10972800" cy="1163472"/>
          </a:xfrm>
        </p:spPr>
        <p:txBody>
          <a:bodyPr>
            <a:noAutofit/>
          </a:bodyPr>
          <a:lstStyle/>
          <a:p>
            <a:pPr algn="ctr">
              <a:lnSpc>
                <a:spcPct val="150000"/>
              </a:lnSpc>
            </a:pPr>
            <a:r>
              <a:rPr lang="en-US" sz="3200" b="1" dirty="0">
                <a:latin typeface="Times New Roman" panose="02020603050405020304" pitchFamily="18" charset="0"/>
                <a:cs typeface="Times New Roman" panose="02020603050405020304" pitchFamily="18" charset="0"/>
              </a:rPr>
              <a:t>Introduction</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609600" y="1725247"/>
            <a:ext cx="10972800" cy="5320300"/>
          </a:xfrm>
        </p:spPr>
        <p:txBody>
          <a:bodyPr vert="horz" lIns="91440" tIns="45720" rIns="91440" bIns="45720" rtlCol="0" anchor="t">
            <a:normAutofit/>
          </a:bodyPr>
          <a:lstStyle/>
          <a:p>
            <a:r>
              <a:rPr lang="en-IN" sz="2400" dirty="0"/>
              <a:t>Cricket, with its rich history and global appeal, stands as one of the most beloved sports in the world. </a:t>
            </a:r>
            <a:endParaRPr lang="en-IN" sz="2400" dirty="0" smtClean="0"/>
          </a:p>
          <a:p>
            <a:r>
              <a:rPr lang="en-IN" sz="2400" dirty="0" smtClean="0"/>
              <a:t>From </a:t>
            </a:r>
            <a:r>
              <a:rPr lang="en-IN" sz="2400" dirty="0"/>
              <a:t>the iconic battles on the pitch to the strategic brilliance displayed by players, cricket embodies a unique blend of athleticism, skill, and strategy</a:t>
            </a:r>
            <a:r>
              <a:rPr lang="en-IN" sz="2400" dirty="0" smtClean="0"/>
              <a:t>.</a:t>
            </a:r>
          </a:p>
          <a:p>
            <a:r>
              <a:rPr lang="en-IN" sz="2400" dirty="0" smtClean="0"/>
              <a:t> </a:t>
            </a:r>
            <a:r>
              <a:rPr lang="en-IN" sz="2400" dirty="0"/>
              <a:t>However, the journey from aspiring cricketer to accomplished player is fraught with challenges, requiring dedication, perseverance, and, most importantly, effective training methods</a:t>
            </a:r>
            <a:r>
              <a:rPr lang="en-IN" sz="2400" dirty="0" smtClean="0"/>
              <a:t>.</a:t>
            </a:r>
          </a:p>
          <a:p>
            <a:r>
              <a:rPr lang="en-IN" sz="2400" dirty="0" smtClean="0"/>
              <a:t> </a:t>
            </a:r>
            <a:r>
              <a:rPr lang="en-IN" sz="2400" dirty="0"/>
              <a:t>In recent years, the landscape of cricket training has undergone a remarkable transformation, driven by advancements in technology and data analytics. </a:t>
            </a:r>
            <a:endParaRPr lang="en-IN" sz="2400" dirty="0" smtClean="0"/>
          </a:p>
          <a:p>
            <a:r>
              <a:rPr lang="en-IN" sz="2400" dirty="0" smtClean="0"/>
              <a:t>This </a:t>
            </a:r>
            <a:r>
              <a:rPr lang="en-IN" sz="2400" dirty="0"/>
              <a:t>introduction sets the stage for exploring the intersection of technology and cricket training, with a focus on personalized approaches tailored to the individual needs of players. </a:t>
            </a: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1527" y="54673"/>
            <a:ext cx="2592288" cy="6141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Content Placeholder 5"/>
          <p:cNvGraphicFramePr>
            <a:graphicFrameLocks noGrp="1"/>
          </p:cNvGraphicFramePr>
          <p:nvPr>
            <p:ph idx="1"/>
            <p:extLst>
              <p:ext uri="{D42A27DB-BD31-4B8C-83A1-F6EECF244321}">
                <p14:modId xmlns:p14="http://schemas.microsoft.com/office/powerpoint/2010/main" val="967145210"/>
              </p:ext>
            </p:extLst>
          </p:nvPr>
        </p:nvGraphicFramePr>
        <p:xfrm>
          <a:off x="514066" y="736978"/>
          <a:ext cx="10972800" cy="5995767"/>
        </p:xfrm>
        <a:graphic>
          <a:graphicData uri="http://schemas.openxmlformats.org/drawingml/2006/table">
            <a:tbl>
              <a:tblPr firstRow="1" firstCol="1" bandRow="1">
                <a:tableStyleId>{5C22544A-7EE6-4342-B048-85BDC9FD1C3A}</a:tableStyleId>
              </a:tblPr>
              <a:tblGrid>
                <a:gridCol w="1828800"/>
                <a:gridCol w="1828800"/>
                <a:gridCol w="1828800"/>
                <a:gridCol w="1828800"/>
                <a:gridCol w="1828800"/>
                <a:gridCol w="1828800"/>
              </a:tblGrid>
              <a:tr h="711717">
                <a:tc>
                  <a:txBody>
                    <a:bodyPr/>
                    <a:lstStyle/>
                    <a:p>
                      <a:pPr algn="ctr">
                        <a:lnSpc>
                          <a:spcPct val="107000"/>
                        </a:lnSpc>
                        <a:spcAft>
                          <a:spcPts val="0"/>
                        </a:spcAft>
                      </a:pPr>
                      <a:r>
                        <a:rPr lang="en-IN" sz="1400" kern="0" dirty="0">
                          <a:effectLst/>
                        </a:rPr>
                        <a:t>S No.</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Author Name,</a:t>
                      </a:r>
                      <a:br>
                        <a:rPr lang="en-IN" sz="1400" kern="0">
                          <a:effectLst/>
                        </a:rPr>
                      </a:br>
                      <a:r>
                        <a:rPr lang="en-IN" sz="1400" kern="0">
                          <a:effectLst/>
                        </a:rPr>
                        <a:t>Journal,</a:t>
                      </a:r>
                      <a:br>
                        <a:rPr lang="en-IN" sz="1400" kern="0">
                          <a:effectLst/>
                        </a:rPr>
                      </a:br>
                      <a:r>
                        <a:rPr lang="en-IN" sz="1400" kern="0">
                          <a:effectLst/>
                        </a:rPr>
                        <a:t>Publication Year</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Research Methodology</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Performance Metrics</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Advantages</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Disadvantages</a:t>
                      </a:r>
                      <a:endParaRPr lang="en-IN" sz="1400" kern="100">
                        <a:effectLst/>
                        <a:latin typeface="Aptos"/>
                        <a:ea typeface="Aptos"/>
                        <a:cs typeface="Cordia New"/>
                      </a:endParaRPr>
                    </a:p>
                  </a:txBody>
                  <a:tcPr marL="68580" marR="68580" marT="0" marB="0" anchor="ctr"/>
                </a:tc>
              </a:tr>
              <a:tr h="2642025">
                <a:tc>
                  <a:txBody>
                    <a:bodyPr/>
                    <a:lstStyle/>
                    <a:p>
                      <a:pPr algn="ctr">
                        <a:lnSpc>
                          <a:spcPct val="107000"/>
                        </a:lnSpc>
                        <a:spcAft>
                          <a:spcPts val="0"/>
                        </a:spcAft>
                      </a:pPr>
                      <a:r>
                        <a:rPr lang="en-IN" sz="1400" kern="0" dirty="0">
                          <a:effectLst/>
                        </a:rPr>
                        <a:t>1</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Huda, M. N., Islam, M. R., &amp; Islam, M. S.,</a:t>
                      </a:r>
                      <a:br>
                        <a:rPr lang="en-IN" sz="1400" kern="0" dirty="0">
                          <a:effectLst/>
                        </a:rPr>
                      </a:br>
                      <a:r>
                        <a:rPr lang="en-IN" sz="1400" kern="0" dirty="0">
                          <a:effectLst/>
                        </a:rPr>
                        <a:t>International Journal of Computer Science and Information Security,</a:t>
                      </a:r>
                      <a:br>
                        <a:rPr lang="en-IN" sz="1400" kern="0" dirty="0">
                          <a:effectLst/>
                        </a:rPr>
                      </a:br>
                      <a:r>
                        <a:rPr lang="en-IN" sz="1400" kern="0" dirty="0">
                          <a:effectLst/>
                        </a:rPr>
                        <a:t>2020</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The study employs machine learning techniques to analyze performance in cricket.</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Metrics derived from machine learning algorithms to assess cricket players' performance.</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Utilizes advanced machine learning algorithms for performance analysis.</a:t>
                      </a:r>
                      <a:br>
                        <a:rPr lang="en-IN" sz="1400" kern="0">
                          <a:effectLst/>
                        </a:rPr>
                      </a:br>
                      <a:r>
                        <a:rPr lang="en-IN" sz="1400" kern="0">
                          <a:effectLst/>
                        </a:rPr>
                        <a:t>Provides a data-driven approach to understanding player performance.</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Reliance on machine learning algorithms may introduce complexity and require specialized knowledge for interpretation.</a:t>
                      </a:r>
                      <a:br>
                        <a:rPr lang="en-IN" sz="1400" kern="0">
                          <a:effectLst/>
                        </a:rPr>
                      </a:br>
                      <a:r>
                        <a:rPr lang="en-IN" sz="1400" kern="0">
                          <a:effectLst/>
                        </a:rPr>
                        <a:t>Data collection and preprocessing may pose challenges, impacting the accuracy of the analysis.</a:t>
                      </a:r>
                      <a:endParaRPr lang="en-IN" sz="1400" kern="100">
                        <a:effectLst/>
                        <a:latin typeface="Aptos"/>
                        <a:ea typeface="Aptos"/>
                        <a:cs typeface="Cordia New"/>
                      </a:endParaRPr>
                    </a:p>
                  </a:txBody>
                  <a:tcPr marL="68580" marR="68580" marT="0" marB="0" anchor="ctr"/>
                </a:tc>
              </a:tr>
              <a:tr h="2642025">
                <a:tc>
                  <a:txBody>
                    <a:bodyPr/>
                    <a:lstStyle/>
                    <a:p>
                      <a:pPr algn="ctr">
                        <a:lnSpc>
                          <a:spcPct val="107000"/>
                        </a:lnSpc>
                        <a:spcAft>
                          <a:spcPts val="0"/>
                        </a:spcAft>
                      </a:pPr>
                      <a:r>
                        <a:rPr lang="en-IN" sz="1400" kern="0">
                          <a:effectLst/>
                        </a:rPr>
                        <a:t>2</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Khan, S. I., Mahmud, S. M., &amp; Hossain, M. A.,</a:t>
                      </a:r>
                      <a:br>
                        <a:rPr lang="en-IN" sz="1400" kern="0">
                          <a:effectLst/>
                        </a:rPr>
                      </a:br>
                      <a:r>
                        <a:rPr lang="en-IN" sz="1400" kern="0">
                          <a:effectLst/>
                        </a:rPr>
                        <a:t>Journal of Applied Statistics and Management</a:t>
                      </a:r>
                      <a:br>
                        <a:rPr lang="en-IN" sz="1400" kern="0">
                          <a:effectLst/>
                        </a:rPr>
                      </a:br>
                      <a:r>
                        <a:rPr lang="en-IN" sz="1400" kern="0">
                          <a:effectLst/>
                        </a:rPr>
                        <a:t>2019</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a:effectLst/>
                        </a:rPr>
                        <a:t>Utilizes data envelopment analysis (DEA) for evaluating the performance of Bangladeshi cricketers.</a:t>
                      </a:r>
                      <a:endParaRPr lang="en-IN" sz="1400" kern="10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DEA-based metrics to assess the efficiency and effectiveness of cricketers.</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Offers a quantitative method for performance evaluation.</a:t>
                      </a:r>
                      <a:br>
                        <a:rPr lang="en-IN" sz="1400" kern="0" dirty="0">
                          <a:effectLst/>
                        </a:rPr>
                      </a:br>
                      <a:r>
                        <a:rPr lang="en-IN" sz="1400" kern="0" dirty="0">
                          <a:effectLst/>
                        </a:rPr>
                        <a:t>Allows comparison of player performance using a mathematical framework.</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Assumes linearity and uniformity in performance evaluation, which may oversimplify the complex nature of cricket performance.</a:t>
                      </a:r>
                      <a:br>
                        <a:rPr lang="en-IN" sz="1400" kern="0" dirty="0">
                          <a:effectLst/>
                        </a:rPr>
                      </a:br>
                      <a:r>
                        <a:rPr lang="en-IN" sz="1400" kern="0" dirty="0">
                          <a:effectLst/>
                        </a:rPr>
                        <a:t>Requires accurate and comprehensive data inputs, which may be challenging to obtain.</a:t>
                      </a:r>
                      <a:endParaRPr lang="en-IN" sz="1400" kern="100" dirty="0">
                        <a:effectLst/>
                        <a:latin typeface="Aptos"/>
                        <a:ea typeface="Aptos"/>
                        <a:cs typeface="Cordia New"/>
                      </a:endParaRPr>
                    </a:p>
                  </a:txBody>
                  <a:tcPr marL="68580" marR="68580" marT="0" marB="0" anchor="ctr"/>
                </a:tc>
              </a:tr>
            </a:tbl>
          </a:graphicData>
        </a:graphic>
      </p:graphicFrame>
      <p:sp>
        <p:nvSpPr>
          <p:cNvPr id="7" name="Title 2">
            <a:extLst>
              <a:ext uri="{FF2B5EF4-FFF2-40B4-BE49-F238E27FC236}">
                <a16:creationId xmlns="" xmlns:a16="http://schemas.microsoft.com/office/drawing/2014/main" xmlns:lc="http://schemas.openxmlformats.org/drawingml/2006/lockedCanvas" id="{A2E99C9E-6A0E-333F-5A49-29CB3CF69502}"/>
              </a:ext>
            </a:extLst>
          </p:cNvPr>
          <p:cNvSpPr>
            <a:spLocks noGrp="1"/>
          </p:cNvSpPr>
          <p:nvPr>
            <p:ph type="title"/>
          </p:nvPr>
        </p:nvSpPr>
        <p:spPr>
          <a:xfrm>
            <a:off x="609600" y="-668740"/>
            <a:ext cx="10972800" cy="206097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lnSpc>
                <a:spcPct val="150000"/>
              </a:lnSpc>
            </a:pPr>
            <a:r>
              <a:rPr lang="en-US" sz="3200" b="1" dirty="0">
                <a:latin typeface="Times New Roman" panose="02020603050405020304" pitchFamily="18" charset="0"/>
                <a:cs typeface="Times New Roman" panose="02020603050405020304" pitchFamily="18" charset="0"/>
              </a:rPr>
              <a:t>Review of literature</a:t>
            </a:r>
          </a:p>
        </p:txBody>
      </p:sp>
    </p:spTree>
    <p:extLst>
      <p:ext uri="{BB962C8B-B14F-4D97-AF65-F5344CB8AC3E}">
        <p14:creationId xmlns:p14="http://schemas.microsoft.com/office/powerpoint/2010/main" val="33158843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95535"/>
            <a:ext cx="2592288" cy="6141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2">
            <a:extLst>
              <a:ext uri="{FF2B5EF4-FFF2-40B4-BE49-F238E27FC236}">
                <a16:creationId xmlns="" xmlns:a16="http://schemas.microsoft.com/office/drawing/2014/main" xmlns:lc="http://schemas.openxmlformats.org/drawingml/2006/lockedCanvas" id="{A2E99C9E-6A0E-333F-5A49-29CB3CF69502}"/>
              </a:ext>
            </a:extLst>
          </p:cNvPr>
          <p:cNvSpPr>
            <a:spLocks noGrp="1"/>
          </p:cNvSpPr>
          <p:nvPr>
            <p:ph type="title"/>
          </p:nvPr>
        </p:nvSpPr>
        <p:spPr>
          <a:xfrm>
            <a:off x="609600" y="-668740"/>
            <a:ext cx="10972800" cy="206097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a:lnSpc>
                <a:spcPct val="150000"/>
              </a:lnSpc>
            </a:pPr>
            <a:r>
              <a:rPr lang="en-US" sz="3200" b="1" dirty="0">
                <a:latin typeface="Times New Roman" panose="02020603050405020304" pitchFamily="18" charset="0"/>
                <a:cs typeface="Times New Roman" panose="02020603050405020304" pitchFamily="18" charset="0"/>
              </a:rPr>
              <a:t>Review of literature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54377935"/>
              </p:ext>
            </p:extLst>
          </p:nvPr>
        </p:nvGraphicFramePr>
        <p:xfrm>
          <a:off x="609600" y="834896"/>
          <a:ext cx="10972800" cy="5743325"/>
        </p:xfrm>
        <a:graphic>
          <a:graphicData uri="http://schemas.openxmlformats.org/drawingml/2006/table">
            <a:tbl>
              <a:tblPr firstRow="1" firstCol="1" bandRow="1">
                <a:tableStyleId>{5C22544A-7EE6-4342-B048-85BDC9FD1C3A}</a:tableStyleId>
              </a:tblPr>
              <a:tblGrid>
                <a:gridCol w="1828800"/>
                <a:gridCol w="1828800"/>
                <a:gridCol w="1828800"/>
                <a:gridCol w="1828800"/>
                <a:gridCol w="1828800"/>
                <a:gridCol w="1828800"/>
              </a:tblGrid>
              <a:tr h="2719717">
                <a:tc>
                  <a:txBody>
                    <a:bodyPr/>
                    <a:lstStyle/>
                    <a:p>
                      <a:pPr algn="ctr">
                        <a:lnSpc>
                          <a:spcPct val="107000"/>
                        </a:lnSpc>
                        <a:spcAft>
                          <a:spcPts val="0"/>
                        </a:spcAft>
                      </a:pPr>
                      <a:r>
                        <a:rPr lang="en-US" sz="1400" kern="0" dirty="0" smtClean="0">
                          <a:effectLst/>
                          <a:latin typeface="+mn-lt"/>
                          <a:ea typeface="+mn-ea"/>
                          <a:cs typeface="+mn-cs"/>
                        </a:rPr>
                        <a:t>3</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200" kern="0" smtClean="0">
                          <a:effectLst/>
                        </a:rPr>
                        <a:t>Rehman, A., &amp; Sattar, S.,</a:t>
                      </a:r>
                      <a:br>
                        <a:rPr lang="en-IN" sz="1200" kern="0" smtClean="0">
                          <a:effectLst/>
                        </a:rPr>
                      </a:br>
                      <a:r>
                        <a:rPr lang="en-IN" sz="1200" kern="0" smtClean="0">
                          <a:effectLst/>
                        </a:rPr>
                        <a:t>Journal of Sports Sciences,</a:t>
                      </a:r>
                      <a:br>
                        <a:rPr lang="en-IN" sz="1200" kern="0" smtClean="0">
                          <a:effectLst/>
                        </a:rPr>
                      </a:br>
                      <a:r>
                        <a:rPr lang="en-IN" sz="1200" kern="0" smtClean="0">
                          <a:effectLst/>
                        </a:rPr>
                        <a:t>2018</a:t>
                      </a:r>
                      <a:endParaRPr lang="en-IN" sz="12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200" kern="0" dirty="0" smtClean="0">
                          <a:effectLst/>
                        </a:rPr>
                        <a:t>Develops a virtual reality-based training system for cricket.</a:t>
                      </a:r>
                      <a:endParaRPr lang="en-IN" sz="12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200" kern="0" smtClean="0">
                          <a:effectLst/>
                        </a:rPr>
                        <a:t>Assessment of training effectiveness, possibly through metrics like improvement in batting average or bowling accuracy.</a:t>
                      </a:r>
                      <a:endParaRPr lang="en-IN" sz="12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200" kern="0" dirty="0" smtClean="0">
                          <a:effectLst/>
                        </a:rPr>
                        <a:t>Provides an immersive and interactive training environment.</a:t>
                      </a:r>
                      <a:br>
                        <a:rPr lang="en-IN" sz="1200" kern="0" dirty="0" smtClean="0">
                          <a:effectLst/>
                        </a:rPr>
                      </a:br>
                      <a:r>
                        <a:rPr lang="en-IN" sz="1200" kern="0" dirty="0" smtClean="0">
                          <a:effectLst/>
                        </a:rPr>
                        <a:t>Allows for repetitive practice without physical strain or risk of injury.</a:t>
                      </a:r>
                      <a:endParaRPr lang="en-IN" sz="12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smtClean="0">
                          <a:effectLst/>
                        </a:rPr>
                        <a:t>Implementation may require significant initial investment in technology and infrastructure.</a:t>
                      </a:r>
                      <a:br>
                        <a:rPr lang="en-IN" sz="1400" kern="0" dirty="0" smtClean="0">
                          <a:effectLst/>
                        </a:rPr>
                      </a:br>
                      <a:r>
                        <a:rPr lang="en-IN" sz="1400" kern="0" dirty="0" smtClean="0">
                          <a:effectLst/>
                        </a:rPr>
                        <a:t>Limited transferability of skills from virtual reality to real-world cricket scenarios.</a:t>
                      </a:r>
                      <a:endParaRPr lang="en-IN" sz="1400" kern="100" dirty="0">
                        <a:effectLst/>
                        <a:latin typeface="Aptos"/>
                        <a:ea typeface="Aptos"/>
                        <a:cs typeface="Cordia New"/>
                      </a:endParaRPr>
                    </a:p>
                  </a:txBody>
                  <a:tcPr marL="68580" marR="68580" marT="0" marB="0" anchor="ctr"/>
                </a:tc>
              </a:tr>
              <a:tr h="3023608">
                <a:tc>
                  <a:txBody>
                    <a:bodyPr/>
                    <a:lstStyle/>
                    <a:p>
                      <a:pPr algn="ctr">
                        <a:lnSpc>
                          <a:spcPct val="107000"/>
                        </a:lnSpc>
                        <a:spcAft>
                          <a:spcPts val="0"/>
                        </a:spcAft>
                      </a:pPr>
                      <a:r>
                        <a:rPr lang="en-IN" sz="1400" kern="0" dirty="0">
                          <a:effectLst/>
                        </a:rPr>
                        <a:t>4</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Smith, J. D., &amp; Patel, R. K.,</a:t>
                      </a:r>
                      <a:br>
                        <a:rPr lang="en-IN" sz="1400" kern="0" dirty="0">
                          <a:effectLst/>
                        </a:rPr>
                      </a:br>
                      <a:r>
                        <a:rPr lang="en-IN" sz="1400" kern="0" dirty="0">
                          <a:effectLst/>
                        </a:rPr>
                        <a:t>Journal of Sports Engineering and Technology,</a:t>
                      </a:r>
                      <a:br>
                        <a:rPr lang="en-IN" sz="1400" kern="0" dirty="0">
                          <a:effectLst/>
                        </a:rPr>
                      </a:br>
                      <a:r>
                        <a:rPr lang="en-IN" sz="1400" kern="0" dirty="0">
                          <a:effectLst/>
                        </a:rPr>
                        <a:t>2020</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Review of existing literature on motion capture techniques in biomechanical analysis for cricket.</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Various biomechanical parameters analyzed through motion capture technology.</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Offers detailed insights into the biomechanics of cricketing actions, aiding in technique refinement and injury prevention.</a:t>
                      </a:r>
                      <a:br>
                        <a:rPr lang="en-IN" sz="1400" kern="0" dirty="0">
                          <a:effectLst/>
                        </a:rPr>
                      </a:br>
                      <a:r>
                        <a:rPr lang="en-IN" sz="1400" kern="0" dirty="0">
                          <a:effectLst/>
                        </a:rPr>
                        <a:t>Allows for objective measurement of performance-related parameters.</a:t>
                      </a:r>
                      <a:endParaRPr lang="en-IN" sz="1400" kern="100" dirty="0">
                        <a:effectLst/>
                        <a:latin typeface="Aptos"/>
                        <a:ea typeface="Aptos"/>
                        <a:cs typeface="Cordia New"/>
                      </a:endParaRPr>
                    </a:p>
                  </a:txBody>
                  <a:tcPr marL="68580" marR="68580" marT="0" marB="0" anchor="ctr"/>
                </a:tc>
                <a:tc>
                  <a:txBody>
                    <a:bodyPr/>
                    <a:lstStyle/>
                    <a:p>
                      <a:pPr algn="ctr">
                        <a:lnSpc>
                          <a:spcPct val="107000"/>
                        </a:lnSpc>
                        <a:spcAft>
                          <a:spcPts val="0"/>
                        </a:spcAft>
                      </a:pPr>
                      <a:r>
                        <a:rPr lang="en-IN" sz="1400" kern="0" dirty="0">
                          <a:effectLst/>
                        </a:rPr>
                        <a:t>equires specialized equipment and expertise, limiting accessibility.</a:t>
                      </a:r>
                      <a:br>
                        <a:rPr lang="en-IN" sz="1400" kern="0" dirty="0">
                          <a:effectLst/>
                        </a:rPr>
                      </a:br>
                      <a:r>
                        <a:rPr lang="en-IN" sz="1400" kern="0" dirty="0">
                          <a:effectLst/>
                        </a:rPr>
                        <a:t>Data interpretation may be complex, necessitating collaboration between biomechanists and cricket coaches.</a:t>
                      </a:r>
                      <a:endParaRPr lang="en-IN" sz="1400" kern="100" dirty="0">
                        <a:effectLst/>
                        <a:latin typeface="Aptos"/>
                        <a:ea typeface="Aptos"/>
                        <a:cs typeface="Cordia New"/>
                      </a:endParaRPr>
                    </a:p>
                  </a:txBody>
                  <a:tcPr marL="68580" marR="68580" marT="0" marB="0" anchor="ctr"/>
                </a:tc>
              </a:tr>
            </a:tbl>
          </a:graphicData>
        </a:graphic>
      </p:graphicFrame>
    </p:spTree>
    <p:extLst>
      <p:ext uri="{BB962C8B-B14F-4D97-AF65-F5344CB8AC3E}">
        <p14:creationId xmlns:p14="http://schemas.microsoft.com/office/powerpoint/2010/main" val="402029808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59263"/>
            <a:ext cx="11173961" cy="5400599"/>
          </a:xfrm>
        </p:spPr>
        <p:txBody>
          <a:bodyPr vert="horz" lIns="91440" tIns="45720" rIns="91440" bIns="45720" rtlCol="0" anchor="t">
            <a:normAutofit/>
          </a:bodyPr>
          <a:lstStyle/>
          <a:p>
            <a:pPr marL="0" indent="0">
              <a:buNone/>
            </a:pPr>
            <a:r>
              <a:rPr lang="en-IN" sz="2400" b="1" dirty="0" smtClean="0">
                <a:latin typeface="Times New Roman" panose="02020603050405020304" pitchFamily="18" charset="0"/>
                <a:ea typeface="+mn-lt"/>
                <a:cs typeface="Times New Roman" panose="02020603050405020304" pitchFamily="18" charset="0"/>
              </a:rPr>
              <a:t>1.</a:t>
            </a:r>
            <a:r>
              <a:rPr lang="en-IN" sz="2400" b="1" dirty="0" smtClean="0"/>
              <a:t> </a:t>
            </a:r>
            <a:r>
              <a:rPr lang="en-IN" sz="2400" b="1" dirty="0"/>
              <a:t>Technological Innovations in Cricket Training</a:t>
            </a:r>
            <a:r>
              <a:rPr lang="en-IN" sz="2400" dirty="0"/>
              <a:t>:</a:t>
            </a:r>
          </a:p>
          <a:p>
            <a:r>
              <a:rPr lang="en-IN" sz="2400" dirty="0"/>
              <a:t>Performance Tracking </a:t>
            </a:r>
            <a:r>
              <a:rPr lang="en-IN" sz="2400" dirty="0" smtClean="0"/>
              <a:t>Systems</a:t>
            </a:r>
            <a:endParaRPr lang="en-IN" sz="2400" dirty="0"/>
          </a:p>
          <a:p>
            <a:r>
              <a:rPr lang="en-IN" sz="2400" dirty="0"/>
              <a:t>Virtual Reality Training </a:t>
            </a:r>
            <a:r>
              <a:rPr lang="en-IN" sz="2400" dirty="0" smtClean="0"/>
              <a:t>Simulations</a:t>
            </a:r>
          </a:p>
          <a:p>
            <a:r>
              <a:rPr lang="en-IN" sz="2400" dirty="0"/>
              <a:t>Biomechanical </a:t>
            </a:r>
            <a:r>
              <a:rPr lang="en-IN" sz="2400" dirty="0" smtClean="0"/>
              <a:t>Analysis</a:t>
            </a:r>
          </a:p>
          <a:p>
            <a:pPr marL="0" indent="0">
              <a:buNone/>
            </a:pPr>
            <a:r>
              <a:rPr lang="en-IN" sz="2400" b="1" dirty="0"/>
              <a:t>2. Personalized Training Approaches:</a:t>
            </a:r>
            <a:endParaRPr lang="en-IN" sz="2400" dirty="0"/>
          </a:p>
          <a:p>
            <a:r>
              <a:rPr lang="en-IN" sz="2400" dirty="0"/>
              <a:t>Data-Driven </a:t>
            </a:r>
            <a:r>
              <a:rPr lang="en-IN" sz="2400" dirty="0" smtClean="0"/>
              <a:t>Coaching</a:t>
            </a:r>
          </a:p>
          <a:p>
            <a:r>
              <a:rPr lang="en-IN" sz="2400" dirty="0"/>
              <a:t>Individualized Feedback</a:t>
            </a:r>
            <a:endParaRPr lang="en-IN" sz="2400" dirty="0">
              <a:latin typeface="Times New Roman" panose="02020603050405020304" pitchFamily="18" charset="0"/>
              <a:ea typeface="+mn-lt"/>
              <a:cs typeface="Times New Roman" panose="02020603050405020304" pitchFamily="18" charset="0"/>
            </a:endParaRPr>
          </a:p>
          <a:p>
            <a:pPr marL="0" indent="0">
              <a:buNone/>
            </a:pPr>
            <a:r>
              <a:rPr lang="en-IN" sz="2400" b="1" dirty="0"/>
              <a:t>3. Integration with Coaching Programs</a:t>
            </a:r>
            <a:r>
              <a:rPr lang="en-IN" sz="2400" dirty="0" smtClean="0"/>
              <a:t>:</a:t>
            </a:r>
          </a:p>
          <a:p>
            <a:r>
              <a:rPr lang="en-IN" sz="2400" dirty="0"/>
              <a:t>Coach-Player </a:t>
            </a:r>
            <a:r>
              <a:rPr lang="en-IN" sz="2400" dirty="0" smtClean="0"/>
              <a:t>Collaboration </a:t>
            </a:r>
          </a:p>
          <a:p>
            <a:r>
              <a:rPr lang="en-IN" sz="2400" dirty="0"/>
              <a:t>Enhanced Training Methods</a:t>
            </a:r>
            <a:endParaRPr lang="en-IN" sz="2400" dirty="0">
              <a:latin typeface="Times New Roman" panose="02020603050405020304" pitchFamily="18" charset="0"/>
              <a:ea typeface="+mn-lt"/>
              <a:cs typeface="Times New Roman" panose="02020603050405020304" pitchFamily="18" charset="0"/>
            </a:endParaRPr>
          </a:p>
          <a:p>
            <a:pPr marL="0" indent="0">
              <a:buNone/>
            </a:pPr>
            <a:r>
              <a:rPr lang="en-IN" sz="2400" b="1" dirty="0"/>
              <a:t>4. Ethical Considerations and </a:t>
            </a:r>
            <a:r>
              <a:rPr lang="en-IN" sz="2400" b="1" dirty="0" smtClean="0"/>
              <a:t>Challenges</a:t>
            </a:r>
            <a:endParaRPr lang="en-IN" sz="2400" dirty="0"/>
          </a:p>
          <a:p>
            <a:pPr marL="0" indent="0">
              <a:buNone/>
            </a:pPr>
            <a:r>
              <a:rPr lang="en-IN" sz="2400" b="1" dirty="0"/>
              <a:t>5. Future Directions and Opportunities for </a:t>
            </a:r>
            <a:r>
              <a:rPr lang="en-IN" sz="2400" b="1" dirty="0" smtClean="0"/>
              <a:t>Research</a:t>
            </a:r>
            <a:endParaRPr lang="en-IN" sz="2400" dirty="0"/>
          </a:p>
          <a:p>
            <a:pPr marL="0" indent="0">
              <a:buNone/>
            </a:pPr>
            <a:endParaRPr lang="en-IN" sz="2400" dirty="0">
              <a:latin typeface="Times New Roman" panose="02020603050405020304" pitchFamily="18" charset="0"/>
              <a:ea typeface="+mn-lt"/>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Observations from the Literature Review</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98674"/>
            <a:ext cx="10972800" cy="563562"/>
          </a:xfrm>
        </p:spPr>
        <p:txBody>
          <a:bodyPr>
            <a:noAutofit/>
          </a:bodyPr>
          <a:lstStyle/>
          <a:p>
            <a:pPr>
              <a:lnSpc>
                <a:spcPct val="150000"/>
              </a:lnSpc>
            </a:pPr>
            <a:r>
              <a:rPr lang="en-US" sz="3200" b="1" dirty="0">
                <a:latin typeface="Times New Roman" panose="02020603050405020304" pitchFamily="18" charset="0"/>
                <a:cs typeface="Times New Roman" panose="02020603050405020304" pitchFamily="18" charset="0"/>
              </a:rPr>
              <a:t>Limitations from the Literature Review</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p:txBody>
          <a:bodyPr>
            <a:normAutofit/>
          </a:bodyPr>
          <a:lstStyle/>
          <a:p>
            <a:pPr marL="457200" indent="-457200">
              <a:buAutoNum type="arabicPeriod"/>
            </a:pPr>
            <a:r>
              <a:rPr lang="en-IN" sz="2400" dirty="0" smtClean="0"/>
              <a:t> Scope </a:t>
            </a:r>
            <a:r>
              <a:rPr lang="en-IN" sz="2400" dirty="0"/>
              <a:t>and </a:t>
            </a:r>
            <a:r>
              <a:rPr lang="en-IN" sz="2400" dirty="0" smtClean="0"/>
              <a:t>Coverage</a:t>
            </a:r>
            <a:endParaRPr lang="en-IN" sz="2400" dirty="0"/>
          </a:p>
          <a:p>
            <a:pPr marL="457200" indent="-457200">
              <a:buAutoNum type="arabicPeriod"/>
            </a:pPr>
            <a:r>
              <a:rPr lang="en-IN" sz="2400" dirty="0" smtClean="0"/>
              <a:t> </a:t>
            </a:r>
            <a:r>
              <a:rPr lang="en-IN" sz="2400" dirty="0"/>
              <a:t>Publication </a:t>
            </a:r>
            <a:r>
              <a:rPr lang="en-IN" sz="2400" dirty="0" smtClean="0"/>
              <a:t>Bias</a:t>
            </a:r>
          </a:p>
          <a:p>
            <a:pPr marL="457200" indent="-457200">
              <a:buAutoNum type="arabicPeriod"/>
            </a:pPr>
            <a:r>
              <a:rPr lang="en-IN" sz="2400" dirty="0" smtClean="0"/>
              <a:t> </a:t>
            </a:r>
            <a:r>
              <a:rPr lang="en-IN" sz="2400" dirty="0"/>
              <a:t>Quality and </a:t>
            </a:r>
            <a:r>
              <a:rPr lang="en-IN" sz="2400" dirty="0" smtClean="0"/>
              <a:t>Reliability</a:t>
            </a:r>
          </a:p>
          <a:p>
            <a:pPr marL="457200" indent="-457200">
              <a:buAutoNum type="arabicPeriod"/>
            </a:pPr>
            <a:r>
              <a:rPr lang="en-IN" sz="2400" dirty="0" smtClean="0"/>
              <a:t> </a:t>
            </a:r>
            <a:r>
              <a:rPr lang="en-IN" sz="2400" dirty="0"/>
              <a:t>Temporal </a:t>
            </a:r>
            <a:r>
              <a:rPr lang="en-IN" sz="2400" dirty="0" smtClean="0"/>
              <a:t>Bias</a:t>
            </a:r>
          </a:p>
          <a:p>
            <a:pPr marL="457200" indent="-457200">
              <a:buAutoNum type="arabicPeriod"/>
            </a:pPr>
            <a:r>
              <a:rPr lang="en-IN" sz="2400" dirty="0"/>
              <a:t>Language and </a:t>
            </a:r>
            <a:r>
              <a:rPr lang="en-IN" sz="2400" dirty="0" smtClean="0"/>
              <a:t>Access</a:t>
            </a:r>
          </a:p>
          <a:p>
            <a:pPr marL="457200" indent="-457200">
              <a:buAutoNum type="arabicPeriod"/>
            </a:pPr>
            <a:r>
              <a:rPr lang="en-IN" sz="2400" dirty="0"/>
              <a:t>Contextual </a:t>
            </a:r>
            <a:r>
              <a:rPr lang="en-IN" sz="2400" dirty="0" smtClean="0"/>
              <a:t>Considerations</a:t>
            </a:r>
          </a:p>
          <a:p>
            <a:pPr marL="457200" indent="-457200">
              <a:buAutoNum type="arabicPeriod"/>
            </a:pPr>
            <a:r>
              <a:rPr lang="en-IN" sz="2400" dirty="0"/>
              <a:t>Bias and Subjectivity</a:t>
            </a:r>
            <a:endParaRPr lang="en-IN" sz="2400" dirty="0" smtClean="0"/>
          </a:p>
          <a:p>
            <a:pPr marL="0" indent="0">
              <a:buNone/>
            </a:pPr>
            <a:r>
              <a:rPr lang="en-IN" sz="2400" dirty="0" smtClean="0"/>
              <a:t> </a:t>
            </a:r>
          </a:p>
          <a:p>
            <a:pPr marL="457200" indent="-457200">
              <a:buAutoNum type="arabicPeriod"/>
            </a:pP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733266"/>
            <a:ext cx="10972800" cy="4720069"/>
          </a:xfrm>
        </p:spPr>
        <p:txBody>
          <a:bodyPr vert="horz" lIns="91440" tIns="45720" rIns="91440" bIns="45720" rtlCol="0" anchor="t">
            <a:normAutofit/>
          </a:bodyPr>
          <a:lstStyle/>
          <a:p>
            <a:pPr>
              <a:defRPr/>
            </a:pPr>
            <a:r>
              <a:rPr lang="en-IN" sz="2400" dirty="0"/>
              <a:t>Cricket training, while essential for player development, often faces challenges in delivering tailored and effective training regimens that address the diverse needs and abilities of individual players. </a:t>
            </a:r>
            <a:endParaRPr lang="en-IN" sz="2400" dirty="0" smtClean="0"/>
          </a:p>
          <a:p>
            <a:pPr>
              <a:defRPr/>
            </a:pPr>
            <a:r>
              <a:rPr lang="en-IN" sz="2400" dirty="0" smtClean="0"/>
              <a:t>Traditional </a:t>
            </a:r>
            <a:r>
              <a:rPr lang="en-IN" sz="2400" dirty="0"/>
              <a:t>training methods lack the precision and customization required to optimize player performance, leading to suboptimal outcomes and frustration for players and coaches alike</a:t>
            </a:r>
            <a:r>
              <a:rPr lang="en-IN" sz="2400" dirty="0" smtClean="0"/>
              <a:t>.</a:t>
            </a:r>
          </a:p>
          <a:p>
            <a:pPr>
              <a:defRPr/>
            </a:pPr>
            <a:r>
              <a:rPr lang="en-IN" sz="2400" dirty="0" smtClean="0"/>
              <a:t> </a:t>
            </a:r>
            <a:r>
              <a:rPr lang="en-IN" sz="2400" dirty="0"/>
              <a:t>In response to these challenges, there is a growing need for innovative technological solutions that can provide personalized training plans based on individual player attributes, preferences, and performance metrics.</a:t>
            </a:r>
          </a:p>
          <a:p>
            <a:pPr marL="0" indent="0">
              <a:spcAft>
                <a:spcPts val="0"/>
              </a:spcAft>
              <a:buNone/>
              <a:defRPr/>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09600" y="621156"/>
            <a:ext cx="10972800" cy="563562"/>
          </a:xfrm>
        </p:spPr>
        <p:txBody>
          <a:bodyPr>
            <a:no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52736"/>
            <a:ext cx="10972800" cy="5400599"/>
          </a:xfrm>
        </p:spPr>
        <p:txBody>
          <a:bodyPr vert="horz" lIns="91440" tIns="45720" rIns="91440" bIns="45720" rtlCol="0" anchor="t">
            <a:normAutofit/>
          </a:bodyPr>
          <a:lstStyle/>
          <a:p>
            <a:pPr marL="0" indent="0">
              <a:buNone/>
              <a:defRPr/>
            </a:pPr>
            <a:r>
              <a:rPr lang="en-IN" sz="2400" b="1" dirty="0"/>
              <a:t>1. Data Collection:</a:t>
            </a:r>
            <a:endParaRPr lang="en-IN" sz="2400" dirty="0"/>
          </a:p>
          <a:p>
            <a:pPr>
              <a:defRPr/>
            </a:pPr>
            <a:r>
              <a:rPr lang="en-IN" sz="2400" dirty="0"/>
              <a:t>Player </a:t>
            </a:r>
            <a:r>
              <a:rPr lang="en-IN" sz="2400" dirty="0" smtClean="0"/>
              <a:t>Profiles</a:t>
            </a:r>
            <a:endParaRPr lang="en-IN" sz="2400" dirty="0"/>
          </a:p>
          <a:p>
            <a:pPr>
              <a:defRPr/>
            </a:pPr>
            <a:r>
              <a:rPr lang="en-IN" sz="2400" dirty="0"/>
              <a:t>Performance </a:t>
            </a:r>
            <a:r>
              <a:rPr lang="en-IN" sz="2400" dirty="0" smtClean="0"/>
              <a:t>Metrics</a:t>
            </a:r>
          </a:p>
          <a:p>
            <a:pPr marL="0" indent="0">
              <a:buNone/>
              <a:defRPr/>
            </a:pPr>
            <a:r>
              <a:rPr lang="en-IN" sz="2400" b="1" dirty="0"/>
              <a:t>2. Algorithm Development</a:t>
            </a:r>
            <a:r>
              <a:rPr lang="en-IN" sz="2400" b="1" dirty="0" smtClean="0"/>
              <a:t>:</a:t>
            </a:r>
          </a:p>
          <a:p>
            <a:pPr>
              <a:defRPr/>
            </a:pPr>
            <a:r>
              <a:rPr lang="en-IN" sz="2400" dirty="0"/>
              <a:t>Data Analysis</a:t>
            </a:r>
          </a:p>
          <a:p>
            <a:pPr>
              <a:defRPr/>
            </a:pPr>
            <a:r>
              <a:rPr lang="en-IN" sz="2400" dirty="0"/>
              <a:t>Personalized Training </a:t>
            </a:r>
            <a:r>
              <a:rPr lang="en-IN" sz="2400" dirty="0" smtClean="0"/>
              <a:t>Plans</a:t>
            </a:r>
          </a:p>
          <a:p>
            <a:pPr marL="0" indent="0">
              <a:buNone/>
              <a:defRPr/>
            </a:pPr>
            <a:r>
              <a:rPr lang="en-IN" sz="2400" b="1" dirty="0"/>
              <a:t>3. User Interface Design</a:t>
            </a:r>
            <a:r>
              <a:rPr lang="en-IN" sz="2400" b="1" dirty="0" smtClean="0"/>
              <a:t>:</a:t>
            </a:r>
          </a:p>
          <a:p>
            <a:pPr>
              <a:defRPr/>
            </a:pPr>
            <a:r>
              <a:rPr lang="en-IN" sz="2400" dirty="0"/>
              <a:t>Interactive </a:t>
            </a:r>
            <a:r>
              <a:rPr lang="en-IN" sz="2400" dirty="0" smtClean="0"/>
              <a:t>Interface</a:t>
            </a:r>
          </a:p>
          <a:p>
            <a:pPr>
              <a:defRPr/>
            </a:pPr>
            <a:r>
              <a:rPr lang="en-IN" sz="2400" dirty="0"/>
              <a:t>Visualizations and </a:t>
            </a:r>
            <a:r>
              <a:rPr lang="en-IN" sz="2400" dirty="0" smtClean="0"/>
              <a:t>Feedback</a:t>
            </a:r>
          </a:p>
          <a:p>
            <a:pPr marL="0" indent="0">
              <a:buNone/>
              <a:defRPr/>
            </a:pPr>
            <a:r>
              <a:rPr lang="en-IN" sz="2400" b="1" dirty="0"/>
              <a:t>4. Implementation Considerations</a:t>
            </a:r>
            <a:r>
              <a:rPr lang="en-IN" sz="2400" dirty="0"/>
              <a:t>:</a:t>
            </a:r>
          </a:p>
          <a:p>
            <a:pPr>
              <a:defRPr/>
            </a:pPr>
            <a:r>
              <a:rPr lang="en-IN" sz="2400" dirty="0"/>
              <a:t>Integration with Coaching </a:t>
            </a:r>
            <a:r>
              <a:rPr lang="en-IN" sz="2400" dirty="0" smtClean="0"/>
              <a:t>Programs</a:t>
            </a:r>
          </a:p>
          <a:p>
            <a:pPr>
              <a:defRPr/>
            </a:pPr>
            <a:r>
              <a:rPr lang="en-IN" sz="2400" dirty="0"/>
              <a:t>Scalability and </a:t>
            </a:r>
            <a:r>
              <a:rPr lang="en-IN" sz="2400" dirty="0" smtClean="0"/>
              <a:t>Accessibility</a:t>
            </a:r>
          </a:p>
          <a:p>
            <a:pPr marL="0" indent="0">
              <a:buNone/>
              <a:defRPr/>
            </a:pPr>
            <a:endParaRPr lang="en-IN" sz="2400" dirty="0"/>
          </a:p>
          <a:p>
            <a:pPr marL="0" indent="0">
              <a:buNone/>
              <a:defRPr/>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500418" y="271136"/>
            <a:ext cx="10972800" cy="563562"/>
          </a:xfrm>
        </p:spPr>
        <p:txBody>
          <a:bodyPr>
            <a:noAutofit/>
          </a:bodyPr>
          <a:lstStyle/>
          <a:p>
            <a:r>
              <a:rPr lang="en-US" sz="3200" b="1" dirty="0">
                <a:latin typeface="Times New Roman" panose="02020603050405020304" pitchFamily="18" charset="0"/>
                <a:cs typeface="Times New Roman" panose="02020603050405020304" pitchFamily="18" charset="0"/>
              </a:rPr>
              <a:t>Proposed Research Methodology</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HCL_PPT_template_1</Template>
  <TotalTime>41</TotalTime>
  <Words>1135</Words>
  <Application>Microsoft Office PowerPoint</Application>
  <PresentationFormat>Widescreen</PresentationFormat>
  <Paragraphs>143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Bookman Old Style</vt:lpstr>
      <vt:lpstr>Calibri</vt:lpstr>
      <vt:lpstr>Cordia New</vt:lpstr>
      <vt:lpstr>Times New Roman</vt:lpstr>
      <vt:lpstr>Office Theme</vt:lpstr>
      <vt:lpstr>PowerPoint Presentation</vt:lpstr>
      <vt:lpstr> Agenda  </vt:lpstr>
      <vt:lpstr>Introduction</vt:lpstr>
      <vt:lpstr>Review of literature</vt:lpstr>
      <vt:lpstr>Review of literature</vt:lpstr>
      <vt:lpstr>Observations from the Literature Review</vt:lpstr>
      <vt:lpstr>Limitations from the Literature Review</vt:lpstr>
      <vt:lpstr>Problem Statement</vt:lpstr>
      <vt:lpstr>Proposed Research Methodology</vt:lpstr>
      <vt:lpstr>Proposed Research Methodology</vt:lpstr>
      <vt:lpstr> Software Requirements</vt:lpstr>
      <vt:lpstr> Software Requirements</vt:lpstr>
      <vt:lpstr> References  </vt:lpstr>
      <vt:lpstr> References  </vt:lpstr>
      <vt:lpstr>  Plagiarism Report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AIG-POC</dc:title>
  <dc:creator>debashis.sengupta</dc:creator>
  <cp:lastModifiedBy>Admin</cp:lastModifiedBy>
  <cp:revision>30</cp:revision>
  <cp:lastPrinted>2020-11-26T03:04:00Z</cp:lastPrinted>
  <dcterms:created xsi:type="dcterms:W3CDTF">2008-12-05T06:42:00Z</dcterms:created>
  <dcterms:modified xsi:type="dcterms:W3CDTF">2024-04-19T17:45:03Z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1A258D1FC3FD4E83845CDBF5B52BC3C7_12</vt:lpwstr>
  </property>
  <property fmtid="{D5CDD505-2E9C-101B-9397-08002B2CF9AE}" pid="3" name="KSOProductBuildVer">
    <vt:lpwstr>1033-12.2.0.13472</vt:lpwstr>
  </property>
</Properties>
</file>