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61" r:id="rId4"/>
    <p:sldId id="273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70BB3-2994-41C1-836B-7A0C9960FC54}" v="654" dt="2024-11-26T06:00:14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8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2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5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9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8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fall_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nscourses.com/tc1019fall2016/syndicated/software-lifecycle-waterfall-method/" TargetMode="Externa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183738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Agile, Waterfall, and Scrum Methodologies</a:t>
            </a:r>
            <a:endParaRPr lang="en-US" sz="400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2564567"/>
            <a:ext cx="3943350" cy="19274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A Comparative Overview for Software Development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What is Scrum?</a:t>
            </a:r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Definition:</a:t>
            </a:r>
            <a:r>
              <a:rPr lang="en-US" sz="2400" dirty="0">
                <a:ea typeface="+mn-lt"/>
                <a:cs typeface="+mn-lt"/>
              </a:rPr>
              <a:t> Scrum is an Agile framework used to manage and complete complex projects.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Key Characteristics: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Structured roles, events, and artifacts.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Focuses on teamwork, accountability, and delivering value in iterations.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Ideal for:</a:t>
            </a:r>
            <a:r>
              <a:rPr lang="en-US" sz="2400" dirty="0">
                <a:ea typeface="+mn-lt"/>
                <a:cs typeface="+mn-lt"/>
              </a:rPr>
              <a:t> Teams working on complex projects that require continuous feedback and incremental development.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6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Scrum Framework</a:t>
            </a:r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b="1" dirty="0">
                <a:ea typeface="+mn-lt"/>
                <a:cs typeface="+mn-lt"/>
              </a:rPr>
              <a:t>Roles: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Product Owner:</a:t>
            </a:r>
            <a:r>
              <a:rPr lang="en-US" sz="2400" dirty="0">
                <a:ea typeface="+mn-lt"/>
                <a:cs typeface="+mn-lt"/>
              </a:rPr>
              <a:t> Manages the product backlog, prioritizes work.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Scrum Master:</a:t>
            </a:r>
            <a:r>
              <a:rPr lang="en-US" sz="2400" dirty="0">
                <a:ea typeface="+mn-lt"/>
                <a:cs typeface="+mn-lt"/>
              </a:rPr>
              <a:t> Ensures Scrum practices are followed and removes obstacles.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Development Team:</a:t>
            </a:r>
            <a:r>
              <a:rPr lang="en-US" sz="2400" dirty="0">
                <a:ea typeface="+mn-lt"/>
                <a:cs typeface="+mn-lt"/>
              </a:rPr>
              <a:t> Responsible for delivering the product increment.</a:t>
            </a:r>
            <a:endParaRPr lang="en-US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Artifacts: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Product Backlog:</a:t>
            </a:r>
            <a:r>
              <a:rPr lang="en-US" sz="2400" dirty="0">
                <a:ea typeface="+mn-lt"/>
                <a:cs typeface="+mn-lt"/>
              </a:rPr>
              <a:t> A prioritized list of features and tasks.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Sprint Backlog:</a:t>
            </a:r>
            <a:r>
              <a:rPr lang="en-US" sz="2400" dirty="0">
                <a:ea typeface="+mn-lt"/>
                <a:cs typeface="+mn-lt"/>
              </a:rPr>
              <a:t> The work selected for the current sprint.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Increment:</a:t>
            </a:r>
            <a:r>
              <a:rPr lang="en-US" sz="2400" dirty="0">
                <a:ea typeface="+mn-lt"/>
                <a:cs typeface="+mn-lt"/>
              </a:rPr>
              <a:t> The working product delivered at the end of the sprint.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618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7844" y="702860"/>
            <a:ext cx="3018955" cy="802215"/>
          </a:xfrm>
        </p:spPr>
        <p:txBody>
          <a:bodyPr anchor="b"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  Scrum Events</a:t>
            </a:r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440710" cy="36269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Scrum process illustration as agile method Stock Photo - Alamy">
            <a:extLst>
              <a:ext uri="{FF2B5EF4-FFF2-40B4-BE49-F238E27FC236}">
                <a16:creationId xmlns:a16="http://schemas.microsoft.com/office/drawing/2014/main" id="{FFAAE9C3-3EA4-E3BC-9DF2-09714E18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43" t="-614" r="1238" b="10429"/>
          <a:stretch/>
        </p:blipFill>
        <p:spPr>
          <a:xfrm>
            <a:off x="3310836" y="1879216"/>
            <a:ext cx="6366041" cy="3253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059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Scrum Events</a:t>
            </a:r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dirty="0">
                <a:ea typeface="+mn-lt"/>
                <a:cs typeface="+mn-lt"/>
              </a:rPr>
              <a:t>Key Scrum Events: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Sprint:</a:t>
            </a:r>
            <a:r>
              <a:rPr lang="en-US" sz="2400" dirty="0">
                <a:ea typeface="+mn-lt"/>
                <a:cs typeface="+mn-lt"/>
              </a:rPr>
              <a:t> A time-boxed iteration where work is completed (usually 1-4 weeks).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Sprint Planning:</a:t>
            </a:r>
            <a:r>
              <a:rPr lang="en-US" sz="2400" dirty="0">
                <a:ea typeface="+mn-lt"/>
                <a:cs typeface="+mn-lt"/>
              </a:rPr>
              <a:t> Planning the work for the sprint.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Daily Scrum (Standup):</a:t>
            </a:r>
            <a:r>
              <a:rPr lang="en-US" sz="2400" dirty="0">
                <a:ea typeface="+mn-lt"/>
                <a:cs typeface="+mn-lt"/>
              </a:rPr>
              <a:t> Daily meetings to track progress.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Sprint Review:</a:t>
            </a:r>
            <a:r>
              <a:rPr lang="en-US" sz="2400" dirty="0">
                <a:ea typeface="+mn-lt"/>
                <a:cs typeface="+mn-lt"/>
              </a:rPr>
              <a:t> Review of completed work with stakeholders.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Sprint Retrospective:</a:t>
            </a:r>
            <a:r>
              <a:rPr lang="en-US" sz="2400" dirty="0">
                <a:ea typeface="+mn-lt"/>
                <a:cs typeface="+mn-lt"/>
              </a:rPr>
              <a:t> Reflecting on the process for continuous improvement.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71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285917"/>
            <a:ext cx="9976345" cy="744706"/>
          </a:xfrm>
        </p:spPr>
        <p:txBody>
          <a:bodyPr anchor="b">
            <a:normAutofit/>
          </a:bodyPr>
          <a:lstStyle/>
          <a:p>
            <a:r>
              <a:rPr lang="en-US" sz="2800" u="sng" dirty="0">
                <a:ea typeface="+mj-lt"/>
                <a:cs typeface="+mj-lt"/>
              </a:rPr>
              <a:t>Comparison: Waterfall vs Agile vs Scrum</a:t>
            </a:r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9329" y="1874454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8E5CBB-DB9B-78B5-EFAE-674C5AD82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81164"/>
              </p:ext>
            </p:extLst>
          </p:nvPr>
        </p:nvGraphicFramePr>
        <p:xfrm>
          <a:off x="661358" y="1150188"/>
          <a:ext cx="9516844" cy="513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07">
                  <a:extLst>
                    <a:ext uri="{9D8B030D-6E8A-4147-A177-3AD203B41FA5}">
                      <a16:colId xmlns:a16="http://schemas.microsoft.com/office/drawing/2014/main" val="169418948"/>
                    </a:ext>
                  </a:extLst>
                </a:gridCol>
                <a:gridCol w="1554115">
                  <a:extLst>
                    <a:ext uri="{9D8B030D-6E8A-4147-A177-3AD203B41FA5}">
                      <a16:colId xmlns:a16="http://schemas.microsoft.com/office/drawing/2014/main" val="2493615235"/>
                    </a:ext>
                  </a:extLst>
                </a:gridCol>
                <a:gridCol w="2379211">
                  <a:extLst>
                    <a:ext uri="{9D8B030D-6E8A-4147-A177-3AD203B41FA5}">
                      <a16:colId xmlns:a16="http://schemas.microsoft.com/office/drawing/2014/main" val="3147339768"/>
                    </a:ext>
                  </a:extLst>
                </a:gridCol>
                <a:gridCol w="2379211">
                  <a:extLst>
                    <a:ext uri="{9D8B030D-6E8A-4147-A177-3AD203B41FA5}">
                      <a16:colId xmlns:a16="http://schemas.microsoft.com/office/drawing/2014/main" val="2551671063"/>
                    </a:ext>
                  </a:extLst>
                </a:gridCol>
              </a:tblGrid>
              <a:tr h="71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i="0" u="none" strike="noStrike" baseline="0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Aspect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Waterfall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Agile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Scrum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6562"/>
                  </a:ext>
                </a:extLst>
              </a:tr>
              <a:tr h="6745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 dirty="0">
                          <a:latin typeface="Neue Haas Grotesk Text Pro"/>
                        </a:rPr>
                        <a:t>Approach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Linear, 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Iterative, flexible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Agile, with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42713"/>
                  </a:ext>
                </a:extLst>
              </a:tr>
              <a:tr h="6745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 dirty="0">
                          <a:latin typeface="Neue Haas Grotesk Text Pro"/>
                        </a:rPr>
                        <a:t>Scope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Fixed, predefined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Evolving, flexible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Evolving, flexible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72329"/>
                  </a:ext>
                </a:extLst>
              </a:tr>
              <a:tr h="11430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 dirty="0">
                          <a:latin typeface="Neue Haas Grotesk Text Pro"/>
                        </a:rPr>
                        <a:t>Phases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Defined, one after the other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Short cycles (sprints)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Cycles of sprints, with roles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07805"/>
                  </a:ext>
                </a:extLst>
              </a:tr>
              <a:tr h="6745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 dirty="0">
                          <a:latin typeface="Neue Haas Grotesk Text Pro"/>
                        </a:rPr>
                        <a:t>Customer Feedback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After project completion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Continuous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After each sprint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15053"/>
                  </a:ext>
                </a:extLst>
              </a:tr>
              <a:tr h="11430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 dirty="0">
                          <a:latin typeface="Neue Haas Grotesk Text Pro"/>
                        </a:rPr>
                        <a:t>Best For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Well-defined, simple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Dynamic, changing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projects with a need for teamwork and feedback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87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9329" y="1874454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FDA852-1841-D569-E1A4-F10AB2350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810" y="1533963"/>
            <a:ext cx="6239939" cy="3196642"/>
          </a:xfrm>
        </p:spPr>
        <p:txBody>
          <a:bodyPr>
            <a:normAutofit/>
          </a:bodyPr>
          <a:lstStyle/>
          <a:p>
            <a:r>
              <a:rPr lang="en-US" sz="96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96847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4000" b="0" dirty="0">
                <a:ea typeface="+mj-lt"/>
                <a:cs typeface="+mj-lt"/>
              </a:rPr>
              <a:t>                          </a:t>
            </a:r>
            <a:r>
              <a:rPr lang="en-US" sz="4000" u="sng" dirty="0">
                <a:ea typeface="+mj-lt"/>
                <a:cs typeface="+mj-lt"/>
              </a:rPr>
              <a:t>Introduction</a:t>
            </a:r>
            <a:endParaRPr lang="en-US" u="sng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Purpose:</a:t>
            </a:r>
            <a:r>
              <a:rPr lang="en-US" sz="2800" dirty="0">
                <a:ea typeface="+mn-lt"/>
                <a:cs typeface="+mn-lt"/>
              </a:rPr>
              <a:t> Understand the core concepts of Agile, Waterfall, and Scrum.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Why it matters:</a:t>
            </a:r>
            <a:r>
              <a:rPr lang="en-US" sz="2800" dirty="0">
                <a:ea typeface="+mn-lt"/>
                <a:cs typeface="+mn-lt"/>
              </a:rPr>
              <a:t> These methodologies guide project management, software development, and team collaboration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30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4000" b="0" dirty="0">
                <a:ea typeface="+mj-lt"/>
                <a:cs typeface="+mj-lt"/>
              </a:rPr>
              <a:t>                   </a:t>
            </a:r>
            <a:r>
              <a:rPr lang="en-US" sz="4000" dirty="0">
                <a:ea typeface="+mj-lt"/>
                <a:cs typeface="+mj-lt"/>
              </a:rPr>
              <a:t>What is Waterfall?</a:t>
            </a:r>
            <a:endParaRPr lang="en-US" sz="4000" u="sng" dirty="0">
              <a:ea typeface="+mj-lt"/>
              <a:cs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Definition:</a:t>
            </a:r>
            <a:r>
              <a:rPr lang="en-US" sz="2800" dirty="0">
                <a:ea typeface="+mn-lt"/>
                <a:cs typeface="+mn-lt"/>
              </a:rPr>
              <a:t> Waterfall is a traditional, linear project management methodology.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Key Characteristics: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Sequential, step-by-step process.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Each phase must be completed before moving to the next.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Fixed scope and requirements.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Ideal for:</a:t>
            </a:r>
            <a:r>
              <a:rPr lang="en-US" sz="2800" dirty="0">
                <a:ea typeface="+mn-lt"/>
                <a:cs typeface="+mn-lt"/>
              </a:rPr>
              <a:t> Well-defined projects with little to no changes after requirements are set.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06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0FBD780E-DF1A-18B1-6B1A-226D0D261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29125" y="2176462"/>
            <a:ext cx="3333750" cy="250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960C0-2D87-0A6E-17CB-D8EF6A71A631}"/>
              </a:ext>
            </a:extLst>
          </p:cNvPr>
          <p:cNvSpPr txBox="1"/>
          <p:nvPr/>
        </p:nvSpPr>
        <p:spPr>
          <a:xfrm>
            <a:off x="4429125" y="4681538"/>
            <a:ext cx="333375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  <p:pic>
        <p:nvPicPr>
          <p:cNvPr id="11" name="Picture 10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824545FD-5973-1863-16D5-83DDC1E76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24000" y="855239"/>
            <a:ext cx="9144000" cy="51475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AD53C5-70A0-14B9-E513-0396C38AA448}"/>
              </a:ext>
            </a:extLst>
          </p:cNvPr>
          <p:cNvSpPr txBox="1"/>
          <p:nvPr/>
        </p:nvSpPr>
        <p:spPr>
          <a:xfrm>
            <a:off x="4330700" y="241300"/>
            <a:ext cx="2692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281019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dirty="0"/>
              <a:t>                         Waterfall Phases</a:t>
            </a:r>
            <a:endParaRPr lang="en-US" sz="4000" b="0" u="sng" dirty="0">
              <a:ea typeface="+mj-lt"/>
              <a:cs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"/>
              <a:buChar char="•"/>
            </a:pPr>
            <a:r>
              <a:rPr lang="en-US" sz="2400" b="1" dirty="0"/>
              <a:t>Requirements Gathering:</a:t>
            </a:r>
            <a:r>
              <a:rPr lang="en-US" sz="2400" dirty="0"/>
              <a:t> Define all project requirements upfront.</a:t>
            </a:r>
          </a:p>
          <a:p>
            <a:pPr>
              <a:buFont typeface=""/>
              <a:buChar char="•"/>
            </a:pPr>
            <a:r>
              <a:rPr lang="en-US" sz="2400" b="1" dirty="0"/>
              <a:t>System Design:</a:t>
            </a:r>
            <a:r>
              <a:rPr lang="en-US" sz="2400" dirty="0"/>
              <a:t> Plan the architecture and design.</a:t>
            </a:r>
          </a:p>
          <a:p>
            <a:pPr>
              <a:buFont typeface=""/>
              <a:buChar char="•"/>
            </a:pPr>
            <a:r>
              <a:rPr lang="en-US" sz="2400" b="1" dirty="0"/>
              <a:t>Implementation:</a:t>
            </a:r>
            <a:r>
              <a:rPr lang="en-US" sz="2400" dirty="0"/>
              <a:t> Code and develop the solution.</a:t>
            </a:r>
          </a:p>
          <a:p>
            <a:pPr>
              <a:buFont typeface=""/>
              <a:buChar char="•"/>
            </a:pPr>
            <a:r>
              <a:rPr lang="en-US" sz="2400" b="1" dirty="0"/>
              <a:t>Verification (Testing):</a:t>
            </a:r>
            <a:r>
              <a:rPr lang="en-US" sz="2400" dirty="0"/>
              <a:t> Test the system for bugs and ensure it meets requirements.</a:t>
            </a:r>
          </a:p>
          <a:p>
            <a:pPr>
              <a:buFont typeface=""/>
              <a:buChar char="•"/>
            </a:pPr>
            <a:r>
              <a:rPr lang="en-US" sz="2400" b="1" dirty="0"/>
              <a:t>Deployment:</a:t>
            </a:r>
            <a:r>
              <a:rPr lang="en-US" sz="2400" dirty="0"/>
              <a:t> Deploy the system for use.</a:t>
            </a:r>
          </a:p>
          <a:p>
            <a:pPr>
              <a:buFont typeface=""/>
              <a:buChar char="•"/>
            </a:pPr>
            <a:r>
              <a:rPr lang="en-US" sz="2400" b="1" dirty="0"/>
              <a:t>Maintenance:</a:t>
            </a:r>
            <a:r>
              <a:rPr lang="en-US" sz="2400" dirty="0"/>
              <a:t> Fix issues and make improvements post-launch</a:t>
            </a:r>
          </a:p>
        </p:txBody>
      </p:sp>
    </p:spTree>
    <p:extLst>
      <p:ext uri="{BB962C8B-B14F-4D97-AF65-F5344CB8AC3E}">
        <p14:creationId xmlns:p14="http://schemas.microsoft.com/office/powerpoint/2010/main" val="3041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dirty="0"/>
              <a:t>     </a:t>
            </a:r>
            <a:r>
              <a:rPr lang="en-US" dirty="0">
                <a:ea typeface="+mj-lt"/>
                <a:cs typeface="+mj-lt"/>
              </a:rPr>
              <a:t>         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sz="4000" dirty="0">
                <a:ea typeface="+mj-lt"/>
                <a:cs typeface="+mj-lt"/>
              </a:rPr>
              <a:t>Pros and Cons of Waterfall</a:t>
            </a:r>
            <a:endParaRPr lang="en-US" sz="4000" u="sng">
              <a:ea typeface="+mj-lt"/>
              <a:cs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b="1" dirty="0">
                <a:ea typeface="+mn-lt"/>
                <a:cs typeface="+mn-lt"/>
              </a:rPr>
              <a:t>Pros: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Clear structure with defined stages.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Easier to manage due to predictable timelines.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Well-suited for small, fixed-scope projects.</a:t>
            </a:r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Cons: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Inflexible to changes once the project is underway.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Delayed testing until later in the process.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Can lead to scope creep if not tightly controlled.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126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What is Agile?</a:t>
            </a:r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Definition:</a:t>
            </a:r>
            <a:r>
              <a:rPr lang="en-US" sz="2400" dirty="0">
                <a:ea typeface="+mn-lt"/>
                <a:cs typeface="+mn-lt"/>
              </a:rPr>
              <a:t> Agile is an iterative, flexible approach to project management and software development.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Key Characteristics:</a:t>
            </a:r>
            <a:endParaRPr lang="en-US" dirty="0"/>
          </a:p>
          <a:p>
            <a:pPr marL="742950" lvl="1" indent="-285750" algn="l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Focuses on continuous improvement and rapid delivery.</a:t>
            </a:r>
            <a:endParaRPr lang="en-US" dirty="0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Emphasizes collaboration with stakeholders.</a:t>
            </a:r>
            <a:endParaRPr lang="en-US" dirty="0"/>
          </a:p>
          <a:p>
            <a:pPr marL="742950" lvl="1" indent="-285750" algn="l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Work is divided into small, manageable cycles (sprints).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Ideal for:</a:t>
            </a:r>
            <a:r>
              <a:rPr lang="en-US" sz="2400" dirty="0">
                <a:ea typeface="+mn-lt"/>
                <a:cs typeface="+mn-lt"/>
              </a:rPr>
              <a:t> Projects that require frequent changes and evolving requirements.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1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Agile Principles</a:t>
            </a:r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Iterative development:</a:t>
            </a:r>
            <a:r>
              <a:rPr lang="en-US" sz="2400" dirty="0">
                <a:ea typeface="+mn-lt"/>
                <a:cs typeface="+mn-lt"/>
              </a:rPr>
              <a:t> Work is done in short sprints (usually 1-4 weeks).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Customer collaboration:</a:t>
            </a:r>
            <a:r>
              <a:rPr lang="en-US" sz="2400" dirty="0">
                <a:ea typeface="+mn-lt"/>
                <a:cs typeface="+mn-lt"/>
              </a:rPr>
              <a:t> Regular feedback to ensure alignment with customer needs.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Responding to change:</a:t>
            </a:r>
            <a:r>
              <a:rPr lang="en-US" sz="2400" dirty="0">
                <a:ea typeface="+mn-lt"/>
                <a:cs typeface="+mn-lt"/>
              </a:rPr>
              <a:t> Embraces changes in requirements, even late in development.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Simplicity:</a:t>
            </a:r>
            <a:r>
              <a:rPr lang="en-US" sz="2400" dirty="0">
                <a:ea typeface="+mn-lt"/>
                <a:cs typeface="+mn-lt"/>
              </a:rPr>
              <a:t> Focus on delivering the most valuable features </a:t>
            </a:r>
            <a:r>
              <a:rPr lang="en-US" sz="2400" dirty="0" err="1">
                <a:ea typeface="+mn-lt"/>
                <a:cs typeface="+mn-lt"/>
              </a:rPr>
              <a:t>quickl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158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2900" dirty="0">
                <a:ea typeface="+mj-lt"/>
                <a:cs typeface="+mj-lt"/>
              </a:rPr>
              <a:t>Agile Proc</a:t>
            </a:r>
            <a:r>
              <a:rPr lang="en-US" sz="2800" dirty="0">
                <a:ea typeface="+mj-lt"/>
                <a:cs typeface="+mj-lt"/>
              </a:rPr>
              <a:t>ess Overview</a:t>
            </a:r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Stages: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Sprint Planning:</a:t>
            </a:r>
            <a:r>
              <a:rPr lang="en-US" sz="2400" dirty="0">
                <a:ea typeface="+mn-lt"/>
                <a:cs typeface="+mn-lt"/>
              </a:rPr>
              <a:t> Define the work to be done in the sprint.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Daily Standups:</a:t>
            </a:r>
            <a:r>
              <a:rPr lang="en-US" sz="2400" dirty="0">
                <a:ea typeface="+mn-lt"/>
                <a:cs typeface="+mn-lt"/>
              </a:rPr>
              <a:t> Short meetings for team members to share progress and challenges.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Sprint Review:</a:t>
            </a:r>
            <a:r>
              <a:rPr lang="en-US" sz="2400" dirty="0">
                <a:ea typeface="+mn-lt"/>
                <a:cs typeface="+mn-lt"/>
              </a:rPr>
              <a:t> Showcase completed work to stakeholders at the end of the sprint.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Sprint Retrospective:</a:t>
            </a:r>
            <a:r>
              <a:rPr lang="en-US" sz="2400" dirty="0">
                <a:ea typeface="+mn-lt"/>
                <a:cs typeface="+mn-lt"/>
              </a:rPr>
              <a:t> Reflect on what went well, what didn’t, and how to improve.</a:t>
            </a:r>
            <a:endParaRPr lang="en-US"/>
          </a:p>
          <a:p>
            <a:pPr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62336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SwellVTI</vt:lpstr>
      <vt:lpstr>Agile, Waterfall, and Scrum Methodologies</vt:lpstr>
      <vt:lpstr>                          Introduction</vt:lpstr>
      <vt:lpstr>                   What is Waterfall?</vt:lpstr>
      <vt:lpstr>PowerPoint Presentation</vt:lpstr>
      <vt:lpstr>                         Waterfall Phases</vt:lpstr>
      <vt:lpstr>               Pros and Cons of Waterfall</vt:lpstr>
      <vt:lpstr>What is Agile?</vt:lpstr>
      <vt:lpstr>Agile Principles</vt:lpstr>
      <vt:lpstr>Agile Process Overview</vt:lpstr>
      <vt:lpstr>What is Scrum?</vt:lpstr>
      <vt:lpstr>Scrum Framework</vt:lpstr>
      <vt:lpstr>  Scrum Events</vt:lpstr>
      <vt:lpstr>Scrum Events</vt:lpstr>
      <vt:lpstr>Comparison: Waterfall vs Agile vs Scrum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250</cp:revision>
  <dcterms:created xsi:type="dcterms:W3CDTF">2024-11-25T12:51:03Z</dcterms:created>
  <dcterms:modified xsi:type="dcterms:W3CDTF">2024-11-26T09:56:44Z</dcterms:modified>
</cp:coreProperties>
</file>