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Source Code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0F24F9-F2B1-4F61-A828-2862544D889E}">
  <a:tblStyle styleId="{5A0F24F9-F2B1-4F61-A828-2862544D8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7a733b4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7a733b4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7a733b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7a733b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c7a733b4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c7a733b4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7a733b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7a733b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7a733b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c7a733b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c7a733b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c7a733b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c7a733b4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c7a733b4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c7a733b4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c7a733b4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c7a733b4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c7a733b4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c7a733b4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c7a733b4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7a733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7a733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7a733b4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7a733b4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c7a733b4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c7a733b4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c7a733b4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c7a733b4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a3dc90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a3dc90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a3dc90d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a3dc90d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a3dc90d5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a3dc90d5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a3dc90d5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a3dc90d5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a412d5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a412d5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a3dc90d5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a3dc90d5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a3dc90d5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a3dc90d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7a733b4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7a733b4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a3dc90d5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a3dc90d5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a3dc90d5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a3dc90d5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a412d5f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a412d5f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7a733b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7a733b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c7a733b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c7a733b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7a733b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7a733b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7a733b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c7a733b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c7a733b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c7a733b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c7a733b4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c7a733b4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commons.wikimedia.org/wiki/File:Breadth-first-tree.sv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ADT and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728985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728985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728985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Diego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728985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Diego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Diego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5930925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Diego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ADT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Queue: data structure that organizes elements into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FIFO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FIFO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n,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FIFO principle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 Queue is like a line waiting to purchase tickets, 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first person in line is the first person serve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first entry that will be removed from the queue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Front (head) - The element is removed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Rear (tail)- The element is inserted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725" y="1589425"/>
            <a:ext cx="2848350" cy="2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Enqueue(“Carol”)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Enqueue(“Diego”)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Diego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Applications </a:t>
            </a:r>
            <a:endParaRPr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Application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BFS traversal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Buffering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Play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play Queue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Application: Breadth-First Search (BFS)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468825"/>
            <a:ext cx="5334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Another algorithm for traversing a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Advanced data structures, or algorithms, topic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Alternative to depth-first search (DFS) mentioned in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Stack Applications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queue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as TODO list of unexplored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500" y="1293238"/>
            <a:ext cx="3193500" cy="20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5380500" y="3339063"/>
            <a:ext cx="3763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 credit: </a:t>
            </a:r>
            <a:b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https://commons.wikimedia.org/wiki/File:Breadth-first-tree.svg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, CC-BY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 </a:t>
            </a:r>
            <a:r>
              <a:rPr lang="en"/>
              <a:t>using</a:t>
            </a:r>
            <a:r>
              <a:rPr lang="en"/>
              <a:t> Linked List</a:t>
            </a:r>
            <a:endParaRPr/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to List Correspondence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manipulates two ends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Enqueue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last 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Dequeue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first position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List has two ends: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front, 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Q: how do they correspond?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front?,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back?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Again, analyze based on asymptotic analysis (big-O)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37"/>
          <p:cNvGrpSpPr/>
          <p:nvPr/>
        </p:nvGrpSpPr>
        <p:grpSpPr>
          <a:xfrm>
            <a:off x="5718600" y="1173550"/>
            <a:ext cx="1573650" cy="393600"/>
            <a:chOff x="5412700" y="2274450"/>
            <a:chExt cx="1573650" cy="393600"/>
          </a:xfrm>
        </p:grpSpPr>
        <p:sp>
          <p:nvSpPr>
            <p:cNvPr id="256" name="Google Shape;256;p37"/>
            <p:cNvSpPr/>
            <p:nvPr/>
          </p:nvSpPr>
          <p:spPr>
            <a:xfrm>
              <a:off x="541270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6002725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659275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9" name="Google Shape;259;p37"/>
          <p:cNvGrpSpPr/>
          <p:nvPr/>
        </p:nvGrpSpPr>
        <p:grpSpPr>
          <a:xfrm>
            <a:off x="5718597" y="2019000"/>
            <a:ext cx="2805300" cy="613378"/>
            <a:chOff x="5631097" y="2487575"/>
            <a:chExt cx="2805300" cy="613378"/>
          </a:xfrm>
        </p:grpSpPr>
        <p:sp>
          <p:nvSpPr>
            <p:cNvPr id="260" name="Google Shape;260;p37"/>
            <p:cNvSpPr/>
            <p:nvPr/>
          </p:nvSpPr>
          <p:spPr>
            <a:xfrm>
              <a:off x="6504150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7194075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7884000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3" name="Google Shape;263;p37"/>
            <p:cNvCxnSpPr>
              <a:stCxn id="260" idx="3"/>
              <a:endCxn id="261" idx="1"/>
            </p:cNvCxnSpPr>
            <p:nvPr/>
          </p:nvCxnSpPr>
          <p:spPr>
            <a:xfrm>
              <a:off x="6897750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37"/>
            <p:cNvCxnSpPr>
              <a:stCxn id="261" idx="3"/>
              <a:endCxn id="262" idx="1"/>
            </p:cNvCxnSpPr>
            <p:nvPr/>
          </p:nvCxnSpPr>
          <p:spPr>
            <a:xfrm>
              <a:off x="7587675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37"/>
            <p:cNvSpPr/>
            <p:nvPr/>
          </p:nvSpPr>
          <p:spPr>
            <a:xfrm>
              <a:off x="5814225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6" name="Google Shape;266;p37"/>
            <p:cNvCxnSpPr>
              <a:stCxn id="265" idx="3"/>
            </p:cNvCxnSpPr>
            <p:nvPr/>
          </p:nvCxnSpPr>
          <p:spPr>
            <a:xfrm>
              <a:off x="6207825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7" name="Google Shape;267;p37"/>
            <p:cNvSpPr/>
            <p:nvPr/>
          </p:nvSpPr>
          <p:spPr>
            <a:xfrm>
              <a:off x="5631097" y="269117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268" name="Google Shape;268;p37"/>
          <p:cNvGrpSpPr/>
          <p:nvPr/>
        </p:nvGrpSpPr>
        <p:grpSpPr>
          <a:xfrm>
            <a:off x="5718597" y="3084225"/>
            <a:ext cx="2805300" cy="613378"/>
            <a:chOff x="5447972" y="4664025"/>
            <a:chExt cx="2805300" cy="613378"/>
          </a:xfrm>
        </p:grpSpPr>
        <p:sp>
          <p:nvSpPr>
            <p:cNvPr id="269" name="Google Shape;269;p37"/>
            <p:cNvSpPr/>
            <p:nvPr/>
          </p:nvSpPr>
          <p:spPr>
            <a:xfrm>
              <a:off x="6321025" y="4664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010950" y="4664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700875" y="4664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2" name="Google Shape;272;p37"/>
            <p:cNvCxnSpPr>
              <a:stCxn id="269" idx="3"/>
              <a:endCxn id="270" idx="1"/>
            </p:cNvCxnSpPr>
            <p:nvPr/>
          </p:nvCxnSpPr>
          <p:spPr>
            <a:xfrm>
              <a:off x="6714625" y="4860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p37"/>
            <p:cNvCxnSpPr>
              <a:stCxn id="270" idx="3"/>
              <a:endCxn id="271" idx="1"/>
            </p:cNvCxnSpPr>
            <p:nvPr/>
          </p:nvCxnSpPr>
          <p:spPr>
            <a:xfrm>
              <a:off x="7404550" y="4860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4" name="Google Shape;274;p37"/>
            <p:cNvSpPr/>
            <p:nvPr/>
          </p:nvSpPr>
          <p:spPr>
            <a:xfrm>
              <a:off x="5631100" y="4664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5" name="Google Shape;275;p37"/>
            <p:cNvCxnSpPr>
              <a:stCxn id="274" idx="3"/>
            </p:cNvCxnSpPr>
            <p:nvPr/>
          </p:nvCxnSpPr>
          <p:spPr>
            <a:xfrm>
              <a:off x="6024700" y="4860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6" name="Google Shape;276;p37"/>
            <p:cNvSpPr/>
            <p:nvPr/>
          </p:nvSpPr>
          <p:spPr>
            <a:xfrm>
              <a:off x="5447972" y="486762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to List Correspondence</a:t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311700" y="1468825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front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8"/>
          <p:cNvGrpSpPr/>
          <p:nvPr/>
        </p:nvGrpSpPr>
        <p:grpSpPr>
          <a:xfrm>
            <a:off x="2412175" y="3397825"/>
            <a:ext cx="1573650" cy="393600"/>
            <a:chOff x="5412700" y="2274450"/>
            <a:chExt cx="1573650" cy="393600"/>
          </a:xfrm>
        </p:grpSpPr>
        <p:sp>
          <p:nvSpPr>
            <p:cNvPr id="285" name="Google Shape;285;p38"/>
            <p:cNvSpPr/>
            <p:nvPr/>
          </p:nvSpPr>
          <p:spPr>
            <a:xfrm>
              <a:off x="541270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6002725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659275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8" name="Google Shape;288;p38"/>
          <p:cNvGrpSpPr/>
          <p:nvPr/>
        </p:nvGrpSpPr>
        <p:grpSpPr>
          <a:xfrm>
            <a:off x="5010272" y="3390238"/>
            <a:ext cx="2805300" cy="613378"/>
            <a:chOff x="5631097" y="2487575"/>
            <a:chExt cx="2805300" cy="613378"/>
          </a:xfrm>
        </p:grpSpPr>
        <p:sp>
          <p:nvSpPr>
            <p:cNvPr id="289" name="Google Shape;289;p38"/>
            <p:cNvSpPr/>
            <p:nvPr/>
          </p:nvSpPr>
          <p:spPr>
            <a:xfrm>
              <a:off x="6504150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7194075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7884000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2" name="Google Shape;292;p38"/>
            <p:cNvCxnSpPr>
              <a:stCxn id="289" idx="3"/>
              <a:endCxn id="290" idx="1"/>
            </p:cNvCxnSpPr>
            <p:nvPr/>
          </p:nvCxnSpPr>
          <p:spPr>
            <a:xfrm>
              <a:off x="6897750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38"/>
            <p:cNvCxnSpPr>
              <a:stCxn id="290" idx="3"/>
              <a:endCxn id="291" idx="1"/>
            </p:cNvCxnSpPr>
            <p:nvPr/>
          </p:nvCxnSpPr>
          <p:spPr>
            <a:xfrm>
              <a:off x="7587675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38"/>
            <p:cNvSpPr/>
            <p:nvPr/>
          </p:nvSpPr>
          <p:spPr>
            <a:xfrm>
              <a:off x="5814225" y="24875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5" name="Google Shape;295;p38"/>
            <p:cNvCxnSpPr>
              <a:stCxn id="294" idx="3"/>
            </p:cNvCxnSpPr>
            <p:nvPr/>
          </p:nvCxnSpPr>
          <p:spPr>
            <a:xfrm>
              <a:off x="6207825" y="26843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38"/>
            <p:cNvSpPr/>
            <p:nvPr/>
          </p:nvSpPr>
          <p:spPr>
            <a:xfrm>
              <a:off x="5631097" y="269117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97" name="Google Shape;297;p38"/>
          <p:cNvSpPr txBox="1"/>
          <p:nvPr/>
        </p:nvSpPr>
        <p:spPr>
          <a:xfrm>
            <a:off x="6026175" y="2100025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8" name="Google Shape;298;p38"/>
          <p:cNvCxnSpPr>
            <a:stCxn id="297" idx="2"/>
          </p:cNvCxnSpPr>
          <p:nvPr/>
        </p:nvCxnSpPr>
        <p:spPr>
          <a:xfrm>
            <a:off x="6489375" y="2907625"/>
            <a:ext cx="1035000" cy="4902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to List Correspondence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3446750"/>
            <a:ext cx="8520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front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Enqueue, Front, Dequeue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back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Dequeue slows down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w/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queue front = list front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advantage to DLL, so choose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05" name="Google Shape;305;p39"/>
          <p:cNvGraphicFramePr/>
          <p:nvPr/>
        </p:nvGraphicFramePr>
        <p:xfrm>
          <a:off x="952500" y="15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{5A0F24F9-F2B1-4F61-A828-2862544D889E}</a:tableStyleId>
              </a:tblPr>
              <a:tblGrid>
                <a:gridCol w="3447775"/>
                <a:gridCol w="1910825"/>
                <a:gridCol w="188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PushFront, 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Back, PushBack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Members, Constructor, Size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template &lt;typename T&gt;</a:t>
            </a:r>
            <a:br>
              <a:rPr lang="en" sz="1200"/>
            </a:br>
            <a:r>
              <a:rPr lang="en" sz="1200"/>
              <a:t>class LinkedQueue 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LinkedQueue() { }</a:t>
            </a:r>
            <a:br>
              <a:rPr lang="en" sz="1200"/>
            </a:br>
            <a:br>
              <a:rPr lang="en" sz="1200"/>
            </a:br>
            <a:r>
              <a:rPr lang="en" sz="1200"/>
              <a:t>  size_t Size() { return list_.Size(); }</a:t>
            </a:r>
            <a:br>
              <a:rPr lang="en" sz="1200"/>
            </a:br>
            <a:br>
              <a:rPr lang="en" sz="1200"/>
            </a:br>
            <a:r>
              <a:rPr lang="en" sz="1200"/>
              <a:t>…</a:t>
            </a:r>
            <a:br>
              <a:rPr lang="en" sz="1200"/>
            </a:b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  SLList&lt;T&gt; list_;</a:t>
            </a:r>
            <a:br>
              <a:rPr lang="en" sz="1200"/>
            </a:br>
            <a:r>
              <a:rPr lang="en" sz="1200"/>
              <a:t>};</a:t>
            </a:r>
            <a:endParaRPr sz="1200"/>
          </a:p>
        </p:txBody>
      </p:sp>
      <p:sp>
        <p:nvSpPr>
          <p:cNvPr id="313" name="Google Shape;31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 singly-linked list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Reuse SLL operations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Both are 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Enqueue(x)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Enqueue(T x) {</a:t>
            </a:r>
            <a:br>
              <a:rPr lang="en" sz="1200"/>
            </a:br>
            <a:r>
              <a:rPr lang="en" sz="1200"/>
              <a:t>  list_.PushBack(x);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41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add a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back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(Stack added front)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No error check needed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Queue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regular queue based on FIFO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assign priority to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Elements with higher priority will be deleted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types  - min priority and max priority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implement sorting and scheduling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and end of the queue are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O.S. to manage </a:t>
            </a:r>
            <a:r>
              <a:rPr lang="en"/>
              <a:t>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Elements can be added or deleted from both the 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 Front()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queue”);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return list_.Front();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42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queue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return the list’s front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Dequeue()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queue”);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list_.PopFront();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7" name="Google Shape;337;p43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queue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remove the list’s front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List-Based Queue Analysis Summary</a:t>
            </a:r>
            <a:endParaRPr/>
          </a:p>
        </p:txBody>
      </p:sp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{5A0F24F9-F2B1-4F61-A828-2862544D889E}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Enqueue(x)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Front()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Dequeue()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Operations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Enqueue(x)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add element x to the last 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return the element at the first 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must not be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Dequeue()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remove the element at the first 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must not be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675" y="1529038"/>
            <a:ext cx="3972630" cy="297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a Queue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Row of boxes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element in a box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element is to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left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(implicit)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element is to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(implicit)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929025" y="1468825"/>
            <a:ext cx="376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containing 6 (first), 5, 7 (last)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6027100" y="1911625"/>
            <a:ext cx="1573650" cy="393600"/>
            <a:chOff x="5412700" y="2274450"/>
            <a:chExt cx="1573650" cy="393600"/>
          </a:xfrm>
        </p:grpSpPr>
        <p:sp>
          <p:nvSpPr>
            <p:cNvPr id="86" name="Google Shape;86;p17"/>
            <p:cNvSpPr/>
            <p:nvPr/>
          </p:nvSpPr>
          <p:spPr>
            <a:xfrm>
              <a:off x="541270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002725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592750" y="22744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Queue Operations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Enqueue(“Alice”)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Enqueue(“Bob”)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4572000" y="2374950"/>
            <a:ext cx="9978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