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76C29F-0EC7-459C-BC17-530CB9B3C431}">
  <a:tblStyle styleId="{7576C29F-0EC7-459C-BC17-530CB9B3C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19a8c7e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19a8c7e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19a8c7e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019a8c7e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019a8c7e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019a8c7e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019a8c7e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019a8c7e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019a8c7e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019a8c7e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019a8c7e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019a8c7e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19a8c7e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19a8c7e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019a8c7e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019a8c7e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19a8c7e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19a8c7e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019a8c7e9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019a8c7e9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19a8c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19a8c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019a8c7e9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019a8c7e9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019a8c7e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019a8c7e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019a8c7e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019a8c7e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019a8c7e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019a8c7e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19a8c7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19a8c7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19a8c7e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019a8c7e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019a8c7e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019a8c7e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19a8c7e9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019a8c7e9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19a8c7e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19a8c7e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19a8c7e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019a8c7e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019a8c7e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019a8c7e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Leonhard_Eul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Binary Tree Height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binary search tree efficiency relates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Define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nodes in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Define 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height of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Q: what is the maximum and minimum possible height of a binary tree as a function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Height is O(n)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468825"/>
            <a:ext cx="4307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Imagine stretching out a tree vertically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Tall, narrow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parent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only one child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left children,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right children,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mix (zig-zag)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839000" y="2614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067000" y="2386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295000" y="2158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523000" y="1930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751000" y="1702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3"/>
          <p:cNvCxnSpPr>
            <a:endCxn id="197" idx="3"/>
          </p:cNvCxnSpPr>
          <p:nvPr/>
        </p:nvCxnSpPr>
        <p:spPr>
          <a:xfrm flipH="1" rot="10800000">
            <a:off x="5033490" y="258068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>
            <a:stCxn id="197" idx="7"/>
            <a:endCxn id="198" idx="3"/>
          </p:cNvCxnSpPr>
          <p:nvPr/>
        </p:nvCxnSpPr>
        <p:spPr>
          <a:xfrm flipH="1" rot="10800000">
            <a:off x="5261610" y="2352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>
            <a:stCxn id="198" idx="7"/>
            <a:endCxn id="199" idx="3"/>
          </p:cNvCxnSpPr>
          <p:nvPr/>
        </p:nvCxnSpPr>
        <p:spPr>
          <a:xfrm flipH="1" rot="10800000">
            <a:off x="5489610" y="2124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>
            <a:stCxn id="199" idx="7"/>
            <a:endCxn id="200" idx="3"/>
          </p:cNvCxnSpPr>
          <p:nvPr/>
        </p:nvCxnSpPr>
        <p:spPr>
          <a:xfrm flipH="1" rot="10800000">
            <a:off x="5717610" y="1896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/>
          <p:nvPr/>
        </p:nvSpPr>
        <p:spPr>
          <a:xfrm flipH="1">
            <a:off x="8398525" y="2614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>
            <a:off x="8170525" y="2386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flipH="1">
            <a:off x="7942525" y="2158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flipH="1">
            <a:off x="7714525" y="1930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>
            <a:off x="7486525" y="1702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3"/>
          <p:cNvCxnSpPr>
            <a:endCxn id="206" idx="3"/>
          </p:cNvCxnSpPr>
          <p:nvPr/>
        </p:nvCxnSpPr>
        <p:spPr>
          <a:xfrm rot="10800000">
            <a:off x="8365135" y="258068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3"/>
          <p:cNvCxnSpPr>
            <a:stCxn id="206" idx="7"/>
            <a:endCxn id="207" idx="3"/>
          </p:cNvCxnSpPr>
          <p:nvPr/>
        </p:nvCxnSpPr>
        <p:spPr>
          <a:xfrm rot="10800000">
            <a:off x="8137015" y="2352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>
            <a:stCxn id="207" idx="7"/>
            <a:endCxn id="208" idx="3"/>
          </p:cNvCxnSpPr>
          <p:nvPr/>
        </p:nvCxnSpPr>
        <p:spPr>
          <a:xfrm rot="10800000">
            <a:off x="7909015" y="2124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>
            <a:stCxn id="208" idx="7"/>
            <a:endCxn id="209" idx="3"/>
          </p:cNvCxnSpPr>
          <p:nvPr/>
        </p:nvCxnSpPr>
        <p:spPr>
          <a:xfrm rot="10800000">
            <a:off x="7681015" y="1896565"/>
            <a:ext cx="669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/>
          <p:nvPr/>
        </p:nvSpPr>
        <p:spPr>
          <a:xfrm>
            <a:off x="6704163" y="26142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476163" y="2352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704163" y="21581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6509663" y="1930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6737563" y="17020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3"/>
          <p:cNvCxnSpPr>
            <a:stCxn id="214" idx="1"/>
            <a:endCxn id="215" idx="5"/>
          </p:cNvCxnSpPr>
          <p:nvPr/>
        </p:nvCxnSpPr>
        <p:spPr>
          <a:xfrm rot="10800000">
            <a:off x="6670652" y="2547165"/>
            <a:ext cx="6690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>
            <a:stCxn id="215" idx="7"/>
            <a:endCxn id="216" idx="3"/>
          </p:cNvCxnSpPr>
          <p:nvPr/>
        </p:nvCxnSpPr>
        <p:spPr>
          <a:xfrm flipH="1" rot="10800000">
            <a:off x="6670773" y="2352765"/>
            <a:ext cx="669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3"/>
          <p:cNvCxnSpPr>
            <a:stCxn id="216" idx="1"/>
            <a:endCxn id="217" idx="5"/>
          </p:cNvCxnSpPr>
          <p:nvPr/>
        </p:nvCxnSpPr>
        <p:spPr>
          <a:xfrm rot="10800000">
            <a:off x="6704252" y="2124665"/>
            <a:ext cx="333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3"/>
          <p:cNvCxnSpPr>
            <a:stCxn id="217" idx="7"/>
            <a:endCxn id="218" idx="3"/>
          </p:cNvCxnSpPr>
          <p:nvPr/>
        </p:nvCxnSpPr>
        <p:spPr>
          <a:xfrm flipH="1" rot="10800000">
            <a:off x="6704273" y="1896565"/>
            <a:ext cx="66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3"/>
          <p:cNvSpPr txBox="1"/>
          <p:nvPr/>
        </p:nvSpPr>
        <p:spPr>
          <a:xfrm>
            <a:off x="5961276" y="1612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709101" y="1840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5499326" y="2103900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5237926" y="2296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5033501" y="25251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11700" y="3171875"/>
            <a:ext cx="4307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Maximum height is O(n)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6956714" y="1612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723901" y="1840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923064" y="20690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6687476" y="2286367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903639" y="25251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7690651" y="1612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7952151" y="1840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8170426" y="20689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8374851" y="2263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8569351" y="25251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Imagine “smooshing” together tree vertically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Short, wide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Every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parent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two children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draw such trees and observe the relationship between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</a:t>
            </a:r>
            <a:endParaRPr/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019800" y="13906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25"/>
          <p:cNvGraphicFramePr/>
          <p:nvPr/>
        </p:nvGraphicFramePr>
        <p:xfrm>
          <a:off x="3117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{7576C29F-0EC7-459C-BC17-530CB9B3C431}</a:tableStyleId>
              </a:tblPr>
              <a:tblGrid>
                <a:gridCol w="1004900"/>
                <a:gridCol w="100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# nodes </a:t>
                      </a:r>
                      <a:r>
                        <a:rPr i="1" lang="en" u="sng"/>
                        <a:t>n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Height </a:t>
                      </a:r>
                      <a:r>
                        <a:rPr i="1" lang="en" u="sng"/>
                        <a:t>h</a:t>
                      </a:r>
                      <a:endParaRPr i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25"/>
          <p:cNvSpPr txBox="1"/>
          <p:nvPr/>
        </p:nvSpPr>
        <p:spPr>
          <a:xfrm>
            <a:off x="6413400" y="14137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</a:t>
            </a:r>
            <a:endParaRPr/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019800" y="13906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2" name="Google Shape;262;p26"/>
          <p:cNvGraphicFramePr/>
          <p:nvPr/>
        </p:nvGraphicFramePr>
        <p:xfrm>
          <a:off x="3117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{7576C29F-0EC7-459C-BC17-530CB9B3C431}</a:tableStyleId>
              </a:tblPr>
              <a:tblGrid>
                <a:gridCol w="1004900"/>
                <a:gridCol w="100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# nodes </a:t>
                      </a:r>
                      <a:r>
                        <a:rPr i="1" lang="en" u="sng"/>
                        <a:t>n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Height </a:t>
                      </a:r>
                      <a:r>
                        <a:rPr i="1" lang="en" u="sng"/>
                        <a:t>h</a:t>
                      </a:r>
                      <a:endParaRPr i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26"/>
          <p:cNvSpPr txBox="1"/>
          <p:nvPr/>
        </p:nvSpPr>
        <p:spPr>
          <a:xfrm>
            <a:off x="6413400" y="14137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981575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5375175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7063700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7457300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8" name="Google Shape;268;p26"/>
          <p:cNvCxnSpPr>
            <a:stCxn id="261" idx="3"/>
            <a:endCxn id="264" idx="7"/>
          </p:cNvCxnSpPr>
          <p:nvPr/>
        </p:nvCxnSpPr>
        <p:spPr>
          <a:xfrm flipH="1">
            <a:off x="5317541" y="1726609"/>
            <a:ext cx="7599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6"/>
          <p:cNvCxnSpPr>
            <a:endCxn id="266" idx="1"/>
          </p:cNvCxnSpPr>
          <p:nvPr/>
        </p:nvCxnSpPr>
        <p:spPr>
          <a:xfrm>
            <a:off x="6355741" y="1726691"/>
            <a:ext cx="7656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</a:t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6019800" y="13906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7" name="Google Shape;277;p27"/>
          <p:cNvGraphicFramePr/>
          <p:nvPr/>
        </p:nvGraphicFramePr>
        <p:xfrm>
          <a:off x="3117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{7576C29F-0EC7-459C-BC17-530CB9B3C431}</a:tableStyleId>
              </a:tblPr>
              <a:tblGrid>
                <a:gridCol w="1004900"/>
                <a:gridCol w="100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# nodes </a:t>
                      </a:r>
                      <a:r>
                        <a:rPr i="1" lang="en" u="sng"/>
                        <a:t>n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Height </a:t>
                      </a:r>
                      <a:r>
                        <a:rPr i="1" lang="en" u="sng"/>
                        <a:t>h</a:t>
                      </a:r>
                      <a:endParaRPr i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27"/>
          <p:cNvSpPr txBox="1"/>
          <p:nvPr/>
        </p:nvSpPr>
        <p:spPr>
          <a:xfrm>
            <a:off x="6413400" y="14137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4981575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5375175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7063700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7457300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3" name="Google Shape;283;p27"/>
          <p:cNvCxnSpPr>
            <a:stCxn id="276" idx="3"/>
            <a:endCxn id="279" idx="7"/>
          </p:cNvCxnSpPr>
          <p:nvPr/>
        </p:nvCxnSpPr>
        <p:spPr>
          <a:xfrm flipH="1">
            <a:off x="5317541" y="1726609"/>
            <a:ext cx="7599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7"/>
          <p:cNvCxnSpPr>
            <a:endCxn id="281" idx="1"/>
          </p:cNvCxnSpPr>
          <p:nvPr/>
        </p:nvCxnSpPr>
        <p:spPr>
          <a:xfrm>
            <a:off x="6355741" y="1726691"/>
            <a:ext cx="7656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/>
          <p:nvPr/>
        </p:nvSpPr>
        <p:spPr>
          <a:xfrm>
            <a:off x="414630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453990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484125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5877725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644925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684285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768525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807885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93" name="Google Shape;293;p27"/>
          <p:cNvCxnSpPr>
            <a:endCxn id="285" idx="7"/>
          </p:cNvCxnSpPr>
          <p:nvPr/>
        </p:nvCxnSpPr>
        <p:spPr>
          <a:xfrm flipH="1">
            <a:off x="4482259" y="2336291"/>
            <a:ext cx="5571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stCxn id="281" idx="3"/>
            <a:endCxn id="289" idx="7"/>
          </p:cNvCxnSpPr>
          <p:nvPr/>
        </p:nvCxnSpPr>
        <p:spPr>
          <a:xfrm flipH="1">
            <a:off x="6785341" y="2336209"/>
            <a:ext cx="3360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81" idx="5"/>
            <a:endCxn id="291" idx="1"/>
          </p:cNvCxnSpPr>
          <p:nvPr/>
        </p:nvCxnSpPr>
        <p:spPr>
          <a:xfrm>
            <a:off x="7399659" y="2336209"/>
            <a:ext cx="343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>
            <a:stCxn id="279" idx="5"/>
            <a:endCxn id="287" idx="1"/>
          </p:cNvCxnSpPr>
          <p:nvPr/>
        </p:nvCxnSpPr>
        <p:spPr>
          <a:xfrm>
            <a:off x="5317534" y="2336209"/>
            <a:ext cx="2241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6019800" y="13906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28"/>
          <p:cNvGraphicFramePr/>
          <p:nvPr/>
        </p:nvGraphicFramePr>
        <p:xfrm>
          <a:off x="311700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{7576C29F-0EC7-459C-BC17-530CB9B3C431}</a:tableStyleId>
              </a:tblPr>
              <a:tblGrid>
                <a:gridCol w="1004900"/>
                <a:gridCol w="100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# nodes </a:t>
                      </a:r>
                      <a:r>
                        <a:rPr i="1" lang="en" u="sng"/>
                        <a:t>n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Height </a:t>
                      </a:r>
                      <a:r>
                        <a:rPr i="1" lang="en" u="sng"/>
                        <a:t>h</a:t>
                      </a:r>
                      <a:endParaRPr i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28"/>
          <p:cNvSpPr txBox="1"/>
          <p:nvPr/>
        </p:nvSpPr>
        <p:spPr>
          <a:xfrm>
            <a:off x="6413400" y="14137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4981575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5375175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7063700" y="20002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7457300" y="20233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10" name="Google Shape;310;p28"/>
          <p:cNvCxnSpPr>
            <a:stCxn id="303" idx="3"/>
            <a:endCxn id="306" idx="7"/>
          </p:cNvCxnSpPr>
          <p:nvPr/>
        </p:nvCxnSpPr>
        <p:spPr>
          <a:xfrm flipH="1">
            <a:off x="5317541" y="1726609"/>
            <a:ext cx="7599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8"/>
          <p:cNvCxnSpPr>
            <a:endCxn id="308" idx="1"/>
          </p:cNvCxnSpPr>
          <p:nvPr/>
        </p:nvCxnSpPr>
        <p:spPr>
          <a:xfrm>
            <a:off x="6355741" y="1726691"/>
            <a:ext cx="7656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8"/>
          <p:cNvSpPr/>
          <p:nvPr/>
        </p:nvSpPr>
        <p:spPr>
          <a:xfrm>
            <a:off x="414630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453990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5484125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5877725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644925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684285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7685250" y="2571750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8078850" y="2594850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0" name="Google Shape;320;p28"/>
          <p:cNvCxnSpPr>
            <a:endCxn id="312" idx="7"/>
          </p:cNvCxnSpPr>
          <p:nvPr/>
        </p:nvCxnSpPr>
        <p:spPr>
          <a:xfrm flipH="1">
            <a:off x="4482259" y="2336291"/>
            <a:ext cx="5571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08" idx="3"/>
            <a:endCxn id="316" idx="7"/>
          </p:cNvCxnSpPr>
          <p:nvPr/>
        </p:nvCxnSpPr>
        <p:spPr>
          <a:xfrm flipH="1">
            <a:off x="6785341" y="2336209"/>
            <a:ext cx="3360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>
            <a:stCxn id="308" idx="5"/>
            <a:endCxn id="318" idx="1"/>
          </p:cNvCxnSpPr>
          <p:nvPr/>
        </p:nvCxnSpPr>
        <p:spPr>
          <a:xfrm>
            <a:off x="7399659" y="2336209"/>
            <a:ext cx="343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stCxn id="306" idx="5"/>
            <a:endCxn id="314" idx="1"/>
          </p:cNvCxnSpPr>
          <p:nvPr/>
        </p:nvCxnSpPr>
        <p:spPr>
          <a:xfrm>
            <a:off x="5317534" y="2336209"/>
            <a:ext cx="2241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/>
          <p:nvPr/>
        </p:nvSpPr>
        <p:spPr>
          <a:xfrm>
            <a:off x="362252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401612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4367200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4760800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511187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550547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571317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610677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631447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670807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691577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730937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7517075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7910675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8153800" y="3111625"/>
            <a:ext cx="393600" cy="39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8547400" y="3134725"/>
            <a:ext cx="393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0" name="Google Shape;340;p28"/>
          <p:cNvCxnSpPr>
            <a:stCxn id="324" idx="7"/>
            <a:endCxn id="312" idx="3"/>
          </p:cNvCxnSpPr>
          <p:nvPr/>
        </p:nvCxnSpPr>
        <p:spPr>
          <a:xfrm flipH="1" rot="10800000">
            <a:off x="3958484" y="2907666"/>
            <a:ext cx="2454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8"/>
          <p:cNvCxnSpPr>
            <a:stCxn id="312" idx="5"/>
            <a:endCxn id="326" idx="0"/>
          </p:cNvCxnSpPr>
          <p:nvPr/>
        </p:nvCxnSpPr>
        <p:spPr>
          <a:xfrm>
            <a:off x="4482259" y="2907709"/>
            <a:ext cx="816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8"/>
          <p:cNvCxnSpPr>
            <a:stCxn id="328" idx="0"/>
            <a:endCxn id="314" idx="3"/>
          </p:cNvCxnSpPr>
          <p:nvPr/>
        </p:nvCxnSpPr>
        <p:spPr>
          <a:xfrm flipH="1" rot="10800000">
            <a:off x="5308675" y="2907625"/>
            <a:ext cx="2331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8"/>
          <p:cNvCxnSpPr>
            <a:endCxn id="330" idx="0"/>
          </p:cNvCxnSpPr>
          <p:nvPr/>
        </p:nvCxnSpPr>
        <p:spPr>
          <a:xfrm>
            <a:off x="5819975" y="2907625"/>
            <a:ext cx="900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8"/>
          <p:cNvCxnSpPr>
            <a:stCxn id="316" idx="3"/>
            <a:endCxn id="332" idx="0"/>
          </p:cNvCxnSpPr>
          <p:nvPr/>
        </p:nvCxnSpPr>
        <p:spPr>
          <a:xfrm>
            <a:off x="6506891" y="2907709"/>
            <a:ext cx="45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8"/>
          <p:cNvCxnSpPr>
            <a:endCxn id="334" idx="1"/>
          </p:cNvCxnSpPr>
          <p:nvPr/>
        </p:nvCxnSpPr>
        <p:spPr>
          <a:xfrm>
            <a:off x="6785316" y="2907666"/>
            <a:ext cx="1881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8"/>
          <p:cNvCxnSpPr>
            <a:stCxn id="318" idx="3"/>
            <a:endCxn id="336" idx="0"/>
          </p:cNvCxnSpPr>
          <p:nvPr/>
        </p:nvCxnSpPr>
        <p:spPr>
          <a:xfrm flipH="1">
            <a:off x="7713791" y="2907709"/>
            <a:ext cx="291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8"/>
          <p:cNvCxnSpPr>
            <a:endCxn id="338" idx="1"/>
          </p:cNvCxnSpPr>
          <p:nvPr/>
        </p:nvCxnSpPr>
        <p:spPr>
          <a:xfrm>
            <a:off x="8021241" y="2907666"/>
            <a:ext cx="1902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8"/>
          <p:cNvSpPr txBox="1"/>
          <p:nvPr/>
        </p:nvSpPr>
        <p:spPr>
          <a:xfrm>
            <a:off x="4028550" y="3859700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Pattern: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2</a:t>
            </a:r>
            <a:r>
              <a:rPr baseline="30000" i="1"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+1</a:t>
            </a:r>
            <a:r>
              <a:rPr baseline="30000" i="1"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- 1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Height - Solve for </a:t>
            </a:r>
            <a:r>
              <a:rPr i="1" lang="en"/>
              <a:t>h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2</a:t>
            </a:r>
            <a:r>
              <a:rPr baseline="30000"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</a:t>
            </a:r>
            <a:r>
              <a:rPr baseline="30000"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- 1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 = 2</a:t>
            </a:r>
            <a:r>
              <a:rPr baseline="30000"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both sides: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+1) = 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(2</a:t>
            </a:r>
            <a:r>
              <a:rPr baseline="30000"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30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+1) = (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+1)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+1)) - 1 = 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 i="1"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 = 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+1)) - 1 ≈ 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computer science, log 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≝ log</a:t>
            </a:r>
            <a:r>
              <a:rPr baseline="-25000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so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O(log n)</a:t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Height Bounds</a:t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height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Maximum possible height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Minimum possible height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O(log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this is where O(log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time efficiency comes from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Tree Operations</a:t>
            </a:r>
            <a:endParaRPr/>
          </a:p>
        </p:txBody>
      </p:sp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Postorder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3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</a:t>
            </a:r>
            <a:r>
              <a:rPr lang="en"/>
              <a:t>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nodes connected by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 of central node, structural nodes and sub nodes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2675919" y="2380539"/>
            <a:ext cx="3455068" cy="2274321"/>
            <a:chOff x="6011400" y="2380425"/>
            <a:chExt cx="2461050" cy="1998700"/>
          </a:xfrm>
        </p:grpSpPr>
        <p:sp>
          <p:nvSpPr>
            <p:cNvPr id="63" name="Google Shape;63;p14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" name="Google Shape;66;p14"/>
            <p:cNvCxnSpPr>
              <a:stCxn id="64" idx="0"/>
              <a:endCxn id="63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>
              <a:stCxn id="65" idx="0"/>
              <a:endCxn id="63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4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9" name="Google Shape;69;p14"/>
            <p:cNvCxnSpPr>
              <a:stCxn id="64" idx="3"/>
              <a:endCxn id="68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Tour</a:t>
            </a:r>
            <a:endParaRPr/>
          </a:p>
        </p:txBody>
      </p:sp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311700" y="1468825"/>
            <a:ext cx="5249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Euler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prolific mathematician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Euler tour: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counter-clockwise “shoreline” around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Way of visualizing, defining, tree traversal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 moments when we could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each node: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 side = before both children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preorder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Under = between children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Right side = after both children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postorder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32"/>
          <p:cNvGrpSpPr/>
          <p:nvPr/>
        </p:nvGrpSpPr>
        <p:grpSpPr>
          <a:xfrm>
            <a:off x="6011400" y="1572400"/>
            <a:ext cx="2461050" cy="1998700"/>
            <a:chOff x="6011400" y="2380425"/>
            <a:chExt cx="2461050" cy="1998700"/>
          </a:xfrm>
        </p:grpSpPr>
        <p:sp>
          <p:nvSpPr>
            <p:cNvPr id="377" name="Google Shape;377;p32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0" name="Google Shape;380;p32"/>
            <p:cNvCxnSpPr>
              <a:stCxn id="378" idx="0"/>
              <a:endCxn id="377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32"/>
            <p:cNvCxnSpPr>
              <a:stCxn id="379" idx="0"/>
              <a:endCxn id="377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2" name="Google Shape;382;p32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3" name="Google Shape;383;p32"/>
            <p:cNvCxnSpPr>
              <a:stCxn id="378" idx="3"/>
              <a:endCxn id="382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4" name="Google Shape;384;p32"/>
          <p:cNvSpPr/>
          <p:nvPr/>
        </p:nvSpPr>
        <p:spPr>
          <a:xfrm>
            <a:off x="5847832" y="1413125"/>
            <a:ext cx="2889575" cy="2375525"/>
          </a:xfrm>
          <a:custGeom>
            <a:rect b="b" l="l" r="r" t="t"/>
            <a:pathLst>
              <a:path extrusionOk="0" h="95021" w="115583">
                <a:moveTo>
                  <a:pt x="66036" y="0"/>
                </a:moveTo>
                <a:cubicBezTo>
                  <a:pt x="59533" y="0"/>
                  <a:pt x="50726" y="432"/>
                  <a:pt x="47498" y="6078"/>
                </a:cubicBezTo>
                <a:cubicBezTo>
                  <a:pt x="43406" y="13236"/>
                  <a:pt x="48756" y="23320"/>
                  <a:pt x="45067" y="30694"/>
                </a:cubicBezTo>
                <a:cubicBezTo>
                  <a:pt x="40607" y="39610"/>
                  <a:pt x="24855" y="36889"/>
                  <a:pt x="18628" y="44674"/>
                </a:cubicBezTo>
                <a:cubicBezTo>
                  <a:pt x="13636" y="50915"/>
                  <a:pt x="10352" y="58352"/>
                  <a:pt x="6472" y="65339"/>
                </a:cubicBezTo>
                <a:cubicBezTo>
                  <a:pt x="4848" y="68263"/>
                  <a:pt x="1755" y="70371"/>
                  <a:pt x="697" y="73544"/>
                </a:cubicBezTo>
                <a:cubicBezTo>
                  <a:pt x="-232" y="76331"/>
                  <a:pt x="-232" y="79570"/>
                  <a:pt x="697" y="82357"/>
                </a:cubicBezTo>
                <a:cubicBezTo>
                  <a:pt x="1371" y="84378"/>
                  <a:pt x="4809" y="83761"/>
                  <a:pt x="6472" y="85092"/>
                </a:cubicBezTo>
                <a:cubicBezTo>
                  <a:pt x="8778" y="86938"/>
                  <a:pt x="8724" y="90845"/>
                  <a:pt x="11030" y="92690"/>
                </a:cubicBezTo>
                <a:cubicBezTo>
                  <a:pt x="14710" y="95634"/>
                  <a:pt x="20296" y="94817"/>
                  <a:pt x="25009" y="94817"/>
                </a:cubicBezTo>
                <a:cubicBezTo>
                  <a:pt x="28990" y="94817"/>
                  <a:pt x="34245" y="95018"/>
                  <a:pt x="36558" y="91778"/>
                </a:cubicBezTo>
                <a:cubicBezTo>
                  <a:pt x="42268" y="83779"/>
                  <a:pt x="36899" y="70158"/>
                  <a:pt x="43851" y="63211"/>
                </a:cubicBezTo>
                <a:cubicBezTo>
                  <a:pt x="47577" y="59488"/>
                  <a:pt x="55825" y="61707"/>
                  <a:pt x="58438" y="57133"/>
                </a:cubicBezTo>
                <a:cubicBezTo>
                  <a:pt x="62609" y="49832"/>
                  <a:pt x="59565" y="35116"/>
                  <a:pt x="67859" y="33733"/>
                </a:cubicBezTo>
                <a:cubicBezTo>
                  <a:pt x="71230" y="33171"/>
                  <a:pt x="76949" y="32574"/>
                  <a:pt x="77888" y="35860"/>
                </a:cubicBezTo>
                <a:cubicBezTo>
                  <a:pt x="80293" y="44273"/>
                  <a:pt x="68178" y="57141"/>
                  <a:pt x="75457" y="61996"/>
                </a:cubicBezTo>
                <a:cubicBezTo>
                  <a:pt x="86712" y="69504"/>
                  <a:pt x="111550" y="67102"/>
                  <a:pt x="115268" y="54094"/>
                </a:cubicBezTo>
                <a:cubicBezTo>
                  <a:pt x="116845" y="48577"/>
                  <a:pt x="111937" y="43026"/>
                  <a:pt x="109190" y="37988"/>
                </a:cubicBezTo>
                <a:cubicBezTo>
                  <a:pt x="107388" y="34683"/>
                  <a:pt x="107763" y="29744"/>
                  <a:pt x="104631" y="27655"/>
                </a:cubicBezTo>
                <a:cubicBezTo>
                  <a:pt x="101683" y="25689"/>
                  <a:pt x="98181" y="24519"/>
                  <a:pt x="95514" y="22185"/>
                </a:cubicBezTo>
                <a:cubicBezTo>
                  <a:pt x="89740" y="17133"/>
                  <a:pt x="86522" y="9233"/>
                  <a:pt x="80015" y="5167"/>
                </a:cubicBezTo>
                <a:cubicBezTo>
                  <a:pt x="75802" y="2535"/>
                  <a:pt x="70445" y="2483"/>
                  <a:pt x="65732" y="91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</a:t>
            </a:r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Preorder: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visit node when Euler tour reaches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left side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the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(Before both children)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Preorder traversal of example graph: 7, 1, 8,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Application: printing tree to stdout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p33"/>
          <p:cNvGrpSpPr/>
          <p:nvPr/>
        </p:nvGrpSpPr>
        <p:grpSpPr>
          <a:xfrm>
            <a:off x="6011400" y="1572400"/>
            <a:ext cx="2461050" cy="1998700"/>
            <a:chOff x="6011400" y="2380425"/>
            <a:chExt cx="2461050" cy="1998700"/>
          </a:xfrm>
        </p:grpSpPr>
        <p:sp>
          <p:nvSpPr>
            <p:cNvPr id="393" name="Google Shape;393;p33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6" name="Google Shape;396;p33"/>
            <p:cNvCxnSpPr>
              <a:stCxn id="394" idx="0"/>
              <a:endCxn id="393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33"/>
            <p:cNvCxnSpPr>
              <a:stCxn id="395" idx="0"/>
              <a:endCxn id="393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33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9" name="Google Shape;399;p33"/>
            <p:cNvCxnSpPr>
              <a:stCxn id="394" idx="3"/>
              <a:endCxn id="398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" name="Google Shape;400;p33"/>
          <p:cNvSpPr/>
          <p:nvPr/>
        </p:nvSpPr>
        <p:spPr>
          <a:xfrm>
            <a:off x="5847832" y="1413125"/>
            <a:ext cx="2889575" cy="2375525"/>
          </a:xfrm>
          <a:custGeom>
            <a:rect b="b" l="l" r="r" t="t"/>
            <a:pathLst>
              <a:path extrusionOk="0" h="95021" w="115583">
                <a:moveTo>
                  <a:pt x="66036" y="0"/>
                </a:moveTo>
                <a:cubicBezTo>
                  <a:pt x="59533" y="0"/>
                  <a:pt x="50726" y="432"/>
                  <a:pt x="47498" y="6078"/>
                </a:cubicBezTo>
                <a:cubicBezTo>
                  <a:pt x="43406" y="13236"/>
                  <a:pt x="48756" y="23320"/>
                  <a:pt x="45067" y="30694"/>
                </a:cubicBezTo>
                <a:cubicBezTo>
                  <a:pt x="40607" y="39610"/>
                  <a:pt x="24855" y="36889"/>
                  <a:pt x="18628" y="44674"/>
                </a:cubicBezTo>
                <a:cubicBezTo>
                  <a:pt x="13636" y="50915"/>
                  <a:pt x="10352" y="58352"/>
                  <a:pt x="6472" y="65339"/>
                </a:cubicBezTo>
                <a:cubicBezTo>
                  <a:pt x="4848" y="68263"/>
                  <a:pt x="1755" y="70371"/>
                  <a:pt x="697" y="73544"/>
                </a:cubicBezTo>
                <a:cubicBezTo>
                  <a:pt x="-232" y="76331"/>
                  <a:pt x="-232" y="79570"/>
                  <a:pt x="697" y="82357"/>
                </a:cubicBezTo>
                <a:cubicBezTo>
                  <a:pt x="1371" y="84378"/>
                  <a:pt x="4809" y="83761"/>
                  <a:pt x="6472" y="85092"/>
                </a:cubicBezTo>
                <a:cubicBezTo>
                  <a:pt x="8778" y="86938"/>
                  <a:pt x="8724" y="90845"/>
                  <a:pt x="11030" y="92690"/>
                </a:cubicBezTo>
                <a:cubicBezTo>
                  <a:pt x="14710" y="95634"/>
                  <a:pt x="20296" y="94817"/>
                  <a:pt x="25009" y="94817"/>
                </a:cubicBezTo>
                <a:cubicBezTo>
                  <a:pt x="28990" y="94817"/>
                  <a:pt x="34245" y="95018"/>
                  <a:pt x="36558" y="91778"/>
                </a:cubicBezTo>
                <a:cubicBezTo>
                  <a:pt x="42268" y="83779"/>
                  <a:pt x="36899" y="70158"/>
                  <a:pt x="43851" y="63211"/>
                </a:cubicBezTo>
                <a:cubicBezTo>
                  <a:pt x="47577" y="59488"/>
                  <a:pt x="55825" y="61707"/>
                  <a:pt x="58438" y="57133"/>
                </a:cubicBezTo>
                <a:cubicBezTo>
                  <a:pt x="62609" y="49832"/>
                  <a:pt x="59565" y="35116"/>
                  <a:pt x="67859" y="33733"/>
                </a:cubicBezTo>
                <a:cubicBezTo>
                  <a:pt x="71230" y="33171"/>
                  <a:pt x="76949" y="32574"/>
                  <a:pt x="77888" y="35860"/>
                </a:cubicBezTo>
                <a:cubicBezTo>
                  <a:pt x="80293" y="44273"/>
                  <a:pt x="68178" y="57141"/>
                  <a:pt x="75457" y="61996"/>
                </a:cubicBezTo>
                <a:cubicBezTo>
                  <a:pt x="86712" y="69504"/>
                  <a:pt x="111550" y="67102"/>
                  <a:pt x="115268" y="54094"/>
                </a:cubicBezTo>
                <a:cubicBezTo>
                  <a:pt x="116845" y="48577"/>
                  <a:pt x="111937" y="43026"/>
                  <a:pt x="109190" y="37988"/>
                </a:cubicBezTo>
                <a:cubicBezTo>
                  <a:pt x="107388" y="34683"/>
                  <a:pt x="107763" y="29744"/>
                  <a:pt x="104631" y="27655"/>
                </a:cubicBezTo>
                <a:cubicBezTo>
                  <a:pt x="101683" y="25689"/>
                  <a:pt x="98181" y="24519"/>
                  <a:pt x="95514" y="22185"/>
                </a:cubicBezTo>
                <a:cubicBezTo>
                  <a:pt x="89740" y="17133"/>
                  <a:pt x="86522" y="9233"/>
                  <a:pt x="80015" y="5167"/>
                </a:cubicBezTo>
                <a:cubicBezTo>
                  <a:pt x="75802" y="2535"/>
                  <a:pt x="70445" y="2483"/>
                  <a:pt x="65732" y="91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Inorder: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visit node when Euler tour reaches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underside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the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(After left child, before right child)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Inorder traversal of example graph: 8, 1, 7,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Application: iterate through nodes in left-to-right 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Google Shape;4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34"/>
          <p:cNvGrpSpPr/>
          <p:nvPr/>
        </p:nvGrpSpPr>
        <p:grpSpPr>
          <a:xfrm>
            <a:off x="6011400" y="1572400"/>
            <a:ext cx="2461050" cy="1998700"/>
            <a:chOff x="6011400" y="2380425"/>
            <a:chExt cx="2461050" cy="1998700"/>
          </a:xfrm>
        </p:grpSpPr>
        <p:sp>
          <p:nvSpPr>
            <p:cNvPr id="409" name="Google Shape;409;p34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34"/>
            <p:cNvCxnSpPr>
              <a:stCxn id="410" idx="0"/>
              <a:endCxn id="409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34"/>
            <p:cNvCxnSpPr>
              <a:stCxn id="411" idx="0"/>
              <a:endCxn id="409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34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5" name="Google Shape;415;p34"/>
            <p:cNvCxnSpPr>
              <a:stCxn id="410" idx="3"/>
              <a:endCxn id="414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6" name="Google Shape;416;p34"/>
          <p:cNvSpPr/>
          <p:nvPr/>
        </p:nvSpPr>
        <p:spPr>
          <a:xfrm>
            <a:off x="5847832" y="1413125"/>
            <a:ext cx="2889575" cy="2375525"/>
          </a:xfrm>
          <a:custGeom>
            <a:rect b="b" l="l" r="r" t="t"/>
            <a:pathLst>
              <a:path extrusionOk="0" h="95021" w="115583">
                <a:moveTo>
                  <a:pt x="66036" y="0"/>
                </a:moveTo>
                <a:cubicBezTo>
                  <a:pt x="59533" y="0"/>
                  <a:pt x="50726" y="432"/>
                  <a:pt x="47498" y="6078"/>
                </a:cubicBezTo>
                <a:cubicBezTo>
                  <a:pt x="43406" y="13236"/>
                  <a:pt x="48756" y="23320"/>
                  <a:pt x="45067" y="30694"/>
                </a:cubicBezTo>
                <a:cubicBezTo>
                  <a:pt x="40607" y="39610"/>
                  <a:pt x="24855" y="36889"/>
                  <a:pt x="18628" y="44674"/>
                </a:cubicBezTo>
                <a:cubicBezTo>
                  <a:pt x="13636" y="50915"/>
                  <a:pt x="10352" y="58352"/>
                  <a:pt x="6472" y="65339"/>
                </a:cubicBezTo>
                <a:cubicBezTo>
                  <a:pt x="4848" y="68263"/>
                  <a:pt x="1755" y="70371"/>
                  <a:pt x="697" y="73544"/>
                </a:cubicBezTo>
                <a:cubicBezTo>
                  <a:pt x="-232" y="76331"/>
                  <a:pt x="-232" y="79570"/>
                  <a:pt x="697" y="82357"/>
                </a:cubicBezTo>
                <a:cubicBezTo>
                  <a:pt x="1371" y="84378"/>
                  <a:pt x="4809" y="83761"/>
                  <a:pt x="6472" y="85092"/>
                </a:cubicBezTo>
                <a:cubicBezTo>
                  <a:pt x="8778" y="86938"/>
                  <a:pt x="8724" y="90845"/>
                  <a:pt x="11030" y="92690"/>
                </a:cubicBezTo>
                <a:cubicBezTo>
                  <a:pt x="14710" y="95634"/>
                  <a:pt x="20296" y="94817"/>
                  <a:pt x="25009" y="94817"/>
                </a:cubicBezTo>
                <a:cubicBezTo>
                  <a:pt x="28990" y="94817"/>
                  <a:pt x="34245" y="95018"/>
                  <a:pt x="36558" y="91778"/>
                </a:cubicBezTo>
                <a:cubicBezTo>
                  <a:pt x="42268" y="83779"/>
                  <a:pt x="36899" y="70158"/>
                  <a:pt x="43851" y="63211"/>
                </a:cubicBezTo>
                <a:cubicBezTo>
                  <a:pt x="47577" y="59488"/>
                  <a:pt x="55825" y="61707"/>
                  <a:pt x="58438" y="57133"/>
                </a:cubicBezTo>
                <a:cubicBezTo>
                  <a:pt x="62609" y="49832"/>
                  <a:pt x="59565" y="35116"/>
                  <a:pt x="67859" y="33733"/>
                </a:cubicBezTo>
                <a:cubicBezTo>
                  <a:pt x="71230" y="33171"/>
                  <a:pt x="76949" y="32574"/>
                  <a:pt x="77888" y="35860"/>
                </a:cubicBezTo>
                <a:cubicBezTo>
                  <a:pt x="80293" y="44273"/>
                  <a:pt x="68178" y="57141"/>
                  <a:pt x="75457" y="61996"/>
                </a:cubicBezTo>
                <a:cubicBezTo>
                  <a:pt x="86712" y="69504"/>
                  <a:pt x="111550" y="67102"/>
                  <a:pt x="115268" y="54094"/>
                </a:cubicBezTo>
                <a:cubicBezTo>
                  <a:pt x="116845" y="48577"/>
                  <a:pt x="111937" y="43026"/>
                  <a:pt x="109190" y="37988"/>
                </a:cubicBezTo>
                <a:cubicBezTo>
                  <a:pt x="107388" y="34683"/>
                  <a:pt x="107763" y="29744"/>
                  <a:pt x="104631" y="27655"/>
                </a:cubicBezTo>
                <a:cubicBezTo>
                  <a:pt x="101683" y="25689"/>
                  <a:pt x="98181" y="24519"/>
                  <a:pt x="95514" y="22185"/>
                </a:cubicBezTo>
                <a:cubicBezTo>
                  <a:pt x="89740" y="17133"/>
                  <a:pt x="86522" y="9233"/>
                  <a:pt x="80015" y="5167"/>
                </a:cubicBezTo>
                <a:cubicBezTo>
                  <a:pt x="75802" y="2535"/>
                  <a:pt x="70445" y="2483"/>
                  <a:pt x="65732" y="91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</a:t>
            </a:r>
            <a:endParaRPr/>
          </a:p>
        </p:txBody>
      </p:sp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Postorder: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visit node when Euler tour reaches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right side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the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(After both children)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Postorder traversal of example graph: 8, 1, 4, 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Application: freeing all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Have to free parent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after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both children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3" name="Google Shape;4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Google Shape;424;p35"/>
          <p:cNvGrpSpPr/>
          <p:nvPr/>
        </p:nvGrpSpPr>
        <p:grpSpPr>
          <a:xfrm>
            <a:off x="6011400" y="1572400"/>
            <a:ext cx="2461050" cy="1998700"/>
            <a:chOff x="6011400" y="2380425"/>
            <a:chExt cx="2461050" cy="1998700"/>
          </a:xfrm>
        </p:grpSpPr>
        <p:sp>
          <p:nvSpPr>
            <p:cNvPr id="425" name="Google Shape;425;p35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8" name="Google Shape;428;p35"/>
            <p:cNvCxnSpPr>
              <a:stCxn id="426" idx="0"/>
              <a:endCxn id="425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35"/>
            <p:cNvCxnSpPr>
              <a:stCxn id="427" idx="0"/>
              <a:endCxn id="425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0" name="Google Shape;430;p35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1" name="Google Shape;431;p35"/>
            <p:cNvCxnSpPr>
              <a:stCxn id="426" idx="3"/>
              <a:endCxn id="430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35"/>
          <p:cNvSpPr/>
          <p:nvPr/>
        </p:nvSpPr>
        <p:spPr>
          <a:xfrm>
            <a:off x="5847832" y="1413125"/>
            <a:ext cx="2889575" cy="2375525"/>
          </a:xfrm>
          <a:custGeom>
            <a:rect b="b" l="l" r="r" t="t"/>
            <a:pathLst>
              <a:path extrusionOk="0" h="95021" w="115583">
                <a:moveTo>
                  <a:pt x="66036" y="0"/>
                </a:moveTo>
                <a:cubicBezTo>
                  <a:pt x="59533" y="0"/>
                  <a:pt x="50726" y="432"/>
                  <a:pt x="47498" y="6078"/>
                </a:cubicBezTo>
                <a:cubicBezTo>
                  <a:pt x="43406" y="13236"/>
                  <a:pt x="48756" y="23320"/>
                  <a:pt x="45067" y="30694"/>
                </a:cubicBezTo>
                <a:cubicBezTo>
                  <a:pt x="40607" y="39610"/>
                  <a:pt x="24855" y="36889"/>
                  <a:pt x="18628" y="44674"/>
                </a:cubicBezTo>
                <a:cubicBezTo>
                  <a:pt x="13636" y="50915"/>
                  <a:pt x="10352" y="58352"/>
                  <a:pt x="6472" y="65339"/>
                </a:cubicBezTo>
                <a:cubicBezTo>
                  <a:pt x="4848" y="68263"/>
                  <a:pt x="1755" y="70371"/>
                  <a:pt x="697" y="73544"/>
                </a:cubicBezTo>
                <a:cubicBezTo>
                  <a:pt x="-232" y="76331"/>
                  <a:pt x="-232" y="79570"/>
                  <a:pt x="697" y="82357"/>
                </a:cubicBezTo>
                <a:cubicBezTo>
                  <a:pt x="1371" y="84378"/>
                  <a:pt x="4809" y="83761"/>
                  <a:pt x="6472" y="85092"/>
                </a:cubicBezTo>
                <a:cubicBezTo>
                  <a:pt x="8778" y="86938"/>
                  <a:pt x="8724" y="90845"/>
                  <a:pt x="11030" y="92690"/>
                </a:cubicBezTo>
                <a:cubicBezTo>
                  <a:pt x="14710" y="95634"/>
                  <a:pt x="20296" y="94817"/>
                  <a:pt x="25009" y="94817"/>
                </a:cubicBezTo>
                <a:cubicBezTo>
                  <a:pt x="28990" y="94817"/>
                  <a:pt x="34245" y="95018"/>
                  <a:pt x="36558" y="91778"/>
                </a:cubicBezTo>
                <a:cubicBezTo>
                  <a:pt x="42268" y="83779"/>
                  <a:pt x="36899" y="70158"/>
                  <a:pt x="43851" y="63211"/>
                </a:cubicBezTo>
                <a:cubicBezTo>
                  <a:pt x="47577" y="59488"/>
                  <a:pt x="55825" y="61707"/>
                  <a:pt x="58438" y="57133"/>
                </a:cubicBezTo>
                <a:cubicBezTo>
                  <a:pt x="62609" y="49832"/>
                  <a:pt x="59565" y="35116"/>
                  <a:pt x="67859" y="33733"/>
                </a:cubicBezTo>
                <a:cubicBezTo>
                  <a:pt x="71230" y="33171"/>
                  <a:pt x="76949" y="32574"/>
                  <a:pt x="77888" y="35860"/>
                </a:cubicBezTo>
                <a:cubicBezTo>
                  <a:pt x="80293" y="44273"/>
                  <a:pt x="68178" y="57141"/>
                  <a:pt x="75457" y="61996"/>
                </a:cubicBezTo>
                <a:cubicBezTo>
                  <a:pt x="86712" y="69504"/>
                  <a:pt x="111550" y="67102"/>
                  <a:pt x="115268" y="54094"/>
                </a:cubicBezTo>
                <a:cubicBezTo>
                  <a:pt x="116845" y="48577"/>
                  <a:pt x="111937" y="43026"/>
                  <a:pt x="109190" y="37988"/>
                </a:cubicBezTo>
                <a:cubicBezTo>
                  <a:pt x="107388" y="34683"/>
                  <a:pt x="107763" y="29744"/>
                  <a:pt x="104631" y="27655"/>
                </a:cubicBezTo>
                <a:cubicBezTo>
                  <a:pt x="101683" y="25689"/>
                  <a:pt x="98181" y="24519"/>
                  <a:pt x="95514" y="22185"/>
                </a:cubicBezTo>
                <a:cubicBezTo>
                  <a:pt x="89740" y="17133"/>
                  <a:pt x="86522" y="9233"/>
                  <a:pt x="80015" y="5167"/>
                </a:cubicBezTo>
                <a:cubicBezTo>
                  <a:pt x="75802" y="2535"/>
                  <a:pt x="70445" y="2483"/>
                  <a:pt x="65732" y="912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Doubly-Linked List Node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4928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DLL: each element is in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doubly-linked list node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One 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Prev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Next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Visualize as a horizontal line of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6108113" y="1731525"/>
            <a:ext cx="986313" cy="393600"/>
            <a:chOff x="6108113" y="2453700"/>
            <a:chExt cx="986313" cy="393600"/>
          </a:xfrm>
        </p:grpSpPr>
        <p:sp>
          <p:nvSpPr>
            <p:cNvPr id="78" name="Google Shape;78;p15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" name="Google Shape;79;p15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5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5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3" name="Google Shape;83;p15"/>
          <p:cNvGrpSpPr/>
          <p:nvPr/>
        </p:nvGrpSpPr>
        <p:grpSpPr>
          <a:xfrm>
            <a:off x="5240406" y="2572036"/>
            <a:ext cx="3101494" cy="893476"/>
            <a:chOff x="4766031" y="2264124"/>
            <a:chExt cx="3101494" cy="893476"/>
          </a:xfrm>
        </p:grpSpPr>
        <p:sp>
          <p:nvSpPr>
            <p:cNvPr id="84" name="Google Shape;84;p15"/>
            <p:cNvSpPr/>
            <p:nvPr/>
          </p:nvSpPr>
          <p:spPr>
            <a:xfrm>
              <a:off x="502462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714550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404475" y="2453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094400" y="2453700"/>
              <a:ext cx="6735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dummy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8" name="Google Shape;88;p15"/>
            <p:cNvCxnSpPr/>
            <p:nvPr/>
          </p:nvCxnSpPr>
          <p:spPr>
            <a:xfrm>
              <a:off x="54182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5"/>
            <p:cNvCxnSpPr/>
            <p:nvPr/>
          </p:nvCxnSpPr>
          <p:spPr>
            <a:xfrm rot="10800000">
              <a:off x="54182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108113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5"/>
            <p:cNvCxnSpPr/>
            <p:nvPr/>
          </p:nvCxnSpPr>
          <p:spPr>
            <a:xfrm rot="10800000">
              <a:off x="6108113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6798025" y="25743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5"/>
            <p:cNvCxnSpPr/>
            <p:nvPr/>
          </p:nvCxnSpPr>
          <p:spPr>
            <a:xfrm rot="10800000">
              <a:off x="6798025" y="272670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5"/>
            <p:cNvSpPr/>
            <p:nvPr/>
          </p:nvSpPr>
          <p:spPr>
            <a:xfrm>
              <a:off x="5040325" y="2264124"/>
              <a:ext cx="2827200" cy="316475"/>
            </a:xfrm>
            <a:custGeom>
              <a:rect b="b" l="l" r="r" t="t"/>
              <a:pathLst>
                <a:path extrusionOk="0" h="12659" w="113088">
                  <a:moveTo>
                    <a:pt x="109414" y="12659"/>
                  </a:moveTo>
                  <a:cubicBezTo>
                    <a:pt x="110424" y="11395"/>
                    <a:pt x="113244" y="11071"/>
                    <a:pt x="113066" y="9463"/>
                  </a:cubicBezTo>
                  <a:cubicBezTo>
                    <a:pt x="112728" y="6416"/>
                    <a:pt x="110025" y="3682"/>
                    <a:pt x="107283" y="2311"/>
                  </a:cubicBezTo>
                  <a:cubicBezTo>
                    <a:pt x="101401" y="-630"/>
                    <a:pt x="94158" y="1297"/>
                    <a:pt x="87653" y="333"/>
                  </a:cubicBezTo>
                  <a:cubicBezTo>
                    <a:pt x="79848" y="-824"/>
                    <a:pt x="71908" y="1441"/>
                    <a:pt x="64066" y="2311"/>
                  </a:cubicBezTo>
                  <a:cubicBezTo>
                    <a:pt x="54230" y="3403"/>
                    <a:pt x="44259" y="2466"/>
                    <a:pt x="34392" y="3224"/>
                  </a:cubicBezTo>
                  <a:cubicBezTo>
                    <a:pt x="24984" y="3947"/>
                    <a:pt x="14893" y="140"/>
                    <a:pt x="6087" y="3528"/>
                  </a:cubicBezTo>
                  <a:cubicBezTo>
                    <a:pt x="3854" y="4387"/>
                    <a:pt x="0" y="4940"/>
                    <a:pt x="0" y="7333"/>
                  </a:cubicBez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95" name="Google Shape;95;p15"/>
            <p:cNvSpPr/>
            <p:nvPr/>
          </p:nvSpPr>
          <p:spPr>
            <a:xfrm>
              <a:off x="4766031" y="2698525"/>
              <a:ext cx="2458000" cy="459075"/>
            </a:xfrm>
            <a:custGeom>
              <a:rect b="b" l="l" r="r" t="t"/>
              <a:pathLst>
                <a:path extrusionOk="0" h="18363" w="98320">
                  <a:moveTo>
                    <a:pt x="9907" y="0"/>
                  </a:moveTo>
                  <a:cubicBezTo>
                    <a:pt x="6140" y="1510"/>
                    <a:pt x="-1026" y="3426"/>
                    <a:pt x="168" y="7305"/>
                  </a:cubicBezTo>
                  <a:cubicBezTo>
                    <a:pt x="1526" y="11717"/>
                    <a:pt x="8412" y="11790"/>
                    <a:pt x="12951" y="12631"/>
                  </a:cubicBezTo>
                  <a:cubicBezTo>
                    <a:pt x="18598" y="13677"/>
                    <a:pt x="23937" y="15988"/>
                    <a:pt x="29385" y="17805"/>
                  </a:cubicBezTo>
                  <a:cubicBezTo>
                    <a:pt x="34429" y="19487"/>
                    <a:pt x="39895" y="15827"/>
                    <a:pt x="45212" y="15827"/>
                  </a:cubicBezTo>
                  <a:cubicBezTo>
                    <a:pt x="51655" y="15827"/>
                    <a:pt x="57975" y="18903"/>
                    <a:pt x="64386" y="18261"/>
                  </a:cubicBezTo>
                  <a:cubicBezTo>
                    <a:pt x="70213" y="17677"/>
                    <a:pt x="75641" y="14891"/>
                    <a:pt x="81429" y="14000"/>
                  </a:cubicBezTo>
                  <a:cubicBezTo>
                    <a:pt x="84988" y="13452"/>
                    <a:pt x="88753" y="14927"/>
                    <a:pt x="92233" y="14000"/>
                  </a:cubicBezTo>
                  <a:cubicBezTo>
                    <a:pt x="95258" y="13194"/>
                    <a:pt x="96663" y="9504"/>
                    <a:pt x="98320" y="6848"/>
                  </a:cubicBezTo>
                </a:path>
              </a:pathLst>
            </a:cu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Tree Terminology (Family tree concepts)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468825"/>
            <a:ext cx="5699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Binary tree terminology is a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mixed metaphor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Family tree, arboreal tree, altitude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Parent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node x: directly above 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Child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node x: directly below 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Either left child or right child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Ancestor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node x: x, or x’s parent, or their parent, or their parent, 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Descendant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node x: x, or x’s child, or their child, or their child, 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6011400" y="1525413"/>
            <a:ext cx="2461050" cy="2853713"/>
            <a:chOff x="6011400" y="1525413"/>
            <a:chExt cx="2461050" cy="2853713"/>
          </a:xfrm>
        </p:grpSpPr>
        <p:sp>
          <p:nvSpPr>
            <p:cNvPr id="104" name="Google Shape;104;p16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" name="Google Shape;107;p16"/>
            <p:cNvCxnSpPr>
              <a:stCxn id="105" idx="0"/>
              <a:endCxn id="104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6"/>
            <p:cNvCxnSpPr>
              <a:stCxn id="106" idx="0"/>
              <a:endCxn id="104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6"/>
            <p:cNvSpPr txBox="1"/>
            <p:nvPr/>
          </p:nvSpPr>
          <p:spPr>
            <a:xfrm>
              <a:off x="6308900" y="1525413"/>
              <a:ext cx="15165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size=4  root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10" name="Google Shape;110;p16"/>
            <p:cNvCxnSpPr>
              <a:endCxn id="104" idx="0"/>
            </p:cNvCxnSpPr>
            <p:nvPr/>
          </p:nvCxnSpPr>
          <p:spPr>
            <a:xfrm>
              <a:off x="7536600" y="1876425"/>
              <a:ext cx="12900" cy="5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6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 flipH="1">
              <a:off x="6319050" y="3583825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r>
              <a:rPr lang="en"/>
              <a:t> Tree Terminology (Arboreal concepts)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468825"/>
            <a:ext cx="47709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Arboreal: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having to do with plant trees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Analogy works with an upside-down arboreal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750" y="372500"/>
            <a:ext cx="2388551" cy="23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43750" y="372500"/>
            <a:ext cx="2388551" cy="238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2391300"/>
            <a:ext cx="54699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Root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topmost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nodes are descendants of the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Root has no ancestors besides itself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Leaf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node with no children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Bottom of the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Leaf has no descendants besides itself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5266238" y="1137840"/>
            <a:ext cx="1476630" cy="1202218"/>
            <a:chOff x="6011400" y="2380425"/>
            <a:chExt cx="2461050" cy="1998700"/>
          </a:xfrm>
        </p:grpSpPr>
        <p:sp>
          <p:nvSpPr>
            <p:cNvPr id="124" name="Google Shape;124;p17"/>
            <p:cNvSpPr/>
            <p:nvPr/>
          </p:nvSpPr>
          <p:spPr>
            <a:xfrm>
              <a:off x="7241850" y="23804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62670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7857150" y="3155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7" name="Google Shape;127;p17"/>
            <p:cNvCxnSpPr>
              <a:stCxn id="125" idx="0"/>
              <a:endCxn id="124" idx="3"/>
            </p:cNvCxnSpPr>
            <p:nvPr/>
          </p:nvCxnSpPr>
          <p:spPr>
            <a:xfrm flipH="1" rot="10800000">
              <a:off x="6934350" y="2808425"/>
              <a:ext cx="3975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>
              <a:stCxn id="126" idx="0"/>
              <a:endCxn id="124" idx="5"/>
            </p:cNvCxnSpPr>
            <p:nvPr/>
          </p:nvCxnSpPr>
          <p:spPr>
            <a:xfrm rot="10800000">
              <a:off x="7767000" y="2808425"/>
              <a:ext cx="39780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7"/>
            <p:cNvSpPr/>
            <p:nvPr/>
          </p:nvSpPr>
          <p:spPr>
            <a:xfrm>
              <a:off x="6011400" y="3877825"/>
              <a:ext cx="615300" cy="501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0" name="Google Shape;130;p17"/>
            <p:cNvCxnSpPr>
              <a:stCxn id="125" idx="3"/>
              <a:endCxn id="129" idx="0"/>
            </p:cNvCxnSpPr>
            <p:nvPr/>
          </p:nvCxnSpPr>
          <p:spPr>
            <a:xfrm flipH="1">
              <a:off x="6319009" y="3583711"/>
              <a:ext cx="397800" cy="2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tree data structures, the root node is said to be at level 0, and the root node's children are at level 1, and the children of that node at level 1 will be level 2, and so on.</a:t>
            </a:r>
            <a:endParaRPr/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332300"/>
            <a:ext cx="4832400" cy="4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Subtree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lang="en" sz="1600">
                <a:solidFill>
                  <a:srgbClr val="51565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 the tree, each child from a node shapes a sub-tree recursively and every child in the tree will form a sub-tree on its parent node.</a:t>
            </a:r>
            <a:endParaRPr sz="1600">
              <a:solidFill>
                <a:srgbClr val="51565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51565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825025"/>
            <a:ext cx="4311600" cy="43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Altitude Terminology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468825"/>
            <a:ext cx="4763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Depth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node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x: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Number of edges between x and the root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Root has depth 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601700" y="1227500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986550" y="2002900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8217000" y="2002900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" name="Google Shape;157;p20"/>
          <p:cNvCxnSpPr>
            <a:stCxn id="155" idx="0"/>
            <a:endCxn id="154" idx="3"/>
          </p:cNvCxnSpPr>
          <p:nvPr/>
        </p:nvCxnSpPr>
        <p:spPr>
          <a:xfrm flipH="1" rot="10800000">
            <a:off x="7294200" y="1655500"/>
            <a:ext cx="3975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56" idx="0"/>
            <a:endCxn id="154" idx="5"/>
          </p:cNvCxnSpPr>
          <p:nvPr/>
        </p:nvCxnSpPr>
        <p:spPr>
          <a:xfrm rot="10800000">
            <a:off x="8126850" y="1655500"/>
            <a:ext cx="3978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6668750" y="372488"/>
            <a:ext cx="1516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size=4  root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0" name="Google Shape;160;p20"/>
          <p:cNvCxnSpPr>
            <a:endCxn id="154" idx="0"/>
          </p:cNvCxnSpPr>
          <p:nvPr/>
        </p:nvCxnSpPr>
        <p:spPr>
          <a:xfrm>
            <a:off x="7896450" y="723500"/>
            <a:ext cx="129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/>
          <p:nvPr/>
        </p:nvSpPr>
        <p:spPr>
          <a:xfrm>
            <a:off x="6371250" y="2724900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" name="Google Shape;162;p20"/>
          <p:cNvCxnSpPr>
            <a:endCxn id="161" idx="0"/>
          </p:cNvCxnSpPr>
          <p:nvPr/>
        </p:nvCxnSpPr>
        <p:spPr>
          <a:xfrm flipH="1">
            <a:off x="6678900" y="2430900"/>
            <a:ext cx="39780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0"/>
          <p:cNvSpPr txBox="1"/>
          <p:nvPr/>
        </p:nvSpPr>
        <p:spPr>
          <a:xfrm>
            <a:off x="4365975" y="13044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186475" y="1227500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801775" y="13044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781200" y="13044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166050" y="20798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550750" y="28018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984950" y="2079850"/>
            <a:ext cx="231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217000" y="13044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986550" y="2801850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601700" y="2091625"/>
            <a:ext cx="294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8832300" y="2091625"/>
            <a:ext cx="82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2286625"/>
            <a:ext cx="47634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node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x: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Maximum number of edges between x and a leaf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Leaf has height 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Null child has height -1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Parent has height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 + max(left child’s height, right child’s height)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entire tree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height of root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954300" y="3520363"/>
            <a:ext cx="189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tree height = 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tree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Tree: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tree node has </a:t>
            </a:r>
            <a:r>
              <a:rPr lang="en" sz="1600"/>
              <a:t>maximum 2 children nodes.  The two children are left and right.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Tree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tree node has maximum 3 children nodes. The 3 children are left, mid and right.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N-nary Tree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Generic tree</a:t>
            </a:r>
            <a:endParaRPr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each node is a data structure that consists of records and a list of references to its children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