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0E9C3E-3708-4B70-BD39-BD59DD37E325}">
  <a:tblStyle styleId="{0A0E9C3E-3708-4B70-BD39-BD59DD37E3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0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f96d019a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f96d019a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f96d019a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f96d019a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f96d019a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f96d019a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f96d019a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f96d019a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f96d019a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f96d019a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f96d019a6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f96d019a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f96d019a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f96d019a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f96d019a6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f96d019a6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f96d019a6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f96d019a6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f96d019a6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f96d019a6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f96d019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f96d019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f96d019a6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f96d019a6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f96d019a6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9f96d019a6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f96d019a6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9f96d019a6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f96d019a6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9f96d019a6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9f96d019a6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9f96d019a6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9f96d019a6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9f96d019a6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9f96d019a6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9f96d019a6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f96d019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f96d019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96d019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96d019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f96d019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f96d019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f96d019a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f96d019a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f96d019a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f96d019a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f96d019a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f96d019a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f96d019a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f96d019a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 and Hash tables ADT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131 - Data Structure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Two-Step Hash Functions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Recall: key type K could be just about anything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 practice, hash(key) is a two-step process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hash(key):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return h(code(key))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unsigned code(K  key): map key type K (e.g. int, string, etc.) to an unsigned integer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size_t h(unsigned c): map code (unsigned integer) to an array index in [0,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-1]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Modularity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the universal hash family 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is independent of key type 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hash Functions 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Division method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Mid square method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Folding method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Multiplication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Division Method</a:t>
            </a:r>
            <a:r>
              <a:rPr lang="en"/>
              <a:t>: Easy and simple method, </a:t>
            </a:r>
            <a:r>
              <a:rPr lang="en"/>
              <a:t>divides</a:t>
            </a:r>
            <a:r>
              <a:rPr lang="en"/>
              <a:t> key k with M size of hash table and use remainder of it.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h(K) = k mod M</a:t>
            </a:r>
            <a:endParaRPr b="1" i="1" sz="16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i="1" lang="en" sz="14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k = 12345</a:t>
            </a:r>
            <a:endParaRPr i="1" sz="14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i="1" lang="en" sz="14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M = 95</a:t>
            </a:r>
            <a:endParaRPr i="1" sz="14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i="1" lang="en" sz="14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h(12345) = 12345 mod 95 </a:t>
            </a:r>
            <a:endParaRPr i="1" sz="14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              = 90</a:t>
            </a:r>
            <a:endParaRPr i="1" sz="14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4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Cons: Poor performance consecutive keys map to consecutive hash indices. </a:t>
            </a:r>
            <a:endParaRPr i="1" sz="14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hash functions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Mid-square method</a:t>
            </a:r>
            <a:r>
              <a:rPr lang="en"/>
              <a:t>: good method, two step hashing.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Square the key k i.e. k*k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Take middle two digits from square of key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h(K) = h(k x k)</a:t>
            </a:r>
            <a:endParaRPr b="1" i="1" sz="16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k = 60</a:t>
            </a:r>
            <a:b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k x k = 60 x 60</a:t>
            </a:r>
            <a:b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       = 3600</a:t>
            </a:r>
            <a:b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h(60) = 60</a:t>
            </a:r>
            <a:endParaRPr i="1" sz="16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The hash value obtained is 60</a:t>
            </a:r>
            <a:endParaRPr i="1" sz="16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i="1" lang="en" sz="16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Cons: Size of hash value can be concern </a:t>
            </a:r>
            <a:endParaRPr i="1" sz="1600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b="1" i="1" sz="13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hash </a:t>
            </a:r>
            <a:r>
              <a:rPr lang="en"/>
              <a:t>functions</a:t>
            </a:r>
            <a:r>
              <a:rPr lang="en"/>
              <a:t>  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Folding Method: Two step method.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Divide key in segments where each part has equal digits except last segment can have lesser.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Add this segments. The hash value is obtained by ignoring the last carry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8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k = k1, k2, k3, k4, ….., kn</a:t>
            </a:r>
            <a:endParaRPr b="1" i="1" sz="1508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8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s = k1+ k2 + k3 + k4 +….+ kn</a:t>
            </a:r>
            <a:endParaRPr b="1" i="1" sz="1508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8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h(K)= s</a:t>
            </a:r>
            <a:endParaRPr b="1" i="1" sz="1508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2938"/>
              <a:buFont typeface="Arial"/>
              <a:buNone/>
            </a:pPr>
            <a:r>
              <a:rPr i="1" lang="en" sz="1508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k = 12345</a:t>
            </a:r>
            <a:endParaRPr i="1" sz="1508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38"/>
              <a:buFont typeface="Arial"/>
              <a:buNone/>
            </a:pPr>
            <a:r>
              <a:rPr i="1" lang="en" sz="1508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k1 = 12, k2 = 34, k3 = 5</a:t>
            </a:r>
            <a:endParaRPr i="1" sz="1508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38"/>
              <a:buFont typeface="Arial"/>
              <a:buNone/>
            </a:pPr>
            <a:r>
              <a:rPr i="1" lang="en" sz="1508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s = k1 + k2 + k3</a:t>
            </a:r>
            <a:endParaRPr i="1" sz="1508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38"/>
              <a:buFont typeface="Arial"/>
              <a:buNone/>
            </a:pPr>
            <a:r>
              <a:rPr i="1" lang="en" sz="1508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 = 12 + 34 + 5</a:t>
            </a:r>
            <a:endParaRPr i="1" sz="1508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938"/>
              <a:buFont typeface="Arial"/>
              <a:buNone/>
            </a:pPr>
            <a:r>
              <a:rPr i="1" lang="en" sz="1508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 = 51 </a:t>
            </a:r>
            <a:endParaRPr i="1" sz="1508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8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h(K) = 51</a:t>
            </a:r>
            <a:endParaRPr i="1" sz="1508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508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The number of digits in each part depends on the size of hash table </a:t>
            </a:r>
            <a:endParaRPr i="1" sz="1508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hash function 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94"/>
              <a:t>Multiplication Method: </a:t>
            </a:r>
            <a:endParaRPr sz="43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94"/>
              <a:t>Perform following steps: </a:t>
            </a:r>
            <a:endParaRPr sz="4394"/>
          </a:p>
          <a:p>
            <a:pPr indent="-319283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4394"/>
              <a:t>Choose a value A from 0&lt;A&lt;1</a:t>
            </a:r>
            <a:endParaRPr sz="4394"/>
          </a:p>
          <a:p>
            <a:pPr indent="-31928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4394"/>
              <a:t>Multiply key value with A</a:t>
            </a:r>
            <a:endParaRPr sz="4394"/>
          </a:p>
          <a:p>
            <a:pPr indent="-31928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4394"/>
              <a:t>Extract fractional part</a:t>
            </a:r>
            <a:endParaRPr sz="4394"/>
          </a:p>
          <a:p>
            <a:pPr indent="-31928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4394"/>
              <a:t>Multiply it with size of hash table and take floor value of it.</a:t>
            </a:r>
            <a:endParaRPr sz="43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337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h(K) = floor (M (kA mod 1)</a:t>
            </a:r>
            <a:endParaRPr b="1" i="1" sz="2337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068"/>
              <a:buFont typeface="Arial"/>
              <a:buNone/>
            </a:pPr>
            <a: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k = 12345</a:t>
            </a:r>
            <a:b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A = 0.357840</a:t>
            </a:r>
            <a:b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M = 100</a:t>
            </a:r>
            <a:endParaRPr i="1" sz="2337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7068"/>
              <a:buFont typeface="Arial"/>
              <a:buNone/>
            </a:pPr>
            <a: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h(12345) = floor[ 100 (12345*0.357840 mod 1)]</a:t>
            </a:r>
            <a:b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              = floor[ 100 (4417.5348 mod 1) ]</a:t>
            </a:r>
            <a:b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              = floor[ 100 (0.5348) ]</a:t>
            </a:r>
            <a:b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              = floor[ 53.48 ]</a:t>
            </a:r>
            <a:b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i="1" lang="en" sz="2337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              = 53</a:t>
            </a:r>
            <a:endParaRPr i="1" sz="2337">
              <a:solidFill>
                <a:srgbClr val="273239"/>
              </a:solidFill>
              <a:highlight>
                <a:srgbClr val="F9F9F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b="1" i="1" sz="13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hash function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Uniformly </a:t>
            </a:r>
            <a:r>
              <a:rPr lang="en"/>
              <a:t>distribute</a:t>
            </a:r>
            <a:r>
              <a:rPr lang="en"/>
              <a:t> the keys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the collisions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have Low load factor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Load factor:</a:t>
            </a:r>
            <a:r>
              <a:rPr lang="en"/>
              <a:t> number of items in the hash table divided by size of the table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LF = (number of items in hash tabel) / (size of table)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Load factor decides when the capacity of hashtable should be increased.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5128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hashing process generates a small number for a big key,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so there is a possibility that two keys could produce the same value. 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situation where the newly inserted key maps to an already occupied is known as collison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	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725" y="2384050"/>
            <a:ext cx="5658000" cy="26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</a:t>
            </a:r>
            <a:r>
              <a:rPr lang="en"/>
              <a:t> resolution Techniques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ways to resolve collision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Chaining (open hashing)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Addressing (closed hashing)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Probing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 probing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hashing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</a:t>
            </a:r>
            <a:r>
              <a:rPr lang="en"/>
              <a:t> Chaining 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 is to make each cell in a hash table linked to a linked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 list contains </a:t>
            </a:r>
            <a:r>
              <a:rPr lang="en"/>
              <a:t>the elements have same hash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simple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additional memory outside the hash tables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Example: We have given a hash function and we have to insert some elements in the hash table using a separate chaining method for collision resolution technique.</a:t>
            </a:r>
            <a:endParaRPr sz="14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4770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Hash function = key % 5,</a:t>
            </a:r>
            <a:endParaRPr sz="1400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4770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Elements = 12, 15, 22, 25 and 37.</a:t>
            </a:r>
            <a:endParaRPr sz="1400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Chained Hash Table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Hash table has: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Table: vector of m singly-linked lists of pairs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Vector&lt;SinglyLinkedList&lt;pair&lt;K, V&gt;&gt; v: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m: length of this vector; maintain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≤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Random universal hash function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(i.e. multiplicative hash function)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table element is a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bucket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v[hash(key)] = SLL of pairs where  each pair.first == key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 bucket may be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4" name="Google Shape;204;p31"/>
          <p:cNvGrpSpPr/>
          <p:nvPr/>
        </p:nvGrpSpPr>
        <p:grpSpPr>
          <a:xfrm>
            <a:off x="5654975" y="466325"/>
            <a:ext cx="2028025" cy="3128700"/>
            <a:chOff x="5654975" y="466325"/>
            <a:chExt cx="2028025" cy="3128700"/>
          </a:xfrm>
        </p:grpSpPr>
        <p:sp>
          <p:nvSpPr>
            <p:cNvPr id="205" name="Google Shape;205;p31"/>
            <p:cNvSpPr/>
            <p:nvPr/>
          </p:nvSpPr>
          <p:spPr>
            <a:xfrm>
              <a:off x="6220450" y="533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6220450" y="720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6220450" y="907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6220450" y="1094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6220450" y="1281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6220450" y="1469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6220450" y="1656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6220450" y="1843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6220450" y="2030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6220450" y="2217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6220450" y="2405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6220450" y="2592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6220450" y="2779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6220450" y="2966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6220450" y="3153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6220450" y="3341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1"/>
            <p:cNvSpPr txBox="1"/>
            <p:nvPr/>
          </p:nvSpPr>
          <p:spPr>
            <a:xfrm>
              <a:off x="5802650" y="466325"/>
              <a:ext cx="3585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2" name="Google Shape;222;p31"/>
            <p:cNvSpPr txBox="1"/>
            <p:nvPr/>
          </p:nvSpPr>
          <p:spPr>
            <a:xfrm>
              <a:off x="5654975" y="3274325"/>
              <a:ext cx="5061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6626225" y="7202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66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6626225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94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6626225" y="27794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77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6626225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6626225" y="2217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6626225" y="20306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7263900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87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7263900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31" name="Google Shape;231;p31"/>
            <p:cNvCxnSpPr>
              <a:endCxn id="224" idx="1"/>
            </p:cNvCxnSpPr>
            <p:nvPr/>
          </p:nvCxnSpPr>
          <p:spPr>
            <a:xfrm>
              <a:off x="64075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2" name="Google Shape;232;p31"/>
            <p:cNvCxnSpPr>
              <a:stCxn id="224" idx="3"/>
              <a:endCxn id="229" idx="1"/>
            </p:cNvCxnSpPr>
            <p:nvPr/>
          </p:nvCxnSpPr>
          <p:spPr>
            <a:xfrm>
              <a:off x="70453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3" name="Google Shape;233;p31"/>
            <p:cNvCxnSpPr>
              <a:endCxn id="228" idx="1"/>
            </p:cNvCxnSpPr>
            <p:nvPr/>
          </p:nvCxnSpPr>
          <p:spPr>
            <a:xfrm>
              <a:off x="6407525" y="21242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4" name="Google Shape;234;p31"/>
            <p:cNvCxnSpPr>
              <a:stCxn id="214" idx="3"/>
              <a:endCxn id="227" idx="1"/>
            </p:cNvCxnSpPr>
            <p:nvPr/>
          </p:nvCxnSpPr>
          <p:spPr>
            <a:xfrm>
              <a:off x="6407650" y="2311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5" name="Google Shape;235;p31"/>
            <p:cNvCxnSpPr>
              <a:stCxn id="217" idx="3"/>
              <a:endCxn id="225" idx="1"/>
            </p:cNvCxnSpPr>
            <p:nvPr/>
          </p:nvCxnSpPr>
          <p:spPr>
            <a:xfrm>
              <a:off x="6407650" y="28730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6" name="Google Shape;236;p31"/>
            <p:cNvCxnSpPr>
              <a:stCxn id="219" idx="3"/>
              <a:endCxn id="226" idx="1"/>
            </p:cNvCxnSpPr>
            <p:nvPr/>
          </p:nvCxnSpPr>
          <p:spPr>
            <a:xfrm>
              <a:off x="6407650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7" name="Google Shape;237;p31"/>
            <p:cNvCxnSpPr>
              <a:stCxn id="226" idx="3"/>
              <a:endCxn id="230" idx="1"/>
            </p:cNvCxnSpPr>
            <p:nvPr/>
          </p:nvCxnSpPr>
          <p:spPr>
            <a:xfrm>
              <a:off x="7045325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8" name="Google Shape;238;p31"/>
            <p:cNvCxnSpPr>
              <a:endCxn id="223" idx="1"/>
            </p:cNvCxnSpPr>
            <p:nvPr/>
          </p:nvCxnSpPr>
          <p:spPr>
            <a:xfrm>
              <a:off x="6407525" y="8138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of generating fixed size output from variable size of input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mathematical </a:t>
            </a:r>
            <a:r>
              <a:rPr lang="en"/>
              <a:t>formulas</a:t>
            </a:r>
            <a:r>
              <a:rPr lang="en"/>
              <a:t> are used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technique determines the index for storage of item in data structure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tables are used to do hashing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and Size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template&lt;K, V&gt;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class ChainedHash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private: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Vector&lt;SLList&lt;pair&lt;K, V&gt;&gt;&gt; v_;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MultiplicativeHash hash_;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int n_;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public: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ChainedHash()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: v_(4), hash_(4), n_(0) { 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int Size() { return n_; 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Google Shape;245;p32"/>
          <p:cNvSpPr txBox="1"/>
          <p:nvPr>
            <p:ph idx="2" type="body"/>
          </p:nvPr>
        </p:nvSpPr>
        <p:spPr>
          <a:xfrm>
            <a:off x="311700" y="4400750"/>
            <a:ext cx="3999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is O(1) worst-case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7" name="Google Shape;247;p32"/>
          <p:cNvGrpSpPr/>
          <p:nvPr/>
        </p:nvGrpSpPr>
        <p:grpSpPr>
          <a:xfrm>
            <a:off x="5654975" y="466325"/>
            <a:ext cx="2028025" cy="3128700"/>
            <a:chOff x="5654975" y="466325"/>
            <a:chExt cx="2028025" cy="3128700"/>
          </a:xfrm>
        </p:grpSpPr>
        <p:sp>
          <p:nvSpPr>
            <p:cNvPr id="248" name="Google Shape;248;p32"/>
            <p:cNvSpPr/>
            <p:nvPr/>
          </p:nvSpPr>
          <p:spPr>
            <a:xfrm>
              <a:off x="6220450" y="533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6220450" y="720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6220450" y="907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6220450" y="1094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6220450" y="1281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6220450" y="1469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6220450" y="1656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6220450" y="1843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6220450" y="2030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6220450" y="2217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6220450" y="2405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6220450" y="2592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6220450" y="2779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6220450" y="2966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6220450" y="3153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6220450" y="3341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 txBox="1"/>
            <p:nvPr/>
          </p:nvSpPr>
          <p:spPr>
            <a:xfrm>
              <a:off x="5802650" y="466325"/>
              <a:ext cx="3585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5" name="Google Shape;265;p32"/>
            <p:cNvSpPr txBox="1"/>
            <p:nvPr/>
          </p:nvSpPr>
          <p:spPr>
            <a:xfrm>
              <a:off x="5654975" y="3274325"/>
              <a:ext cx="5061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6626225" y="7202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66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6626225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94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6626225" y="27794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77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6626225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6626225" y="2217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6626225" y="20306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263900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87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263900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4" name="Google Shape;274;p32"/>
            <p:cNvCxnSpPr>
              <a:endCxn id="267" idx="1"/>
            </p:cNvCxnSpPr>
            <p:nvPr/>
          </p:nvCxnSpPr>
          <p:spPr>
            <a:xfrm>
              <a:off x="64075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5" name="Google Shape;275;p32"/>
            <p:cNvCxnSpPr>
              <a:stCxn id="267" idx="3"/>
              <a:endCxn id="272" idx="1"/>
            </p:cNvCxnSpPr>
            <p:nvPr/>
          </p:nvCxnSpPr>
          <p:spPr>
            <a:xfrm>
              <a:off x="70453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6" name="Google Shape;276;p32"/>
            <p:cNvCxnSpPr>
              <a:endCxn id="271" idx="1"/>
            </p:cNvCxnSpPr>
            <p:nvPr/>
          </p:nvCxnSpPr>
          <p:spPr>
            <a:xfrm>
              <a:off x="6407525" y="21242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7" name="Google Shape;277;p32"/>
            <p:cNvCxnSpPr>
              <a:stCxn id="257" idx="3"/>
              <a:endCxn id="270" idx="1"/>
            </p:cNvCxnSpPr>
            <p:nvPr/>
          </p:nvCxnSpPr>
          <p:spPr>
            <a:xfrm>
              <a:off x="6407650" y="2311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8" name="Google Shape;278;p32"/>
            <p:cNvCxnSpPr>
              <a:stCxn id="260" idx="3"/>
              <a:endCxn id="268" idx="1"/>
            </p:cNvCxnSpPr>
            <p:nvPr/>
          </p:nvCxnSpPr>
          <p:spPr>
            <a:xfrm>
              <a:off x="6407650" y="28730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9" name="Google Shape;279;p32"/>
            <p:cNvCxnSpPr>
              <a:stCxn id="262" idx="3"/>
              <a:endCxn id="269" idx="1"/>
            </p:cNvCxnSpPr>
            <p:nvPr/>
          </p:nvCxnSpPr>
          <p:spPr>
            <a:xfrm>
              <a:off x="6407650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0" name="Google Shape;280;p32"/>
            <p:cNvCxnSpPr>
              <a:stCxn id="269" idx="3"/>
              <a:endCxn id="273" idx="1"/>
            </p:cNvCxnSpPr>
            <p:nvPr/>
          </p:nvCxnSpPr>
          <p:spPr>
            <a:xfrm>
              <a:off x="7045325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1" name="Google Shape;281;p32"/>
            <p:cNvCxnSpPr>
              <a:endCxn id="266" idx="1"/>
            </p:cNvCxnSpPr>
            <p:nvPr/>
          </p:nvCxnSpPr>
          <p:spPr>
            <a:xfrm>
              <a:off x="6407525" y="8138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Contains(key)</a:t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bool Contains(K key)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int i = hash_.h(key)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for ( pair&lt;K, V&gt; p : v_[i] 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if (p.first == key)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	return true;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return false;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Google Shape;288;p33"/>
          <p:cNvSpPr txBox="1"/>
          <p:nvPr>
            <p:ph idx="2" type="body"/>
          </p:nvPr>
        </p:nvSpPr>
        <p:spPr>
          <a:xfrm>
            <a:off x="311700" y="3961325"/>
            <a:ext cx="39999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Let L = expected length of a bucket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O(L)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0" name="Google Shape;290;p33"/>
          <p:cNvGrpSpPr/>
          <p:nvPr/>
        </p:nvGrpSpPr>
        <p:grpSpPr>
          <a:xfrm>
            <a:off x="5654975" y="466325"/>
            <a:ext cx="2028025" cy="3128700"/>
            <a:chOff x="5654975" y="466325"/>
            <a:chExt cx="2028025" cy="3128700"/>
          </a:xfrm>
        </p:grpSpPr>
        <p:sp>
          <p:nvSpPr>
            <p:cNvPr id="291" name="Google Shape;291;p33"/>
            <p:cNvSpPr/>
            <p:nvPr/>
          </p:nvSpPr>
          <p:spPr>
            <a:xfrm>
              <a:off x="6220450" y="533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220450" y="720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220450" y="907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6220450" y="1094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6220450" y="1281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6220450" y="1469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220450" y="1656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220450" y="1843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220450" y="2030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6220450" y="2217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6220450" y="2405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6220450" y="2592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220450" y="2779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220450" y="2966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220450" y="3153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6220450" y="3341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 txBox="1"/>
            <p:nvPr/>
          </p:nvSpPr>
          <p:spPr>
            <a:xfrm>
              <a:off x="5802650" y="466325"/>
              <a:ext cx="3585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8" name="Google Shape;308;p33"/>
            <p:cNvSpPr txBox="1"/>
            <p:nvPr/>
          </p:nvSpPr>
          <p:spPr>
            <a:xfrm>
              <a:off x="5654975" y="3274325"/>
              <a:ext cx="5061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626225" y="7202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66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6626225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94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6626225" y="27794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77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6626225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626225" y="2217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626225" y="20306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7263900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87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7263900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17" name="Google Shape;317;p33"/>
            <p:cNvCxnSpPr>
              <a:endCxn id="310" idx="1"/>
            </p:cNvCxnSpPr>
            <p:nvPr/>
          </p:nvCxnSpPr>
          <p:spPr>
            <a:xfrm>
              <a:off x="64075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8" name="Google Shape;318;p33"/>
            <p:cNvCxnSpPr>
              <a:stCxn id="310" idx="3"/>
              <a:endCxn id="315" idx="1"/>
            </p:cNvCxnSpPr>
            <p:nvPr/>
          </p:nvCxnSpPr>
          <p:spPr>
            <a:xfrm>
              <a:off x="70453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9" name="Google Shape;319;p33"/>
            <p:cNvCxnSpPr>
              <a:endCxn id="314" idx="1"/>
            </p:cNvCxnSpPr>
            <p:nvPr/>
          </p:nvCxnSpPr>
          <p:spPr>
            <a:xfrm>
              <a:off x="6407525" y="21242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0" name="Google Shape;320;p33"/>
            <p:cNvCxnSpPr>
              <a:stCxn id="300" idx="3"/>
              <a:endCxn id="313" idx="1"/>
            </p:cNvCxnSpPr>
            <p:nvPr/>
          </p:nvCxnSpPr>
          <p:spPr>
            <a:xfrm>
              <a:off x="6407650" y="2311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1" name="Google Shape;321;p33"/>
            <p:cNvCxnSpPr>
              <a:stCxn id="303" idx="3"/>
              <a:endCxn id="311" idx="1"/>
            </p:cNvCxnSpPr>
            <p:nvPr/>
          </p:nvCxnSpPr>
          <p:spPr>
            <a:xfrm>
              <a:off x="6407650" y="28730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2" name="Google Shape;322;p33"/>
            <p:cNvCxnSpPr>
              <a:stCxn id="305" idx="3"/>
              <a:endCxn id="312" idx="1"/>
            </p:cNvCxnSpPr>
            <p:nvPr/>
          </p:nvCxnSpPr>
          <p:spPr>
            <a:xfrm>
              <a:off x="6407650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3" name="Google Shape;323;p33"/>
            <p:cNvCxnSpPr>
              <a:stCxn id="312" idx="3"/>
              <a:endCxn id="316" idx="1"/>
            </p:cNvCxnSpPr>
            <p:nvPr/>
          </p:nvCxnSpPr>
          <p:spPr>
            <a:xfrm>
              <a:off x="7045325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4" name="Google Shape;324;p33"/>
            <p:cNvCxnSpPr>
              <a:endCxn id="309" idx="1"/>
            </p:cNvCxnSpPr>
            <p:nvPr/>
          </p:nvCxnSpPr>
          <p:spPr>
            <a:xfrm>
              <a:off x="6407525" y="8138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Find(key)</a:t>
            </a:r>
            <a:endParaRPr/>
          </a:p>
        </p:txBody>
      </p:sp>
      <p:sp>
        <p:nvSpPr>
          <p:cNvPr id="330" name="Google Shape;330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pair&lt;K, V&gt;&amp; Find(K key)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int i = hash_.h(key)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for ( pair&lt;K, V&gt; p : v_[i] 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if (p.first == key)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	return p;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throw range_error(“no such key”);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1" name="Google Shape;331;p34"/>
          <p:cNvSpPr txBox="1"/>
          <p:nvPr>
            <p:ph idx="2" type="body"/>
          </p:nvPr>
        </p:nvSpPr>
        <p:spPr>
          <a:xfrm>
            <a:off x="311700" y="3862825"/>
            <a:ext cx="3999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Let L = expected length of a bucket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O(L)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2" name="Google Shape;3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3" name="Google Shape;333;p34"/>
          <p:cNvGrpSpPr/>
          <p:nvPr/>
        </p:nvGrpSpPr>
        <p:grpSpPr>
          <a:xfrm>
            <a:off x="5654975" y="466325"/>
            <a:ext cx="2028025" cy="3128700"/>
            <a:chOff x="5654975" y="466325"/>
            <a:chExt cx="2028025" cy="3128700"/>
          </a:xfrm>
        </p:grpSpPr>
        <p:sp>
          <p:nvSpPr>
            <p:cNvPr id="334" name="Google Shape;334;p34"/>
            <p:cNvSpPr/>
            <p:nvPr/>
          </p:nvSpPr>
          <p:spPr>
            <a:xfrm>
              <a:off x="6220450" y="533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6220450" y="720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6220450" y="907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6220450" y="1094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6220450" y="1281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6220450" y="1469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6220450" y="1656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6220450" y="1843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6220450" y="2030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6220450" y="2217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6220450" y="2405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6220450" y="2592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6220450" y="2779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6220450" y="2966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6220450" y="3153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6220450" y="3341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 txBox="1"/>
            <p:nvPr/>
          </p:nvSpPr>
          <p:spPr>
            <a:xfrm>
              <a:off x="5802650" y="466325"/>
              <a:ext cx="3585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1" name="Google Shape;351;p34"/>
            <p:cNvSpPr txBox="1"/>
            <p:nvPr/>
          </p:nvSpPr>
          <p:spPr>
            <a:xfrm>
              <a:off x="5654975" y="3274325"/>
              <a:ext cx="5061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6626225" y="7202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66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6626225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94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626225" y="27794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77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6626225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6626225" y="2217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6626225" y="20306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7263900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87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7263900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0" name="Google Shape;360;p34"/>
            <p:cNvCxnSpPr>
              <a:endCxn id="353" idx="1"/>
            </p:cNvCxnSpPr>
            <p:nvPr/>
          </p:nvCxnSpPr>
          <p:spPr>
            <a:xfrm>
              <a:off x="64075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1" name="Google Shape;361;p34"/>
            <p:cNvCxnSpPr>
              <a:stCxn id="353" idx="3"/>
              <a:endCxn id="358" idx="1"/>
            </p:cNvCxnSpPr>
            <p:nvPr/>
          </p:nvCxnSpPr>
          <p:spPr>
            <a:xfrm>
              <a:off x="70453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2" name="Google Shape;362;p34"/>
            <p:cNvCxnSpPr>
              <a:endCxn id="357" idx="1"/>
            </p:cNvCxnSpPr>
            <p:nvPr/>
          </p:nvCxnSpPr>
          <p:spPr>
            <a:xfrm>
              <a:off x="6407525" y="21242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3" name="Google Shape;363;p34"/>
            <p:cNvCxnSpPr>
              <a:stCxn id="343" idx="3"/>
              <a:endCxn id="356" idx="1"/>
            </p:cNvCxnSpPr>
            <p:nvPr/>
          </p:nvCxnSpPr>
          <p:spPr>
            <a:xfrm>
              <a:off x="6407650" y="2311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4" name="Google Shape;364;p34"/>
            <p:cNvCxnSpPr>
              <a:stCxn id="346" idx="3"/>
              <a:endCxn id="354" idx="1"/>
            </p:cNvCxnSpPr>
            <p:nvPr/>
          </p:nvCxnSpPr>
          <p:spPr>
            <a:xfrm>
              <a:off x="6407650" y="28730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5" name="Google Shape;365;p34"/>
            <p:cNvCxnSpPr>
              <a:stCxn id="348" idx="3"/>
              <a:endCxn id="355" idx="1"/>
            </p:cNvCxnSpPr>
            <p:nvPr/>
          </p:nvCxnSpPr>
          <p:spPr>
            <a:xfrm>
              <a:off x="6407650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6" name="Google Shape;366;p34"/>
            <p:cNvCxnSpPr>
              <a:stCxn id="355" idx="3"/>
              <a:endCxn id="359" idx="1"/>
            </p:cNvCxnSpPr>
            <p:nvPr/>
          </p:nvCxnSpPr>
          <p:spPr>
            <a:xfrm>
              <a:off x="7045325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7" name="Google Shape;367;p34"/>
            <p:cNvCxnSpPr>
              <a:endCxn id="352" idx="1"/>
            </p:cNvCxnSpPr>
            <p:nvPr/>
          </p:nvCxnSpPr>
          <p:spPr>
            <a:xfrm>
              <a:off x="6407525" y="8138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Insert(pair)</a:t>
            </a:r>
            <a:endParaRPr/>
          </a:p>
        </p:txBody>
      </p:sp>
      <p:sp>
        <p:nvSpPr>
          <p:cNvPr id="373" name="Google Shape;373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bool Insert(pair&lt;K, V&gt; q)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if (Contains(q.first)) { return false; 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if (n_ == v_.size()) { Resize(); 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int i = hash_.h(q.first)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v_[i].AddFront(q)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n_++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return true;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4" name="Google Shape;374;p35"/>
          <p:cNvSpPr txBox="1"/>
          <p:nvPr>
            <p:ph idx="2" type="body"/>
          </p:nvPr>
        </p:nvSpPr>
        <p:spPr>
          <a:xfrm>
            <a:off x="311700" y="3510200"/>
            <a:ext cx="39999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Let L = expected length of a bucket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O(L) amortized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“amortized” due to occasional resizing, like vector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5" name="Google Shape;37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6" name="Google Shape;376;p35"/>
          <p:cNvGrpSpPr/>
          <p:nvPr/>
        </p:nvGrpSpPr>
        <p:grpSpPr>
          <a:xfrm>
            <a:off x="5654975" y="466325"/>
            <a:ext cx="2028025" cy="3128700"/>
            <a:chOff x="5654975" y="466325"/>
            <a:chExt cx="2028025" cy="3128700"/>
          </a:xfrm>
        </p:grpSpPr>
        <p:sp>
          <p:nvSpPr>
            <p:cNvPr id="377" name="Google Shape;377;p35"/>
            <p:cNvSpPr/>
            <p:nvPr/>
          </p:nvSpPr>
          <p:spPr>
            <a:xfrm>
              <a:off x="6220450" y="533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220450" y="720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6220450" y="907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220450" y="1094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6220450" y="1281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6220450" y="1469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6220450" y="1656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6220450" y="1843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6220450" y="2030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6220450" y="2217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6220450" y="2405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6220450" y="2592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6220450" y="2779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6220450" y="2966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6220450" y="3153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6220450" y="3341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 txBox="1"/>
            <p:nvPr/>
          </p:nvSpPr>
          <p:spPr>
            <a:xfrm>
              <a:off x="5802650" y="466325"/>
              <a:ext cx="3585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4" name="Google Shape;394;p35"/>
            <p:cNvSpPr txBox="1"/>
            <p:nvPr/>
          </p:nvSpPr>
          <p:spPr>
            <a:xfrm>
              <a:off x="5654975" y="3274325"/>
              <a:ext cx="5061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6626225" y="7202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66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6626225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94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6626225" y="27794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77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6626225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6626225" y="2217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6626225" y="20306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7263900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87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7263900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03" name="Google Shape;403;p35"/>
            <p:cNvCxnSpPr>
              <a:endCxn id="396" idx="1"/>
            </p:cNvCxnSpPr>
            <p:nvPr/>
          </p:nvCxnSpPr>
          <p:spPr>
            <a:xfrm>
              <a:off x="64075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4" name="Google Shape;404;p35"/>
            <p:cNvCxnSpPr>
              <a:stCxn id="396" idx="3"/>
              <a:endCxn id="401" idx="1"/>
            </p:cNvCxnSpPr>
            <p:nvPr/>
          </p:nvCxnSpPr>
          <p:spPr>
            <a:xfrm>
              <a:off x="70453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5" name="Google Shape;405;p35"/>
            <p:cNvCxnSpPr>
              <a:endCxn id="400" idx="1"/>
            </p:cNvCxnSpPr>
            <p:nvPr/>
          </p:nvCxnSpPr>
          <p:spPr>
            <a:xfrm>
              <a:off x="6407525" y="21242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6" name="Google Shape;406;p35"/>
            <p:cNvCxnSpPr>
              <a:stCxn id="386" idx="3"/>
              <a:endCxn id="399" idx="1"/>
            </p:cNvCxnSpPr>
            <p:nvPr/>
          </p:nvCxnSpPr>
          <p:spPr>
            <a:xfrm>
              <a:off x="6407650" y="2311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7" name="Google Shape;407;p35"/>
            <p:cNvCxnSpPr>
              <a:stCxn id="389" idx="3"/>
              <a:endCxn id="397" idx="1"/>
            </p:cNvCxnSpPr>
            <p:nvPr/>
          </p:nvCxnSpPr>
          <p:spPr>
            <a:xfrm>
              <a:off x="6407650" y="28730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8" name="Google Shape;408;p35"/>
            <p:cNvCxnSpPr>
              <a:stCxn id="391" idx="3"/>
              <a:endCxn id="398" idx="1"/>
            </p:cNvCxnSpPr>
            <p:nvPr/>
          </p:nvCxnSpPr>
          <p:spPr>
            <a:xfrm>
              <a:off x="6407650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9" name="Google Shape;409;p35"/>
            <p:cNvCxnSpPr>
              <a:stCxn id="398" idx="3"/>
              <a:endCxn id="402" idx="1"/>
            </p:cNvCxnSpPr>
            <p:nvPr/>
          </p:nvCxnSpPr>
          <p:spPr>
            <a:xfrm>
              <a:off x="7045325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0" name="Google Shape;410;p35"/>
            <p:cNvCxnSpPr>
              <a:endCxn id="395" idx="1"/>
            </p:cNvCxnSpPr>
            <p:nvPr/>
          </p:nvCxnSpPr>
          <p:spPr>
            <a:xfrm>
              <a:off x="6407525" y="8138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Erase(key)</a:t>
            </a:r>
            <a:endParaRPr/>
          </a:p>
        </p:txBody>
      </p:sp>
      <p:sp>
        <p:nvSpPr>
          <p:cNvPr id="416" name="Google Shape;416;p36"/>
          <p:cNvSpPr txBox="1"/>
          <p:nvPr>
            <p:ph idx="1" type="body"/>
          </p:nvPr>
        </p:nvSpPr>
        <p:spPr>
          <a:xfrm>
            <a:off x="311700" y="1468825"/>
            <a:ext cx="39999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bool Erase(K key)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if (!Contains(q)) { return false; 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int i = hash_.h(key)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for ( pair&lt;K, V&gt; p : v_[i] 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if (p.first == key) {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	v_[i].erase(p)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}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n_--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return true;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7" name="Google Shape;417;p36"/>
          <p:cNvSpPr txBox="1"/>
          <p:nvPr>
            <p:ph idx="2" type="body"/>
          </p:nvPr>
        </p:nvSpPr>
        <p:spPr>
          <a:xfrm>
            <a:off x="311700" y="4113325"/>
            <a:ext cx="39999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Let L = expected length of a bucket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O(L)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8" name="Google Shape;4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9" name="Google Shape;419;p36"/>
          <p:cNvGrpSpPr/>
          <p:nvPr/>
        </p:nvGrpSpPr>
        <p:grpSpPr>
          <a:xfrm>
            <a:off x="5654975" y="466325"/>
            <a:ext cx="2028025" cy="3128700"/>
            <a:chOff x="5654975" y="466325"/>
            <a:chExt cx="2028025" cy="3128700"/>
          </a:xfrm>
        </p:grpSpPr>
        <p:sp>
          <p:nvSpPr>
            <p:cNvPr id="420" name="Google Shape;420;p36"/>
            <p:cNvSpPr/>
            <p:nvPr/>
          </p:nvSpPr>
          <p:spPr>
            <a:xfrm>
              <a:off x="6220450" y="533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6220450" y="720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6220450" y="907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6220450" y="1094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220450" y="1281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220450" y="1469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220450" y="1656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6220450" y="1843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220450" y="2030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220450" y="2217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6220450" y="2405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6220450" y="25922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6220450" y="27794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6220450" y="29666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6220450" y="31538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6220450" y="3341075"/>
              <a:ext cx="1872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 txBox="1"/>
            <p:nvPr/>
          </p:nvSpPr>
          <p:spPr>
            <a:xfrm>
              <a:off x="5802650" y="466325"/>
              <a:ext cx="3585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7" name="Google Shape;437;p36"/>
            <p:cNvSpPr txBox="1"/>
            <p:nvPr/>
          </p:nvSpPr>
          <p:spPr>
            <a:xfrm>
              <a:off x="5654975" y="3274325"/>
              <a:ext cx="5061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6626225" y="7202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66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6626225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94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6626225" y="27794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77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6626225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6626225" y="2217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6626225" y="20306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263900" y="1281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87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7263900" y="3153875"/>
              <a:ext cx="419100" cy="187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6" name="Google Shape;446;p36"/>
            <p:cNvCxnSpPr>
              <a:endCxn id="439" idx="1"/>
            </p:cNvCxnSpPr>
            <p:nvPr/>
          </p:nvCxnSpPr>
          <p:spPr>
            <a:xfrm>
              <a:off x="64075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7" name="Google Shape;447;p36"/>
            <p:cNvCxnSpPr>
              <a:stCxn id="439" idx="3"/>
              <a:endCxn id="444" idx="1"/>
            </p:cNvCxnSpPr>
            <p:nvPr/>
          </p:nvCxnSpPr>
          <p:spPr>
            <a:xfrm>
              <a:off x="7045325" y="1375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8" name="Google Shape;448;p36"/>
            <p:cNvCxnSpPr>
              <a:endCxn id="443" idx="1"/>
            </p:cNvCxnSpPr>
            <p:nvPr/>
          </p:nvCxnSpPr>
          <p:spPr>
            <a:xfrm>
              <a:off x="6407525" y="21242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9" name="Google Shape;449;p36"/>
            <p:cNvCxnSpPr>
              <a:stCxn id="429" idx="3"/>
              <a:endCxn id="442" idx="1"/>
            </p:cNvCxnSpPr>
            <p:nvPr/>
          </p:nvCxnSpPr>
          <p:spPr>
            <a:xfrm>
              <a:off x="6407650" y="2311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0" name="Google Shape;450;p36"/>
            <p:cNvCxnSpPr>
              <a:stCxn id="432" idx="3"/>
              <a:endCxn id="440" idx="1"/>
            </p:cNvCxnSpPr>
            <p:nvPr/>
          </p:nvCxnSpPr>
          <p:spPr>
            <a:xfrm>
              <a:off x="6407650" y="28730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1" name="Google Shape;451;p36"/>
            <p:cNvCxnSpPr>
              <a:stCxn id="434" idx="3"/>
              <a:endCxn id="441" idx="1"/>
            </p:cNvCxnSpPr>
            <p:nvPr/>
          </p:nvCxnSpPr>
          <p:spPr>
            <a:xfrm>
              <a:off x="6407650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2" name="Google Shape;452;p36"/>
            <p:cNvCxnSpPr>
              <a:stCxn id="441" idx="3"/>
              <a:endCxn id="445" idx="1"/>
            </p:cNvCxnSpPr>
            <p:nvPr/>
          </p:nvCxnSpPr>
          <p:spPr>
            <a:xfrm>
              <a:off x="7045325" y="32474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3" name="Google Shape;453;p36"/>
            <p:cNvCxnSpPr>
              <a:endCxn id="438" idx="1"/>
            </p:cNvCxnSpPr>
            <p:nvPr/>
          </p:nvCxnSpPr>
          <p:spPr>
            <a:xfrm>
              <a:off x="6407525" y="813875"/>
              <a:ext cx="21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Efficiency</a:t>
            </a:r>
            <a:endParaRPr/>
          </a:p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0" name="Google Shape;460;p37"/>
          <p:cNvGraphicFramePr/>
          <p:nvPr/>
        </p:nvGraphicFramePr>
        <p:xfrm>
          <a:off x="2762250" y="150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{0A0E9C3E-3708-4B70-BD39-BD59DD37E325}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Operation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Chained Hash Table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Constructor (create empty)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Contains(key)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O(L)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Find(key)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O(L)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Insert(pair)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O(L) amortized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Erase(key)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O(L)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1" name="Google Shape;461;p37"/>
          <p:cNvSpPr txBox="1"/>
          <p:nvPr/>
        </p:nvSpPr>
        <p:spPr>
          <a:xfrm>
            <a:off x="6532050" y="1501225"/>
            <a:ext cx="2489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 = expected length of a bucket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</a:t>
            </a:r>
            <a:endParaRPr/>
          </a:p>
        </p:txBody>
      </p:sp>
      <p:sp>
        <p:nvSpPr>
          <p:cNvPr id="467" name="Google Shape;46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open addressing, all the elements are stored in hash tables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contains either an element or NIL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searching, we examine the table until that element is not found or we confirm that element is not present in the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3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Probing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</a:t>
            </a:r>
            <a:r>
              <a:rPr lang="en"/>
              <a:t> Probing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hashing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of hashing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data packages are of variable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store </a:t>
            </a:r>
            <a:r>
              <a:rPr lang="en"/>
              <a:t>efficiently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simple data structure is also used then why we need hashing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</a:t>
            </a:r>
            <a:r>
              <a:rPr lang="en"/>
              <a:t> of </a:t>
            </a:r>
            <a:r>
              <a:rPr b="1" i="1" lang="en"/>
              <a:t>‘</a:t>
            </a:r>
            <a:r>
              <a:rPr b="1" i="1" lang="en"/>
              <a:t>efficiency’</a:t>
            </a:r>
            <a:r>
              <a:rPr b="1" i="1" lang="en"/>
              <a:t> </a:t>
            </a:r>
            <a:r>
              <a:rPr lang="en"/>
              <a:t> array takes O(1) to store and O(logn) to search. But if you consider large datasets its still lot of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we need data structure that store and </a:t>
            </a:r>
            <a:r>
              <a:rPr lang="en"/>
              <a:t>search</a:t>
            </a:r>
            <a:r>
              <a:rPr lang="en"/>
              <a:t> in O(1) time. For that hash tables came in play.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use key as index, index will be always an integer. But we have other types of keys as well like string, float etc. What will be the solution.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Hash Function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Hash function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function that maps an object to an integer in a known range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Receives input key and returns the index of an element in  hash tables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index is known hash index 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en" sz="16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Key</a:t>
            </a:r>
            <a:r>
              <a:rPr lang="en" sz="16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 can be anything string or integer which is fed as input in the hash function the technique that determines an index or location for storage of an item in a data structure.</a:t>
            </a:r>
            <a:endParaRPr sz="16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Example:  H(X) = X%10</a:t>
            </a:r>
            <a:endParaRPr sz="16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600"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Try: Use a Key as an Index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468825"/>
            <a:ext cx="85206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(Better) idea: use hash(key) as a vector index; create vector v where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v[hash(key)] = pointer to pair with that key, or nullptr if key is absent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7"/>
          <p:cNvGrpSpPr/>
          <p:nvPr/>
        </p:nvGrpSpPr>
        <p:grpSpPr>
          <a:xfrm>
            <a:off x="3343713" y="2639500"/>
            <a:ext cx="2456575" cy="1968000"/>
            <a:chOff x="3343713" y="2639500"/>
            <a:chExt cx="2456575" cy="1968000"/>
          </a:xfrm>
        </p:grpSpPr>
        <p:sp>
          <p:nvSpPr>
            <p:cNvPr id="82" name="Google Shape;82;p17"/>
            <p:cNvSpPr/>
            <p:nvPr/>
          </p:nvSpPr>
          <p:spPr>
            <a:xfrm>
              <a:off x="3744088" y="26395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3744088" y="30331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3744088" y="3426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744088" y="38203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744088" y="42139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3343713" y="26404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3343713" y="30331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3343713" y="34267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3343713" y="38203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3343713" y="42139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4502488" y="3033100"/>
              <a:ext cx="1297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(4, “dog”)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4502488" y="4213900"/>
              <a:ext cx="1297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(1, “cat”)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4" name="Google Shape;94;p17"/>
            <p:cNvCxnSpPr>
              <a:stCxn id="83" idx="3"/>
              <a:endCxn id="92" idx="1"/>
            </p:cNvCxnSpPr>
            <p:nvPr/>
          </p:nvCxnSpPr>
          <p:spPr>
            <a:xfrm>
              <a:off x="4137688" y="3229900"/>
              <a:ext cx="364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5" name="Google Shape;95;p17"/>
            <p:cNvCxnSpPr>
              <a:endCxn id="93" idx="1"/>
            </p:cNvCxnSpPr>
            <p:nvPr/>
          </p:nvCxnSpPr>
          <p:spPr>
            <a:xfrm>
              <a:off x="4137688" y="4410700"/>
              <a:ext cx="364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6" name="Google Shape;96;p17"/>
          <p:cNvSpPr txBox="1"/>
          <p:nvPr/>
        </p:nvSpPr>
        <p:spPr>
          <a:xfrm>
            <a:off x="311700" y="3229900"/>
            <a:ext cx="25788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Suppose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hash(key) = key*4 % 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5582" y="0"/>
            <a:ext cx="1958423" cy="146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Problems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How to define hash(key)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Collision: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when two different keys have the same hash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E.g. what if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hash(1) == hash(4)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Stay tuned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Dream Hash Function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Ideally, hash(key) has two properties: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Consistent: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==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then hash(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== hash(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No collisions: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!=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then hash(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!= hash(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Bad news: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property 2 is impossible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6375713" y="1468825"/>
            <a:ext cx="2456575" cy="1968000"/>
            <a:chOff x="3343713" y="2639500"/>
            <a:chExt cx="2456575" cy="1968000"/>
          </a:xfrm>
        </p:grpSpPr>
        <p:sp>
          <p:nvSpPr>
            <p:cNvPr id="113" name="Google Shape;113;p19"/>
            <p:cNvSpPr/>
            <p:nvPr/>
          </p:nvSpPr>
          <p:spPr>
            <a:xfrm>
              <a:off x="3744088" y="26395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3744088" y="30331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3744088" y="34267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3744088" y="38203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3744088" y="4213900"/>
              <a:ext cx="393600" cy="39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 txBox="1"/>
            <p:nvPr/>
          </p:nvSpPr>
          <p:spPr>
            <a:xfrm>
              <a:off x="3343713" y="26404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3343713" y="30331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0" name="Google Shape;120;p19"/>
            <p:cNvSpPr txBox="1"/>
            <p:nvPr/>
          </p:nvSpPr>
          <p:spPr>
            <a:xfrm>
              <a:off x="3343713" y="34267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" name="Google Shape;121;p19"/>
            <p:cNvSpPr txBox="1"/>
            <p:nvPr/>
          </p:nvSpPr>
          <p:spPr>
            <a:xfrm>
              <a:off x="3343713" y="38203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2" name="Google Shape;122;p19"/>
            <p:cNvSpPr txBox="1"/>
            <p:nvPr/>
          </p:nvSpPr>
          <p:spPr>
            <a:xfrm>
              <a:off x="3343713" y="4213900"/>
              <a:ext cx="393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4502488" y="3033100"/>
              <a:ext cx="1297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(4, “dog”)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" name="Google Shape;124;p19"/>
            <p:cNvSpPr txBox="1"/>
            <p:nvPr/>
          </p:nvSpPr>
          <p:spPr>
            <a:xfrm>
              <a:off x="4502488" y="4213900"/>
              <a:ext cx="1297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(1, “cat”)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5" name="Google Shape;125;p19"/>
            <p:cNvCxnSpPr>
              <a:stCxn id="114" idx="3"/>
              <a:endCxn id="123" idx="1"/>
            </p:cNvCxnSpPr>
            <p:nvPr/>
          </p:nvCxnSpPr>
          <p:spPr>
            <a:xfrm>
              <a:off x="4137688" y="3229900"/>
              <a:ext cx="364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6" name="Google Shape;126;p19"/>
            <p:cNvCxnSpPr>
              <a:endCxn id="124" idx="1"/>
            </p:cNvCxnSpPr>
            <p:nvPr/>
          </p:nvCxnSpPr>
          <p:spPr>
            <a:xfrm>
              <a:off x="4137688" y="4410700"/>
              <a:ext cx="364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Settle for Improbable Collisions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Universal hash family: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 “family” of similar hash functions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Can pick one at random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Collisions are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unlikely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but possible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When we create a hash table, we pick a random hash function out of the family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#collisions becomes a random variable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So some hash table operations run in O(1) 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expected time</a:t>
            </a:r>
            <a:endParaRPr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Hash Functions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If hash(key) is chosen randomly from a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universal hash family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then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Consistent: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==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then hash(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== hash(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Rare collisions: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!=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then Pr[hash(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== hash(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)] ≤ 1/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