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Source Code Pr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SourceCodePro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SourceCodePro-italic.fntdata"/><Relationship Id="rId25" Type="http://schemas.openxmlformats.org/officeDocument/2006/relationships/font" Target="fonts/SourceCodePro-bold.fntdata"/><Relationship Id="rId27" Type="http://schemas.openxmlformats.org/officeDocument/2006/relationships/font" Target="fonts/SourceCodePr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97dae08ef7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297dae08ef7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97dae08ef7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297dae08ef7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97dae08ef7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297dae08ef7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97dae08ef7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297dae08ef7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297dae08ef7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297dae08ef7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297dae08ef7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297dae08ef7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297dae08ef7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297dae08ef7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297dae08ef7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297dae08ef7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297dae08ef7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297dae08ef7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97e1ad8294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97e1ad8294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97e1ad829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97e1ad829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97e1ad8294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97e1ad8294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97e1ad8294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97e1ad8294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97dae08ef7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97dae08ef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97dae08ef7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97dae08ef7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97dae08ef7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297dae08ef7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97dae08ef7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297dae08ef7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AVL Trees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CPSC 131 - Data Structures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Shrinivas Patil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Rotations</a:t>
            </a:r>
            <a:endParaRPr/>
          </a:p>
        </p:txBody>
      </p:sp>
      <p:sp>
        <p:nvSpPr>
          <p:cNvPr id="227" name="Google Shape;227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Left Rotation: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When node is added to the right of the right subtree (if there is right skewed subtree)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tree is unbalanced,  we will do one left rotation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28" name="Google Shape;22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950" y="2068950"/>
            <a:ext cx="7315200" cy="293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Rotations</a:t>
            </a:r>
            <a:endParaRPr/>
          </a:p>
        </p:txBody>
      </p:sp>
      <p:sp>
        <p:nvSpPr>
          <p:cNvPr id="234" name="Google Shape;234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Right</a:t>
            </a:r>
            <a:r>
              <a:rPr lang="en"/>
              <a:t> Rotation: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When node is added to the left of the left subtree (if there is left skewed subtree)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tree is unbalanced,  we will do one right rotation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35" name="Google Shape;23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3775" y="2057400"/>
            <a:ext cx="6958175" cy="280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Rotations</a:t>
            </a:r>
            <a:endParaRPr/>
          </a:p>
        </p:txBody>
      </p:sp>
      <p:sp>
        <p:nvSpPr>
          <p:cNvPr id="241" name="Google Shape;241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Left-</a:t>
            </a:r>
            <a:r>
              <a:rPr lang="en"/>
              <a:t>Right Rotation: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First left rotation is performed and then right rotation is performed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When you have subtree that goes to left and then it goes to right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42" name="Google Shape;24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7250" y="2114550"/>
            <a:ext cx="7315200" cy="302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Rotations</a:t>
            </a:r>
            <a:endParaRPr/>
          </a:p>
        </p:txBody>
      </p:sp>
      <p:sp>
        <p:nvSpPr>
          <p:cNvPr id="248" name="Google Shape;248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Right-Left Rotation: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First right rotation is performed and then left rotation is performed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When you have subtree that goes to right and then it goes to left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49" name="Google Shape;24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7250" y="2114550"/>
            <a:ext cx="7315200" cy="302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Insertion in AVL tree</a:t>
            </a:r>
            <a:endParaRPr/>
          </a:p>
        </p:txBody>
      </p:sp>
      <p:sp>
        <p:nvSpPr>
          <p:cNvPr id="255" name="Google Shape;255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 to perform insertion in AVL tree: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Perform BST insertion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Current node will be ancestor of </a:t>
            </a:r>
            <a:r>
              <a:rPr lang="en"/>
              <a:t>newly</a:t>
            </a:r>
            <a:r>
              <a:rPr lang="en"/>
              <a:t> inserted node change the height of current node.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Calculate balance factor of current node.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balance factor is more than 1 then current node is unbalanced and perform LL or L-R case. If balance factor of left child of unbalanced node is greater than equal to 1 then choose LL case otherwise LR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balance factor is less than -1 then current node is unbalanced and perform RR or R-L case. f balance factor of right child of unbalanced node is less than equal to 0 then choose RR case otherwise RL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Solve the problem for Insertion</a:t>
            </a:r>
            <a:endParaRPr/>
          </a:p>
        </p:txBody>
      </p:sp>
      <p:sp>
        <p:nvSpPr>
          <p:cNvPr id="261" name="Google Shape;261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Given keys = [40, 20, 10, 25, 30, 22, 50] </a:t>
            </a:r>
            <a:r>
              <a:rPr lang="en"/>
              <a:t>Construct</a:t>
            </a:r>
            <a:r>
              <a:rPr lang="en"/>
              <a:t> AVL tree and show rotations.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Deletion in AVL tree</a:t>
            </a:r>
            <a:endParaRPr/>
          </a:p>
        </p:txBody>
      </p:sp>
      <p:sp>
        <p:nvSpPr>
          <p:cNvPr id="267" name="Google Shape;267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 to perform Deletion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Perform deletion as BST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Current node must be ancestor of deleted node. Update the height of current node.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Calculate the balance factor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balance factor is more than 1 then current node is unbalanced and perform LL or L-R case. If balance factor of left child of unbalanced node is greater than equal to 1 then choose LL case otherwise LR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balance factor is less than -1 then current node is unbalanced and perform RR or R-L case. f balance factor of right child of unbalanced node is less than equal to 0 then choose RR case otherwise RL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9"/>
          <p:cNvSpPr/>
          <p:nvPr/>
        </p:nvSpPr>
        <p:spPr>
          <a:xfrm>
            <a:off x="4040400" y="151900"/>
            <a:ext cx="531600" cy="462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30</a:t>
            </a:r>
            <a:endParaRPr/>
          </a:p>
        </p:txBody>
      </p:sp>
      <p:sp>
        <p:nvSpPr>
          <p:cNvPr id="273" name="Google Shape;273;p29"/>
          <p:cNvSpPr/>
          <p:nvPr/>
        </p:nvSpPr>
        <p:spPr>
          <a:xfrm>
            <a:off x="1946175" y="2188775"/>
            <a:ext cx="531600" cy="462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274" name="Google Shape;274;p29"/>
          <p:cNvSpPr/>
          <p:nvPr/>
        </p:nvSpPr>
        <p:spPr>
          <a:xfrm>
            <a:off x="3320600" y="2188775"/>
            <a:ext cx="531600" cy="462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18</a:t>
            </a:r>
            <a:endParaRPr/>
          </a:p>
        </p:txBody>
      </p:sp>
      <p:sp>
        <p:nvSpPr>
          <p:cNvPr id="275" name="Google Shape;275;p29"/>
          <p:cNvSpPr/>
          <p:nvPr/>
        </p:nvSpPr>
        <p:spPr>
          <a:xfrm>
            <a:off x="1277850" y="3108375"/>
            <a:ext cx="531600" cy="462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276" name="Google Shape;276;p29"/>
          <p:cNvSpPr/>
          <p:nvPr/>
        </p:nvSpPr>
        <p:spPr>
          <a:xfrm>
            <a:off x="4449900" y="2109450"/>
            <a:ext cx="531600" cy="462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45</a:t>
            </a:r>
            <a:endParaRPr/>
          </a:p>
        </p:txBody>
      </p:sp>
      <p:sp>
        <p:nvSpPr>
          <p:cNvPr id="277" name="Google Shape;277;p29"/>
          <p:cNvSpPr/>
          <p:nvPr/>
        </p:nvSpPr>
        <p:spPr>
          <a:xfrm>
            <a:off x="5677425" y="2109450"/>
            <a:ext cx="531600" cy="462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58</a:t>
            </a:r>
            <a:endParaRPr/>
          </a:p>
        </p:txBody>
      </p:sp>
      <p:sp>
        <p:nvSpPr>
          <p:cNvPr id="278" name="Google Shape;278;p29"/>
          <p:cNvSpPr/>
          <p:nvPr/>
        </p:nvSpPr>
        <p:spPr>
          <a:xfrm>
            <a:off x="5029175" y="1134000"/>
            <a:ext cx="531600" cy="462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50</a:t>
            </a:r>
            <a:endParaRPr/>
          </a:p>
        </p:txBody>
      </p:sp>
      <p:sp>
        <p:nvSpPr>
          <p:cNvPr id="279" name="Google Shape;279;p29"/>
          <p:cNvSpPr/>
          <p:nvPr/>
        </p:nvSpPr>
        <p:spPr>
          <a:xfrm>
            <a:off x="2789000" y="1134000"/>
            <a:ext cx="531600" cy="462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endParaRPr/>
          </a:p>
        </p:txBody>
      </p:sp>
      <p:sp>
        <p:nvSpPr>
          <p:cNvPr id="280" name="Google Shape;280;p29"/>
          <p:cNvSpPr/>
          <p:nvPr/>
        </p:nvSpPr>
        <p:spPr>
          <a:xfrm>
            <a:off x="2257400" y="3108375"/>
            <a:ext cx="531600" cy="462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sp>
        <p:nvSpPr>
          <p:cNvPr id="281" name="Google Shape;281;p29"/>
          <p:cNvSpPr/>
          <p:nvPr/>
        </p:nvSpPr>
        <p:spPr>
          <a:xfrm>
            <a:off x="6356250" y="3043350"/>
            <a:ext cx="531600" cy="462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65</a:t>
            </a:r>
            <a:endParaRPr/>
          </a:p>
        </p:txBody>
      </p:sp>
      <p:sp>
        <p:nvSpPr>
          <p:cNvPr id="282" name="Google Shape;282;p29"/>
          <p:cNvSpPr/>
          <p:nvPr/>
        </p:nvSpPr>
        <p:spPr>
          <a:xfrm>
            <a:off x="4892500" y="3043350"/>
            <a:ext cx="531600" cy="462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47</a:t>
            </a:r>
            <a:endParaRPr/>
          </a:p>
        </p:txBody>
      </p:sp>
      <p:sp>
        <p:nvSpPr>
          <p:cNvPr id="283" name="Google Shape;283;p29"/>
          <p:cNvSpPr/>
          <p:nvPr/>
        </p:nvSpPr>
        <p:spPr>
          <a:xfrm>
            <a:off x="3008600" y="3043350"/>
            <a:ext cx="531600" cy="462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15</a:t>
            </a:r>
            <a:endParaRPr/>
          </a:p>
        </p:txBody>
      </p:sp>
      <p:sp>
        <p:nvSpPr>
          <p:cNvPr id="284" name="Google Shape;284;p29"/>
          <p:cNvSpPr/>
          <p:nvPr/>
        </p:nvSpPr>
        <p:spPr>
          <a:xfrm>
            <a:off x="2675550" y="4027975"/>
            <a:ext cx="531600" cy="462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</a:t>
            </a:r>
            <a:endParaRPr/>
          </a:p>
        </p:txBody>
      </p:sp>
      <p:sp>
        <p:nvSpPr>
          <p:cNvPr id="285" name="Google Shape;285;p29"/>
          <p:cNvSpPr/>
          <p:nvPr/>
        </p:nvSpPr>
        <p:spPr>
          <a:xfrm>
            <a:off x="1946175" y="4027975"/>
            <a:ext cx="531600" cy="462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cxnSp>
        <p:nvCxnSpPr>
          <p:cNvPr id="286" name="Google Shape;286;p29"/>
          <p:cNvCxnSpPr>
            <a:stCxn id="272" idx="3"/>
            <a:endCxn id="279" idx="7"/>
          </p:cNvCxnSpPr>
          <p:nvPr/>
        </p:nvCxnSpPr>
        <p:spPr>
          <a:xfrm flipH="1">
            <a:off x="3242851" y="546498"/>
            <a:ext cx="875400" cy="65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7" name="Google Shape;287;p29"/>
          <p:cNvCxnSpPr>
            <a:endCxn id="278" idx="1"/>
          </p:cNvCxnSpPr>
          <p:nvPr/>
        </p:nvCxnSpPr>
        <p:spPr>
          <a:xfrm>
            <a:off x="4450026" y="489202"/>
            <a:ext cx="657000" cy="71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8" name="Google Shape;288;p29"/>
          <p:cNvCxnSpPr>
            <a:stCxn id="279" idx="3"/>
            <a:endCxn id="273" idx="7"/>
          </p:cNvCxnSpPr>
          <p:nvPr/>
        </p:nvCxnSpPr>
        <p:spPr>
          <a:xfrm flipH="1">
            <a:off x="2400051" y="1528598"/>
            <a:ext cx="466800" cy="72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9" name="Google Shape;289;p29"/>
          <p:cNvCxnSpPr>
            <a:endCxn id="274" idx="0"/>
          </p:cNvCxnSpPr>
          <p:nvPr/>
        </p:nvCxnSpPr>
        <p:spPr>
          <a:xfrm>
            <a:off x="3135200" y="1596275"/>
            <a:ext cx="451200" cy="59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0" name="Google Shape;290;p29"/>
          <p:cNvCxnSpPr>
            <a:stCxn id="273" idx="3"/>
            <a:endCxn id="275" idx="7"/>
          </p:cNvCxnSpPr>
          <p:nvPr/>
        </p:nvCxnSpPr>
        <p:spPr>
          <a:xfrm flipH="1">
            <a:off x="1731526" y="2583373"/>
            <a:ext cx="292500" cy="59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1" name="Google Shape;291;p29"/>
          <p:cNvCxnSpPr>
            <a:stCxn id="280" idx="0"/>
            <a:endCxn id="273" idx="6"/>
          </p:cNvCxnSpPr>
          <p:nvPr/>
        </p:nvCxnSpPr>
        <p:spPr>
          <a:xfrm rot="10800000">
            <a:off x="2477900" y="2419875"/>
            <a:ext cx="45300" cy="68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2" name="Google Shape;292;p29"/>
          <p:cNvCxnSpPr>
            <a:endCxn id="283" idx="0"/>
          </p:cNvCxnSpPr>
          <p:nvPr/>
        </p:nvCxnSpPr>
        <p:spPr>
          <a:xfrm flipH="1">
            <a:off x="3274400" y="2583450"/>
            <a:ext cx="237600" cy="45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3" name="Google Shape;293;p29"/>
          <p:cNvCxnSpPr>
            <a:stCxn id="280" idx="3"/>
          </p:cNvCxnSpPr>
          <p:nvPr/>
        </p:nvCxnSpPr>
        <p:spPr>
          <a:xfrm flipH="1">
            <a:off x="2037951" y="3502973"/>
            <a:ext cx="297300" cy="59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4" name="Google Shape;294;p29"/>
          <p:cNvCxnSpPr>
            <a:stCxn id="280" idx="5"/>
            <a:endCxn id="284" idx="0"/>
          </p:cNvCxnSpPr>
          <p:nvPr/>
        </p:nvCxnSpPr>
        <p:spPr>
          <a:xfrm>
            <a:off x="2711149" y="3502973"/>
            <a:ext cx="230100" cy="52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5" name="Google Shape;295;p29"/>
          <p:cNvCxnSpPr/>
          <p:nvPr/>
        </p:nvCxnSpPr>
        <p:spPr>
          <a:xfrm>
            <a:off x="5424100" y="1528600"/>
            <a:ext cx="451200" cy="59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6" name="Google Shape;296;p29"/>
          <p:cNvCxnSpPr>
            <a:stCxn id="277" idx="5"/>
            <a:endCxn id="281" idx="0"/>
          </p:cNvCxnSpPr>
          <p:nvPr/>
        </p:nvCxnSpPr>
        <p:spPr>
          <a:xfrm>
            <a:off x="6131174" y="2504048"/>
            <a:ext cx="490800" cy="53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7" name="Google Shape;297;p29"/>
          <p:cNvCxnSpPr>
            <a:stCxn id="278" idx="3"/>
            <a:endCxn id="276" idx="0"/>
          </p:cNvCxnSpPr>
          <p:nvPr/>
        </p:nvCxnSpPr>
        <p:spPr>
          <a:xfrm flipH="1">
            <a:off x="4715826" y="1528598"/>
            <a:ext cx="391200" cy="58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8" name="Google Shape;298;p29"/>
          <p:cNvCxnSpPr>
            <a:endCxn id="282" idx="0"/>
          </p:cNvCxnSpPr>
          <p:nvPr/>
        </p:nvCxnSpPr>
        <p:spPr>
          <a:xfrm>
            <a:off x="4766200" y="2571750"/>
            <a:ext cx="392100" cy="47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Applications</a:t>
            </a:r>
            <a:endParaRPr/>
          </a:p>
        </p:txBody>
      </p:sp>
      <p:sp>
        <p:nvSpPr>
          <p:cNvPr id="304" name="Google Shape;304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>
                <a:solidFill>
                  <a:srgbClr val="273239"/>
                </a:solidFill>
                <a:highlight>
                  <a:srgbClr val="FFFFFF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used to index huge records in a database</a:t>
            </a:r>
            <a:endParaRPr>
              <a:solidFill>
                <a:srgbClr val="273239"/>
              </a:solidFill>
              <a:highlight>
                <a:srgbClr val="FFFFFF"/>
              </a:highlight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800"/>
              <a:buFont typeface="Source Sans Pro"/>
              <a:buChar char="●"/>
            </a:pPr>
            <a:r>
              <a:rPr lang="en">
                <a:solidFill>
                  <a:srgbClr val="273239"/>
                </a:solidFill>
                <a:highlight>
                  <a:srgbClr val="FFFFFF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Optimized Search</a:t>
            </a:r>
            <a:endParaRPr>
              <a:solidFill>
                <a:srgbClr val="273239"/>
              </a:solidFill>
              <a:highlight>
                <a:srgbClr val="FFFFFF"/>
              </a:highlight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800"/>
              <a:buFont typeface="Source Sans Pro"/>
              <a:buChar char="●"/>
            </a:pPr>
            <a:r>
              <a:rPr lang="en">
                <a:solidFill>
                  <a:srgbClr val="273239"/>
                </a:solidFill>
                <a:highlight>
                  <a:srgbClr val="FFFFFF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Corporate areas and storyline games</a:t>
            </a:r>
            <a:endParaRPr>
              <a:solidFill>
                <a:srgbClr val="273239"/>
              </a:solidFill>
              <a:highlight>
                <a:srgbClr val="FFFFFF"/>
              </a:highlight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800"/>
              <a:buFont typeface="Source Sans Pro"/>
              <a:buChar char="●"/>
            </a:pPr>
            <a:r>
              <a:rPr lang="en">
                <a:solidFill>
                  <a:srgbClr val="273239"/>
                </a:solidFill>
                <a:highlight>
                  <a:srgbClr val="FFFFFF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Memory management</a:t>
            </a:r>
            <a:endParaRPr>
              <a:solidFill>
                <a:srgbClr val="273239"/>
              </a:solidFill>
              <a:highlight>
                <a:srgbClr val="FFFFFF"/>
              </a:highlight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800"/>
              <a:buFont typeface="Source Sans Pro"/>
              <a:buChar char="●"/>
            </a:pPr>
            <a:r>
              <a:rPr lang="en">
                <a:solidFill>
                  <a:srgbClr val="273239"/>
                </a:solidFill>
                <a:highlight>
                  <a:srgbClr val="FFFFFF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Balanced expression evaluation</a:t>
            </a:r>
            <a:endParaRPr>
              <a:solidFill>
                <a:srgbClr val="273239"/>
              </a:solidFill>
              <a:highlight>
                <a:srgbClr val="FFFFFF"/>
              </a:highlight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Recall: Min and Max Height</a:t>
            </a:r>
            <a:endParaRPr/>
          </a:p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" name="Google Shape;62;p14"/>
          <p:cNvSpPr/>
          <p:nvPr/>
        </p:nvSpPr>
        <p:spPr>
          <a:xfrm flipH="1">
            <a:off x="6758925" y="3738675"/>
            <a:ext cx="228000" cy="2280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4"/>
          <p:cNvSpPr/>
          <p:nvPr/>
        </p:nvSpPr>
        <p:spPr>
          <a:xfrm flipH="1">
            <a:off x="6530925" y="3510675"/>
            <a:ext cx="228000" cy="2280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4"/>
          <p:cNvSpPr/>
          <p:nvPr/>
        </p:nvSpPr>
        <p:spPr>
          <a:xfrm flipH="1">
            <a:off x="6302925" y="3282675"/>
            <a:ext cx="228000" cy="2280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4"/>
          <p:cNvSpPr/>
          <p:nvPr/>
        </p:nvSpPr>
        <p:spPr>
          <a:xfrm flipH="1">
            <a:off x="6074925" y="3054675"/>
            <a:ext cx="228000" cy="2280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4"/>
          <p:cNvSpPr/>
          <p:nvPr/>
        </p:nvSpPr>
        <p:spPr>
          <a:xfrm flipH="1">
            <a:off x="5846925" y="2826675"/>
            <a:ext cx="228000" cy="2280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7" name="Google Shape;67;p14"/>
          <p:cNvCxnSpPr>
            <a:endCxn id="63" idx="3"/>
          </p:cNvCxnSpPr>
          <p:nvPr/>
        </p:nvCxnSpPr>
        <p:spPr>
          <a:xfrm rot="10800000">
            <a:off x="6725535" y="3705285"/>
            <a:ext cx="66900" cy="66900"/>
          </a:xfrm>
          <a:prstGeom prst="straightConnector1">
            <a:avLst/>
          </a:prstGeom>
          <a:noFill/>
          <a:ln cap="flat" cmpd="sng" w="9525">
            <a:solidFill>
              <a:srgbClr val="42424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" name="Google Shape;68;p14"/>
          <p:cNvCxnSpPr>
            <a:stCxn id="63" idx="7"/>
            <a:endCxn id="64" idx="3"/>
          </p:cNvCxnSpPr>
          <p:nvPr/>
        </p:nvCxnSpPr>
        <p:spPr>
          <a:xfrm rot="10800000">
            <a:off x="6497415" y="3477165"/>
            <a:ext cx="66900" cy="66900"/>
          </a:xfrm>
          <a:prstGeom prst="straightConnector1">
            <a:avLst/>
          </a:prstGeom>
          <a:noFill/>
          <a:ln cap="flat" cmpd="sng" w="9525">
            <a:solidFill>
              <a:srgbClr val="42424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" name="Google Shape;69;p14"/>
          <p:cNvCxnSpPr>
            <a:stCxn id="64" idx="7"/>
            <a:endCxn id="65" idx="3"/>
          </p:cNvCxnSpPr>
          <p:nvPr/>
        </p:nvCxnSpPr>
        <p:spPr>
          <a:xfrm rot="10800000">
            <a:off x="6269415" y="3249165"/>
            <a:ext cx="66900" cy="66900"/>
          </a:xfrm>
          <a:prstGeom prst="straightConnector1">
            <a:avLst/>
          </a:prstGeom>
          <a:noFill/>
          <a:ln cap="flat" cmpd="sng" w="9525">
            <a:solidFill>
              <a:srgbClr val="42424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" name="Google Shape;70;p14"/>
          <p:cNvCxnSpPr>
            <a:stCxn id="65" idx="7"/>
            <a:endCxn id="66" idx="3"/>
          </p:cNvCxnSpPr>
          <p:nvPr/>
        </p:nvCxnSpPr>
        <p:spPr>
          <a:xfrm rot="10800000">
            <a:off x="6041415" y="3021165"/>
            <a:ext cx="66900" cy="66900"/>
          </a:xfrm>
          <a:prstGeom prst="straightConnector1">
            <a:avLst/>
          </a:prstGeom>
          <a:noFill/>
          <a:ln cap="flat" cmpd="sng" w="9525">
            <a:solidFill>
              <a:srgbClr val="42424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1" name="Google Shape;71;p14"/>
          <p:cNvSpPr txBox="1"/>
          <p:nvPr/>
        </p:nvSpPr>
        <p:spPr>
          <a:xfrm>
            <a:off x="6051051" y="2737575"/>
            <a:ext cx="228000" cy="4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4</a:t>
            </a:r>
            <a:endParaRPr>
              <a:solidFill>
                <a:srgbClr val="0000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2" name="Google Shape;72;p14"/>
          <p:cNvSpPr txBox="1"/>
          <p:nvPr/>
        </p:nvSpPr>
        <p:spPr>
          <a:xfrm>
            <a:off x="6312551" y="2965575"/>
            <a:ext cx="228000" cy="4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3</a:t>
            </a:r>
            <a:endParaRPr>
              <a:solidFill>
                <a:srgbClr val="0000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3" name="Google Shape;73;p14"/>
          <p:cNvSpPr txBox="1"/>
          <p:nvPr/>
        </p:nvSpPr>
        <p:spPr>
          <a:xfrm>
            <a:off x="6530826" y="3193575"/>
            <a:ext cx="228000" cy="4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2</a:t>
            </a:r>
            <a:endParaRPr>
              <a:solidFill>
                <a:srgbClr val="0000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4" name="Google Shape;74;p14"/>
          <p:cNvSpPr txBox="1"/>
          <p:nvPr/>
        </p:nvSpPr>
        <p:spPr>
          <a:xfrm>
            <a:off x="6735251" y="3388175"/>
            <a:ext cx="228000" cy="4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</a:t>
            </a:r>
            <a:endParaRPr>
              <a:solidFill>
                <a:srgbClr val="0000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5" name="Google Shape;75;p14"/>
          <p:cNvSpPr txBox="1"/>
          <p:nvPr/>
        </p:nvSpPr>
        <p:spPr>
          <a:xfrm>
            <a:off x="6929751" y="3649775"/>
            <a:ext cx="228000" cy="4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</a:t>
            </a:r>
            <a:endParaRPr>
              <a:solidFill>
                <a:srgbClr val="0000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6" name="Google Shape;76;p14"/>
          <p:cNvSpPr/>
          <p:nvPr/>
        </p:nvSpPr>
        <p:spPr>
          <a:xfrm>
            <a:off x="2445838" y="2982875"/>
            <a:ext cx="196800" cy="1965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4"/>
          <p:cNvSpPr txBox="1"/>
          <p:nvPr/>
        </p:nvSpPr>
        <p:spPr>
          <a:xfrm>
            <a:off x="2642638" y="2994405"/>
            <a:ext cx="196800" cy="1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3</a:t>
            </a:r>
            <a:endParaRPr>
              <a:solidFill>
                <a:srgbClr val="0000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8" name="Google Shape;78;p14"/>
          <p:cNvSpPr/>
          <p:nvPr/>
        </p:nvSpPr>
        <p:spPr>
          <a:xfrm>
            <a:off x="1926725" y="3287151"/>
            <a:ext cx="196800" cy="1965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4"/>
          <p:cNvSpPr txBox="1"/>
          <p:nvPr/>
        </p:nvSpPr>
        <p:spPr>
          <a:xfrm>
            <a:off x="2123525" y="3298681"/>
            <a:ext cx="196800" cy="1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  <a:endParaRPr>
              <a:solidFill>
                <a:srgbClr val="0000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0" name="Google Shape;80;p14"/>
          <p:cNvSpPr/>
          <p:nvPr/>
        </p:nvSpPr>
        <p:spPr>
          <a:xfrm>
            <a:off x="2967788" y="3287151"/>
            <a:ext cx="196800" cy="1965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4"/>
          <p:cNvSpPr txBox="1"/>
          <p:nvPr/>
        </p:nvSpPr>
        <p:spPr>
          <a:xfrm>
            <a:off x="3164588" y="3298681"/>
            <a:ext cx="196800" cy="1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  <a:endParaRPr>
              <a:solidFill>
                <a:srgbClr val="0000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82" name="Google Shape;82;p14"/>
          <p:cNvCxnSpPr>
            <a:stCxn id="76" idx="3"/>
            <a:endCxn id="78" idx="7"/>
          </p:cNvCxnSpPr>
          <p:nvPr/>
        </p:nvCxnSpPr>
        <p:spPr>
          <a:xfrm flipH="1">
            <a:off x="2094558" y="3150598"/>
            <a:ext cx="380100" cy="165300"/>
          </a:xfrm>
          <a:prstGeom prst="straightConnector1">
            <a:avLst/>
          </a:prstGeom>
          <a:noFill/>
          <a:ln cap="flat" cmpd="sng" w="9525">
            <a:solidFill>
              <a:srgbClr val="42424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" name="Google Shape;83;p14"/>
          <p:cNvCxnSpPr>
            <a:endCxn id="80" idx="1"/>
          </p:cNvCxnSpPr>
          <p:nvPr/>
        </p:nvCxnSpPr>
        <p:spPr>
          <a:xfrm>
            <a:off x="2613808" y="3150628"/>
            <a:ext cx="382800" cy="165300"/>
          </a:xfrm>
          <a:prstGeom prst="straightConnector1">
            <a:avLst/>
          </a:prstGeom>
          <a:noFill/>
          <a:ln cap="flat" cmpd="sng" w="9525">
            <a:solidFill>
              <a:srgbClr val="42424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4" name="Google Shape;84;p14"/>
          <p:cNvSpPr/>
          <p:nvPr/>
        </p:nvSpPr>
        <p:spPr>
          <a:xfrm>
            <a:off x="1509088" y="3572410"/>
            <a:ext cx="196800" cy="1965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4"/>
          <p:cNvSpPr txBox="1"/>
          <p:nvPr/>
        </p:nvSpPr>
        <p:spPr>
          <a:xfrm>
            <a:off x="1705888" y="3583940"/>
            <a:ext cx="196800" cy="1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  <a:endParaRPr>
              <a:solidFill>
                <a:srgbClr val="0000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6" name="Google Shape;86;p14"/>
          <p:cNvSpPr/>
          <p:nvPr/>
        </p:nvSpPr>
        <p:spPr>
          <a:xfrm>
            <a:off x="2178000" y="3572410"/>
            <a:ext cx="196800" cy="1965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4"/>
          <p:cNvSpPr txBox="1"/>
          <p:nvPr/>
        </p:nvSpPr>
        <p:spPr>
          <a:xfrm>
            <a:off x="2374800" y="3583940"/>
            <a:ext cx="196800" cy="1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  <a:endParaRPr>
              <a:solidFill>
                <a:srgbClr val="0000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8" name="Google Shape;88;p14"/>
          <p:cNvSpPr/>
          <p:nvPr/>
        </p:nvSpPr>
        <p:spPr>
          <a:xfrm>
            <a:off x="2660563" y="3572410"/>
            <a:ext cx="196800" cy="1965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4"/>
          <p:cNvSpPr txBox="1"/>
          <p:nvPr/>
        </p:nvSpPr>
        <p:spPr>
          <a:xfrm>
            <a:off x="2857363" y="3583940"/>
            <a:ext cx="196800" cy="1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  <a:endParaRPr>
              <a:solidFill>
                <a:srgbClr val="0000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0" name="Google Shape;90;p14"/>
          <p:cNvSpPr/>
          <p:nvPr/>
        </p:nvSpPr>
        <p:spPr>
          <a:xfrm>
            <a:off x="3278563" y="3572410"/>
            <a:ext cx="196800" cy="1965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4"/>
          <p:cNvSpPr txBox="1"/>
          <p:nvPr/>
        </p:nvSpPr>
        <p:spPr>
          <a:xfrm>
            <a:off x="3475363" y="3583940"/>
            <a:ext cx="196800" cy="1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  <a:endParaRPr>
              <a:solidFill>
                <a:srgbClr val="0000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92" name="Google Shape;92;p14"/>
          <p:cNvCxnSpPr>
            <a:endCxn id="84" idx="7"/>
          </p:cNvCxnSpPr>
          <p:nvPr/>
        </p:nvCxnSpPr>
        <p:spPr>
          <a:xfrm flipH="1">
            <a:off x="1677067" y="3454787"/>
            <a:ext cx="278700" cy="146400"/>
          </a:xfrm>
          <a:prstGeom prst="straightConnector1">
            <a:avLst/>
          </a:prstGeom>
          <a:noFill/>
          <a:ln cap="flat" cmpd="sng" w="9525">
            <a:solidFill>
              <a:srgbClr val="42424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" name="Google Shape;93;p14"/>
          <p:cNvCxnSpPr>
            <a:stCxn id="80" idx="3"/>
            <a:endCxn id="88" idx="7"/>
          </p:cNvCxnSpPr>
          <p:nvPr/>
        </p:nvCxnSpPr>
        <p:spPr>
          <a:xfrm flipH="1">
            <a:off x="2828608" y="3454874"/>
            <a:ext cx="168000" cy="146400"/>
          </a:xfrm>
          <a:prstGeom prst="straightConnector1">
            <a:avLst/>
          </a:prstGeom>
          <a:noFill/>
          <a:ln cap="flat" cmpd="sng" w="9525">
            <a:solidFill>
              <a:srgbClr val="42424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" name="Google Shape;94;p14"/>
          <p:cNvCxnSpPr>
            <a:stCxn id="80" idx="5"/>
            <a:endCxn id="90" idx="1"/>
          </p:cNvCxnSpPr>
          <p:nvPr/>
        </p:nvCxnSpPr>
        <p:spPr>
          <a:xfrm>
            <a:off x="3135767" y="3454874"/>
            <a:ext cx="171600" cy="146400"/>
          </a:xfrm>
          <a:prstGeom prst="straightConnector1">
            <a:avLst/>
          </a:prstGeom>
          <a:noFill/>
          <a:ln cap="flat" cmpd="sng" w="9525">
            <a:solidFill>
              <a:srgbClr val="42424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" name="Google Shape;95;p14"/>
          <p:cNvCxnSpPr>
            <a:stCxn id="78" idx="5"/>
            <a:endCxn id="86" idx="1"/>
          </p:cNvCxnSpPr>
          <p:nvPr/>
        </p:nvCxnSpPr>
        <p:spPr>
          <a:xfrm>
            <a:off x="2094704" y="3454874"/>
            <a:ext cx="112200" cy="146400"/>
          </a:xfrm>
          <a:prstGeom prst="straightConnector1">
            <a:avLst/>
          </a:prstGeom>
          <a:noFill/>
          <a:ln cap="flat" cmpd="sng" w="9525">
            <a:solidFill>
              <a:srgbClr val="42424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6" name="Google Shape;96;p14"/>
          <p:cNvSpPr/>
          <p:nvPr/>
        </p:nvSpPr>
        <p:spPr>
          <a:xfrm>
            <a:off x="1247200" y="3841884"/>
            <a:ext cx="196800" cy="1965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4"/>
          <p:cNvSpPr txBox="1"/>
          <p:nvPr/>
        </p:nvSpPr>
        <p:spPr>
          <a:xfrm>
            <a:off x="1444000" y="3853414"/>
            <a:ext cx="196800" cy="1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  <a:endParaRPr>
              <a:solidFill>
                <a:srgbClr val="0000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8" name="Google Shape;98;p14"/>
          <p:cNvSpPr/>
          <p:nvPr/>
        </p:nvSpPr>
        <p:spPr>
          <a:xfrm>
            <a:off x="1619538" y="3841884"/>
            <a:ext cx="196800" cy="1965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4"/>
          <p:cNvSpPr txBox="1"/>
          <p:nvPr/>
        </p:nvSpPr>
        <p:spPr>
          <a:xfrm>
            <a:off x="1816338" y="3853414"/>
            <a:ext cx="196800" cy="1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  <a:endParaRPr>
              <a:solidFill>
                <a:srgbClr val="0000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0" name="Google Shape;100;p14"/>
          <p:cNvSpPr/>
          <p:nvPr/>
        </p:nvSpPr>
        <p:spPr>
          <a:xfrm>
            <a:off x="1991875" y="3841884"/>
            <a:ext cx="196800" cy="1965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4"/>
          <p:cNvSpPr txBox="1"/>
          <p:nvPr/>
        </p:nvSpPr>
        <p:spPr>
          <a:xfrm>
            <a:off x="2188675" y="3853414"/>
            <a:ext cx="196800" cy="1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  <a:endParaRPr>
              <a:solidFill>
                <a:srgbClr val="0000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2" name="Google Shape;102;p14"/>
          <p:cNvSpPr/>
          <p:nvPr/>
        </p:nvSpPr>
        <p:spPr>
          <a:xfrm>
            <a:off x="2292525" y="3841884"/>
            <a:ext cx="196800" cy="1965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4"/>
          <p:cNvSpPr txBox="1"/>
          <p:nvPr/>
        </p:nvSpPr>
        <p:spPr>
          <a:xfrm>
            <a:off x="2489325" y="3853414"/>
            <a:ext cx="196800" cy="1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  <a:endParaRPr>
              <a:solidFill>
                <a:srgbClr val="0000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4" name="Google Shape;104;p14"/>
          <p:cNvSpPr/>
          <p:nvPr/>
        </p:nvSpPr>
        <p:spPr>
          <a:xfrm>
            <a:off x="2593175" y="3841884"/>
            <a:ext cx="196800" cy="1965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4"/>
          <p:cNvSpPr txBox="1"/>
          <p:nvPr/>
        </p:nvSpPr>
        <p:spPr>
          <a:xfrm>
            <a:off x="2789975" y="3853414"/>
            <a:ext cx="196800" cy="1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  <a:endParaRPr>
              <a:solidFill>
                <a:srgbClr val="0000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6" name="Google Shape;106;p14"/>
          <p:cNvSpPr/>
          <p:nvPr/>
        </p:nvSpPr>
        <p:spPr>
          <a:xfrm>
            <a:off x="2893825" y="3841884"/>
            <a:ext cx="196800" cy="1965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4"/>
          <p:cNvSpPr txBox="1"/>
          <p:nvPr/>
        </p:nvSpPr>
        <p:spPr>
          <a:xfrm>
            <a:off x="3090625" y="3853414"/>
            <a:ext cx="196800" cy="1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  <a:endParaRPr>
              <a:solidFill>
                <a:srgbClr val="0000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8" name="Google Shape;108;p14"/>
          <p:cNvSpPr/>
          <p:nvPr/>
        </p:nvSpPr>
        <p:spPr>
          <a:xfrm>
            <a:off x="3194475" y="3841884"/>
            <a:ext cx="196800" cy="1965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4"/>
          <p:cNvSpPr txBox="1"/>
          <p:nvPr/>
        </p:nvSpPr>
        <p:spPr>
          <a:xfrm>
            <a:off x="3391275" y="3853414"/>
            <a:ext cx="196800" cy="1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  <a:endParaRPr>
              <a:solidFill>
                <a:srgbClr val="0000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0" name="Google Shape;110;p14"/>
          <p:cNvSpPr/>
          <p:nvPr/>
        </p:nvSpPr>
        <p:spPr>
          <a:xfrm>
            <a:off x="3512838" y="3841884"/>
            <a:ext cx="196800" cy="1965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4"/>
          <p:cNvSpPr txBox="1"/>
          <p:nvPr/>
        </p:nvSpPr>
        <p:spPr>
          <a:xfrm>
            <a:off x="3709638" y="3853414"/>
            <a:ext cx="196800" cy="1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  <a:endParaRPr>
              <a:solidFill>
                <a:srgbClr val="0000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112" name="Google Shape;112;p14"/>
          <p:cNvCxnSpPr>
            <a:stCxn id="96" idx="7"/>
            <a:endCxn id="84" idx="3"/>
          </p:cNvCxnSpPr>
          <p:nvPr/>
        </p:nvCxnSpPr>
        <p:spPr>
          <a:xfrm flipH="1" rot="10800000">
            <a:off x="1415179" y="3740161"/>
            <a:ext cx="122700" cy="130500"/>
          </a:xfrm>
          <a:prstGeom prst="straightConnector1">
            <a:avLst/>
          </a:prstGeom>
          <a:noFill/>
          <a:ln cap="flat" cmpd="sng" w="9525">
            <a:solidFill>
              <a:srgbClr val="42424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3" name="Google Shape;113;p14"/>
          <p:cNvCxnSpPr>
            <a:stCxn id="84" idx="5"/>
            <a:endCxn id="98" idx="0"/>
          </p:cNvCxnSpPr>
          <p:nvPr/>
        </p:nvCxnSpPr>
        <p:spPr>
          <a:xfrm>
            <a:off x="1677067" y="3740133"/>
            <a:ext cx="40800" cy="101700"/>
          </a:xfrm>
          <a:prstGeom prst="straightConnector1">
            <a:avLst/>
          </a:prstGeom>
          <a:noFill/>
          <a:ln cap="flat" cmpd="sng" w="9525">
            <a:solidFill>
              <a:srgbClr val="42424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" name="Google Shape;114;p14"/>
          <p:cNvCxnSpPr>
            <a:stCxn id="100" idx="0"/>
            <a:endCxn id="86" idx="3"/>
          </p:cNvCxnSpPr>
          <p:nvPr/>
        </p:nvCxnSpPr>
        <p:spPr>
          <a:xfrm flipH="1" rot="10800000">
            <a:off x="2090275" y="3740184"/>
            <a:ext cx="116400" cy="101700"/>
          </a:xfrm>
          <a:prstGeom prst="straightConnector1">
            <a:avLst/>
          </a:prstGeom>
          <a:noFill/>
          <a:ln cap="flat" cmpd="sng" w="9525">
            <a:solidFill>
              <a:srgbClr val="42424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" name="Google Shape;115;p14"/>
          <p:cNvCxnSpPr>
            <a:endCxn id="102" idx="0"/>
          </p:cNvCxnSpPr>
          <p:nvPr/>
        </p:nvCxnSpPr>
        <p:spPr>
          <a:xfrm>
            <a:off x="2345925" y="3740184"/>
            <a:ext cx="45000" cy="101700"/>
          </a:xfrm>
          <a:prstGeom prst="straightConnector1">
            <a:avLst/>
          </a:prstGeom>
          <a:noFill/>
          <a:ln cap="flat" cmpd="sng" w="9525">
            <a:solidFill>
              <a:srgbClr val="42424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" name="Google Shape;116;p14"/>
          <p:cNvCxnSpPr>
            <a:stCxn id="88" idx="3"/>
            <a:endCxn id="104" idx="0"/>
          </p:cNvCxnSpPr>
          <p:nvPr/>
        </p:nvCxnSpPr>
        <p:spPr>
          <a:xfrm>
            <a:off x="2689383" y="3740133"/>
            <a:ext cx="2100" cy="101700"/>
          </a:xfrm>
          <a:prstGeom prst="straightConnector1">
            <a:avLst/>
          </a:prstGeom>
          <a:noFill/>
          <a:ln cap="flat" cmpd="sng" w="9525">
            <a:solidFill>
              <a:srgbClr val="42424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" name="Google Shape;117;p14"/>
          <p:cNvCxnSpPr>
            <a:endCxn id="106" idx="1"/>
          </p:cNvCxnSpPr>
          <p:nvPr/>
        </p:nvCxnSpPr>
        <p:spPr>
          <a:xfrm>
            <a:off x="2828446" y="3740161"/>
            <a:ext cx="94200" cy="130500"/>
          </a:xfrm>
          <a:prstGeom prst="straightConnector1">
            <a:avLst/>
          </a:prstGeom>
          <a:noFill/>
          <a:ln cap="flat" cmpd="sng" w="9525">
            <a:solidFill>
              <a:srgbClr val="42424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8" name="Google Shape;118;p14"/>
          <p:cNvCxnSpPr>
            <a:stCxn id="90" idx="3"/>
            <a:endCxn id="108" idx="0"/>
          </p:cNvCxnSpPr>
          <p:nvPr/>
        </p:nvCxnSpPr>
        <p:spPr>
          <a:xfrm flipH="1">
            <a:off x="3292983" y="3740133"/>
            <a:ext cx="14400" cy="101700"/>
          </a:xfrm>
          <a:prstGeom prst="straightConnector1">
            <a:avLst/>
          </a:prstGeom>
          <a:noFill/>
          <a:ln cap="flat" cmpd="sng" w="9525">
            <a:solidFill>
              <a:srgbClr val="42424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9" name="Google Shape;119;p14"/>
          <p:cNvCxnSpPr>
            <a:endCxn id="110" idx="1"/>
          </p:cNvCxnSpPr>
          <p:nvPr/>
        </p:nvCxnSpPr>
        <p:spPr>
          <a:xfrm>
            <a:off x="3446558" y="3740161"/>
            <a:ext cx="95100" cy="130500"/>
          </a:xfrm>
          <a:prstGeom prst="straightConnector1">
            <a:avLst/>
          </a:prstGeom>
          <a:noFill/>
          <a:ln cap="flat" cmpd="sng" w="9525">
            <a:solidFill>
              <a:srgbClr val="42424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0" name="Google Shape;120;p14"/>
          <p:cNvSpPr txBox="1"/>
          <p:nvPr/>
        </p:nvSpPr>
        <p:spPr>
          <a:xfrm>
            <a:off x="2351400" y="1358500"/>
            <a:ext cx="4441200" cy="6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(log</a:t>
            </a:r>
            <a:r>
              <a:rPr baseline="-25000" lang="en" sz="2400"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 (</a:t>
            </a:r>
            <a:r>
              <a:rPr i="1" lang="en" sz="2400">
                <a:latin typeface="Source Sans Pro"/>
                <a:ea typeface="Source Sans Pro"/>
                <a:cs typeface="Source Sans Pro"/>
                <a:sym typeface="Source Sans Pro"/>
              </a:rPr>
              <a:t>n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+1)) - 1    ≤   </a:t>
            </a:r>
            <a:r>
              <a:rPr i="1" lang="en" sz="2400">
                <a:latin typeface="Source Sans Pro"/>
                <a:ea typeface="Source Sans Pro"/>
                <a:cs typeface="Source Sans Pro"/>
                <a:sym typeface="Source Sans Pro"/>
              </a:rPr>
              <a:t>h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    ≤   </a:t>
            </a:r>
            <a:r>
              <a:rPr i="1" lang="en" sz="2400">
                <a:latin typeface="Source Sans Pro"/>
                <a:ea typeface="Source Sans Pro"/>
                <a:cs typeface="Source Sans Pro"/>
                <a:sym typeface="Source Sans Pro"/>
              </a:rPr>
              <a:t>n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-1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21" name="Google Shape;121;p14"/>
          <p:cNvSpPr txBox="1"/>
          <p:nvPr/>
        </p:nvSpPr>
        <p:spPr>
          <a:xfrm>
            <a:off x="1978575" y="2254538"/>
            <a:ext cx="1218300" cy="6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O(log n)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22" name="Google Shape;122;p14"/>
          <p:cNvSpPr txBox="1"/>
          <p:nvPr/>
        </p:nvSpPr>
        <p:spPr>
          <a:xfrm>
            <a:off x="5351775" y="2254538"/>
            <a:ext cx="1218300" cy="6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O(n)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AVL trees</a:t>
            </a:r>
            <a:endParaRPr/>
          </a:p>
        </p:txBody>
      </p:sp>
      <p:sp>
        <p:nvSpPr>
          <p:cNvPr id="128" name="Google Shape;12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Self balancing Binary Search Tree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Difference between height of left and right subtree should be in the following range:        -1&lt;=height(node)&lt;=1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Named After inventors Adelson velsky and lendis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9" name="Google Shape;12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0525" y="2571750"/>
            <a:ext cx="3143875" cy="25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Balance Means Equal Number of Nodes on Both Sides</a:t>
            </a:r>
            <a:endParaRPr/>
          </a:p>
        </p:txBody>
      </p:sp>
      <p:sp>
        <p:nvSpPr>
          <p:cNvPr id="135" name="Google Shape;135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6" name="Google Shape;136;p16"/>
          <p:cNvSpPr/>
          <p:nvPr/>
        </p:nvSpPr>
        <p:spPr>
          <a:xfrm flipH="1">
            <a:off x="4914000" y="3370950"/>
            <a:ext cx="228000" cy="2280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6"/>
          <p:cNvSpPr/>
          <p:nvPr/>
        </p:nvSpPr>
        <p:spPr>
          <a:xfrm flipH="1">
            <a:off x="4686000" y="3142950"/>
            <a:ext cx="228000" cy="2280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6"/>
          <p:cNvSpPr/>
          <p:nvPr/>
        </p:nvSpPr>
        <p:spPr>
          <a:xfrm flipH="1">
            <a:off x="4458000" y="2914950"/>
            <a:ext cx="228000" cy="2280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6"/>
          <p:cNvSpPr/>
          <p:nvPr/>
        </p:nvSpPr>
        <p:spPr>
          <a:xfrm flipH="1">
            <a:off x="4230000" y="2686950"/>
            <a:ext cx="228000" cy="2280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6"/>
          <p:cNvSpPr/>
          <p:nvPr/>
        </p:nvSpPr>
        <p:spPr>
          <a:xfrm flipH="1">
            <a:off x="4002000" y="2458950"/>
            <a:ext cx="228000" cy="2280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1" name="Google Shape;141;p16"/>
          <p:cNvCxnSpPr>
            <a:endCxn id="137" idx="3"/>
          </p:cNvCxnSpPr>
          <p:nvPr/>
        </p:nvCxnSpPr>
        <p:spPr>
          <a:xfrm rot="10800000">
            <a:off x="4880610" y="3337560"/>
            <a:ext cx="66900" cy="66900"/>
          </a:xfrm>
          <a:prstGeom prst="straightConnector1">
            <a:avLst/>
          </a:prstGeom>
          <a:noFill/>
          <a:ln cap="flat" cmpd="sng" w="9525">
            <a:solidFill>
              <a:srgbClr val="42424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2" name="Google Shape;142;p16"/>
          <p:cNvCxnSpPr>
            <a:stCxn id="137" idx="7"/>
            <a:endCxn id="138" idx="3"/>
          </p:cNvCxnSpPr>
          <p:nvPr/>
        </p:nvCxnSpPr>
        <p:spPr>
          <a:xfrm rot="10800000">
            <a:off x="4652490" y="3109440"/>
            <a:ext cx="66900" cy="66900"/>
          </a:xfrm>
          <a:prstGeom prst="straightConnector1">
            <a:avLst/>
          </a:prstGeom>
          <a:noFill/>
          <a:ln cap="flat" cmpd="sng" w="9525">
            <a:solidFill>
              <a:srgbClr val="42424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" name="Google Shape;143;p16"/>
          <p:cNvCxnSpPr>
            <a:stCxn id="138" idx="7"/>
            <a:endCxn id="139" idx="3"/>
          </p:cNvCxnSpPr>
          <p:nvPr/>
        </p:nvCxnSpPr>
        <p:spPr>
          <a:xfrm rot="10800000">
            <a:off x="4424490" y="2881440"/>
            <a:ext cx="66900" cy="66900"/>
          </a:xfrm>
          <a:prstGeom prst="straightConnector1">
            <a:avLst/>
          </a:prstGeom>
          <a:noFill/>
          <a:ln cap="flat" cmpd="sng" w="9525">
            <a:solidFill>
              <a:srgbClr val="42424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" name="Google Shape;144;p16"/>
          <p:cNvCxnSpPr>
            <a:stCxn id="139" idx="7"/>
            <a:endCxn id="140" idx="3"/>
          </p:cNvCxnSpPr>
          <p:nvPr/>
        </p:nvCxnSpPr>
        <p:spPr>
          <a:xfrm rot="10800000">
            <a:off x="4196490" y="2653440"/>
            <a:ext cx="66900" cy="66900"/>
          </a:xfrm>
          <a:prstGeom prst="straightConnector1">
            <a:avLst/>
          </a:prstGeom>
          <a:noFill/>
          <a:ln cap="flat" cmpd="sng" w="9525">
            <a:solidFill>
              <a:srgbClr val="42424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5" name="Google Shape;145;p16"/>
          <p:cNvSpPr/>
          <p:nvPr/>
        </p:nvSpPr>
        <p:spPr>
          <a:xfrm>
            <a:off x="1510338" y="2501200"/>
            <a:ext cx="196800" cy="1965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6"/>
          <p:cNvSpPr/>
          <p:nvPr/>
        </p:nvSpPr>
        <p:spPr>
          <a:xfrm>
            <a:off x="991225" y="2805476"/>
            <a:ext cx="196800" cy="1965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6"/>
          <p:cNvSpPr/>
          <p:nvPr/>
        </p:nvSpPr>
        <p:spPr>
          <a:xfrm>
            <a:off x="2032288" y="2805476"/>
            <a:ext cx="196800" cy="1965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8" name="Google Shape;148;p16"/>
          <p:cNvCxnSpPr>
            <a:stCxn id="145" idx="3"/>
            <a:endCxn id="146" idx="7"/>
          </p:cNvCxnSpPr>
          <p:nvPr/>
        </p:nvCxnSpPr>
        <p:spPr>
          <a:xfrm flipH="1">
            <a:off x="1159058" y="2668923"/>
            <a:ext cx="380100" cy="165300"/>
          </a:xfrm>
          <a:prstGeom prst="straightConnector1">
            <a:avLst/>
          </a:prstGeom>
          <a:noFill/>
          <a:ln cap="flat" cmpd="sng" w="9525">
            <a:solidFill>
              <a:srgbClr val="42424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9" name="Google Shape;149;p16"/>
          <p:cNvCxnSpPr>
            <a:endCxn id="147" idx="1"/>
          </p:cNvCxnSpPr>
          <p:nvPr/>
        </p:nvCxnSpPr>
        <p:spPr>
          <a:xfrm>
            <a:off x="1678308" y="2668953"/>
            <a:ext cx="382800" cy="165300"/>
          </a:xfrm>
          <a:prstGeom prst="straightConnector1">
            <a:avLst/>
          </a:prstGeom>
          <a:noFill/>
          <a:ln cap="flat" cmpd="sng" w="9525">
            <a:solidFill>
              <a:srgbClr val="42424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0" name="Google Shape;150;p16"/>
          <p:cNvSpPr/>
          <p:nvPr/>
        </p:nvSpPr>
        <p:spPr>
          <a:xfrm>
            <a:off x="573588" y="3090735"/>
            <a:ext cx="196800" cy="1965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6"/>
          <p:cNvSpPr/>
          <p:nvPr/>
        </p:nvSpPr>
        <p:spPr>
          <a:xfrm>
            <a:off x="1242500" y="3090735"/>
            <a:ext cx="196800" cy="1965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6"/>
          <p:cNvSpPr/>
          <p:nvPr/>
        </p:nvSpPr>
        <p:spPr>
          <a:xfrm>
            <a:off x="1725063" y="3090735"/>
            <a:ext cx="196800" cy="1965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6"/>
          <p:cNvSpPr/>
          <p:nvPr/>
        </p:nvSpPr>
        <p:spPr>
          <a:xfrm>
            <a:off x="2343063" y="3090735"/>
            <a:ext cx="196800" cy="1965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4" name="Google Shape;154;p16"/>
          <p:cNvCxnSpPr>
            <a:endCxn id="150" idx="7"/>
          </p:cNvCxnSpPr>
          <p:nvPr/>
        </p:nvCxnSpPr>
        <p:spPr>
          <a:xfrm flipH="1">
            <a:off x="741567" y="2973112"/>
            <a:ext cx="278700" cy="146400"/>
          </a:xfrm>
          <a:prstGeom prst="straightConnector1">
            <a:avLst/>
          </a:prstGeom>
          <a:noFill/>
          <a:ln cap="flat" cmpd="sng" w="9525">
            <a:solidFill>
              <a:srgbClr val="42424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5" name="Google Shape;155;p16"/>
          <p:cNvCxnSpPr>
            <a:stCxn id="147" idx="3"/>
            <a:endCxn id="152" idx="7"/>
          </p:cNvCxnSpPr>
          <p:nvPr/>
        </p:nvCxnSpPr>
        <p:spPr>
          <a:xfrm flipH="1">
            <a:off x="1893108" y="2973199"/>
            <a:ext cx="168000" cy="146400"/>
          </a:xfrm>
          <a:prstGeom prst="straightConnector1">
            <a:avLst/>
          </a:prstGeom>
          <a:noFill/>
          <a:ln cap="flat" cmpd="sng" w="9525">
            <a:solidFill>
              <a:srgbClr val="42424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6" name="Google Shape;156;p16"/>
          <p:cNvCxnSpPr>
            <a:stCxn id="147" idx="5"/>
            <a:endCxn id="153" idx="1"/>
          </p:cNvCxnSpPr>
          <p:nvPr/>
        </p:nvCxnSpPr>
        <p:spPr>
          <a:xfrm>
            <a:off x="2200267" y="2973199"/>
            <a:ext cx="171600" cy="146400"/>
          </a:xfrm>
          <a:prstGeom prst="straightConnector1">
            <a:avLst/>
          </a:prstGeom>
          <a:noFill/>
          <a:ln cap="flat" cmpd="sng" w="9525">
            <a:solidFill>
              <a:srgbClr val="42424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7" name="Google Shape;157;p16"/>
          <p:cNvCxnSpPr>
            <a:stCxn id="146" idx="5"/>
            <a:endCxn id="151" idx="1"/>
          </p:cNvCxnSpPr>
          <p:nvPr/>
        </p:nvCxnSpPr>
        <p:spPr>
          <a:xfrm>
            <a:off x="1159204" y="2973199"/>
            <a:ext cx="112200" cy="146400"/>
          </a:xfrm>
          <a:prstGeom prst="straightConnector1">
            <a:avLst/>
          </a:prstGeom>
          <a:noFill/>
          <a:ln cap="flat" cmpd="sng" w="9525">
            <a:solidFill>
              <a:srgbClr val="42424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8" name="Google Shape;158;p16"/>
          <p:cNvSpPr/>
          <p:nvPr/>
        </p:nvSpPr>
        <p:spPr>
          <a:xfrm>
            <a:off x="311700" y="3360209"/>
            <a:ext cx="196800" cy="1965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6"/>
          <p:cNvSpPr/>
          <p:nvPr/>
        </p:nvSpPr>
        <p:spPr>
          <a:xfrm>
            <a:off x="684038" y="3360209"/>
            <a:ext cx="196800" cy="1965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6"/>
          <p:cNvSpPr/>
          <p:nvPr/>
        </p:nvSpPr>
        <p:spPr>
          <a:xfrm>
            <a:off x="1056375" y="3360209"/>
            <a:ext cx="196800" cy="1965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6"/>
          <p:cNvSpPr/>
          <p:nvPr/>
        </p:nvSpPr>
        <p:spPr>
          <a:xfrm>
            <a:off x="1357025" y="3360209"/>
            <a:ext cx="196800" cy="1965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6"/>
          <p:cNvSpPr/>
          <p:nvPr/>
        </p:nvSpPr>
        <p:spPr>
          <a:xfrm>
            <a:off x="1657675" y="3360209"/>
            <a:ext cx="196800" cy="1965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6"/>
          <p:cNvSpPr/>
          <p:nvPr/>
        </p:nvSpPr>
        <p:spPr>
          <a:xfrm>
            <a:off x="1958325" y="3360209"/>
            <a:ext cx="196800" cy="1965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6"/>
          <p:cNvSpPr/>
          <p:nvPr/>
        </p:nvSpPr>
        <p:spPr>
          <a:xfrm>
            <a:off x="2258975" y="3360209"/>
            <a:ext cx="196800" cy="1965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6"/>
          <p:cNvSpPr/>
          <p:nvPr/>
        </p:nvSpPr>
        <p:spPr>
          <a:xfrm>
            <a:off x="2577338" y="3360209"/>
            <a:ext cx="196800" cy="1965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6" name="Google Shape;166;p16"/>
          <p:cNvCxnSpPr>
            <a:stCxn id="158" idx="7"/>
            <a:endCxn id="150" idx="3"/>
          </p:cNvCxnSpPr>
          <p:nvPr/>
        </p:nvCxnSpPr>
        <p:spPr>
          <a:xfrm flipH="1" rot="10800000">
            <a:off x="479679" y="3258486"/>
            <a:ext cx="122700" cy="130500"/>
          </a:xfrm>
          <a:prstGeom prst="straightConnector1">
            <a:avLst/>
          </a:prstGeom>
          <a:noFill/>
          <a:ln cap="flat" cmpd="sng" w="9525">
            <a:solidFill>
              <a:srgbClr val="42424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7" name="Google Shape;167;p16"/>
          <p:cNvCxnSpPr>
            <a:stCxn id="150" idx="5"/>
            <a:endCxn id="159" idx="0"/>
          </p:cNvCxnSpPr>
          <p:nvPr/>
        </p:nvCxnSpPr>
        <p:spPr>
          <a:xfrm>
            <a:off x="741567" y="3258458"/>
            <a:ext cx="40800" cy="101700"/>
          </a:xfrm>
          <a:prstGeom prst="straightConnector1">
            <a:avLst/>
          </a:prstGeom>
          <a:noFill/>
          <a:ln cap="flat" cmpd="sng" w="9525">
            <a:solidFill>
              <a:srgbClr val="42424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8" name="Google Shape;168;p16"/>
          <p:cNvCxnSpPr>
            <a:stCxn id="160" idx="0"/>
            <a:endCxn id="151" idx="3"/>
          </p:cNvCxnSpPr>
          <p:nvPr/>
        </p:nvCxnSpPr>
        <p:spPr>
          <a:xfrm flipH="1" rot="10800000">
            <a:off x="1154775" y="3258509"/>
            <a:ext cx="116400" cy="101700"/>
          </a:xfrm>
          <a:prstGeom prst="straightConnector1">
            <a:avLst/>
          </a:prstGeom>
          <a:noFill/>
          <a:ln cap="flat" cmpd="sng" w="9525">
            <a:solidFill>
              <a:srgbClr val="42424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9" name="Google Shape;169;p16"/>
          <p:cNvCxnSpPr>
            <a:endCxn id="161" idx="0"/>
          </p:cNvCxnSpPr>
          <p:nvPr/>
        </p:nvCxnSpPr>
        <p:spPr>
          <a:xfrm>
            <a:off x="1410425" y="3258509"/>
            <a:ext cx="45000" cy="101700"/>
          </a:xfrm>
          <a:prstGeom prst="straightConnector1">
            <a:avLst/>
          </a:prstGeom>
          <a:noFill/>
          <a:ln cap="flat" cmpd="sng" w="9525">
            <a:solidFill>
              <a:srgbClr val="42424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0" name="Google Shape;170;p16"/>
          <p:cNvCxnSpPr>
            <a:stCxn id="152" idx="3"/>
            <a:endCxn id="162" idx="0"/>
          </p:cNvCxnSpPr>
          <p:nvPr/>
        </p:nvCxnSpPr>
        <p:spPr>
          <a:xfrm>
            <a:off x="1753883" y="3258458"/>
            <a:ext cx="2100" cy="101700"/>
          </a:xfrm>
          <a:prstGeom prst="straightConnector1">
            <a:avLst/>
          </a:prstGeom>
          <a:noFill/>
          <a:ln cap="flat" cmpd="sng" w="9525">
            <a:solidFill>
              <a:srgbClr val="42424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1" name="Google Shape;171;p16"/>
          <p:cNvCxnSpPr>
            <a:endCxn id="163" idx="1"/>
          </p:cNvCxnSpPr>
          <p:nvPr/>
        </p:nvCxnSpPr>
        <p:spPr>
          <a:xfrm>
            <a:off x="1892946" y="3258486"/>
            <a:ext cx="94200" cy="130500"/>
          </a:xfrm>
          <a:prstGeom prst="straightConnector1">
            <a:avLst/>
          </a:prstGeom>
          <a:noFill/>
          <a:ln cap="flat" cmpd="sng" w="9525">
            <a:solidFill>
              <a:srgbClr val="42424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2" name="Google Shape;172;p16"/>
          <p:cNvCxnSpPr>
            <a:stCxn id="153" idx="3"/>
            <a:endCxn id="164" idx="0"/>
          </p:cNvCxnSpPr>
          <p:nvPr/>
        </p:nvCxnSpPr>
        <p:spPr>
          <a:xfrm flipH="1">
            <a:off x="2357483" y="3258458"/>
            <a:ext cx="14400" cy="101700"/>
          </a:xfrm>
          <a:prstGeom prst="straightConnector1">
            <a:avLst/>
          </a:prstGeom>
          <a:noFill/>
          <a:ln cap="flat" cmpd="sng" w="9525">
            <a:solidFill>
              <a:srgbClr val="42424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3" name="Google Shape;173;p16"/>
          <p:cNvCxnSpPr>
            <a:endCxn id="165" idx="1"/>
          </p:cNvCxnSpPr>
          <p:nvPr/>
        </p:nvCxnSpPr>
        <p:spPr>
          <a:xfrm>
            <a:off x="2511058" y="3258486"/>
            <a:ext cx="95100" cy="130500"/>
          </a:xfrm>
          <a:prstGeom prst="straightConnector1">
            <a:avLst/>
          </a:prstGeom>
          <a:noFill/>
          <a:ln cap="flat" cmpd="sng" w="9525">
            <a:solidFill>
              <a:srgbClr val="42424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4" name="Google Shape;174;p16"/>
          <p:cNvSpPr txBox="1"/>
          <p:nvPr/>
        </p:nvSpPr>
        <p:spPr>
          <a:xfrm>
            <a:off x="4057050" y="1729750"/>
            <a:ext cx="1029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right-heavy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175" name="Google Shape;175;p16"/>
          <p:cNvCxnSpPr>
            <a:stCxn id="174" idx="2"/>
            <a:endCxn id="140" idx="0"/>
          </p:cNvCxnSpPr>
          <p:nvPr/>
        </p:nvCxnSpPr>
        <p:spPr>
          <a:xfrm rot="5400000">
            <a:off x="4176150" y="2063200"/>
            <a:ext cx="335700" cy="456000"/>
          </a:xfrm>
          <a:prstGeom prst="curvedConnector3">
            <a:avLst>
              <a:gd fmla="val 49985" name="adj1"/>
            </a:avLst>
          </a:prstGeom>
          <a:noFill/>
          <a:ln cap="flat" cmpd="sng" w="28575">
            <a:solidFill>
              <a:srgbClr val="93C47D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6" name="Google Shape;176;p16"/>
          <p:cNvSpPr/>
          <p:nvPr/>
        </p:nvSpPr>
        <p:spPr>
          <a:xfrm>
            <a:off x="7597438" y="2501188"/>
            <a:ext cx="196800" cy="1965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6"/>
          <p:cNvSpPr/>
          <p:nvPr/>
        </p:nvSpPr>
        <p:spPr>
          <a:xfrm>
            <a:off x="7078325" y="2805464"/>
            <a:ext cx="196800" cy="1965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6"/>
          <p:cNvSpPr/>
          <p:nvPr/>
        </p:nvSpPr>
        <p:spPr>
          <a:xfrm>
            <a:off x="8119388" y="2805464"/>
            <a:ext cx="196800" cy="1965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9" name="Google Shape;179;p16"/>
          <p:cNvCxnSpPr>
            <a:stCxn id="176" idx="3"/>
            <a:endCxn id="177" idx="7"/>
          </p:cNvCxnSpPr>
          <p:nvPr/>
        </p:nvCxnSpPr>
        <p:spPr>
          <a:xfrm flipH="1">
            <a:off x="7246158" y="2668911"/>
            <a:ext cx="380100" cy="165300"/>
          </a:xfrm>
          <a:prstGeom prst="straightConnector1">
            <a:avLst/>
          </a:prstGeom>
          <a:noFill/>
          <a:ln cap="flat" cmpd="sng" w="9525">
            <a:solidFill>
              <a:srgbClr val="42424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0" name="Google Shape;180;p16"/>
          <p:cNvCxnSpPr>
            <a:endCxn id="178" idx="1"/>
          </p:cNvCxnSpPr>
          <p:nvPr/>
        </p:nvCxnSpPr>
        <p:spPr>
          <a:xfrm>
            <a:off x="7765408" y="2668940"/>
            <a:ext cx="382800" cy="165300"/>
          </a:xfrm>
          <a:prstGeom prst="straightConnector1">
            <a:avLst/>
          </a:prstGeom>
          <a:noFill/>
          <a:ln cap="flat" cmpd="sng" w="9525">
            <a:solidFill>
              <a:srgbClr val="42424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1" name="Google Shape;181;p16"/>
          <p:cNvSpPr/>
          <p:nvPr/>
        </p:nvSpPr>
        <p:spPr>
          <a:xfrm>
            <a:off x="6660688" y="3090723"/>
            <a:ext cx="196800" cy="1965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6"/>
          <p:cNvSpPr/>
          <p:nvPr/>
        </p:nvSpPr>
        <p:spPr>
          <a:xfrm>
            <a:off x="7329600" y="3090723"/>
            <a:ext cx="196800" cy="1965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6"/>
          <p:cNvSpPr/>
          <p:nvPr/>
        </p:nvSpPr>
        <p:spPr>
          <a:xfrm>
            <a:off x="7812163" y="3090723"/>
            <a:ext cx="196800" cy="1965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4" name="Google Shape;184;p16"/>
          <p:cNvCxnSpPr>
            <a:endCxn id="181" idx="7"/>
          </p:cNvCxnSpPr>
          <p:nvPr/>
        </p:nvCxnSpPr>
        <p:spPr>
          <a:xfrm flipH="1">
            <a:off x="6828667" y="2973099"/>
            <a:ext cx="278700" cy="146400"/>
          </a:xfrm>
          <a:prstGeom prst="straightConnector1">
            <a:avLst/>
          </a:prstGeom>
          <a:noFill/>
          <a:ln cap="flat" cmpd="sng" w="9525">
            <a:solidFill>
              <a:srgbClr val="42424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5" name="Google Shape;185;p16"/>
          <p:cNvCxnSpPr>
            <a:stCxn id="178" idx="3"/>
            <a:endCxn id="183" idx="7"/>
          </p:cNvCxnSpPr>
          <p:nvPr/>
        </p:nvCxnSpPr>
        <p:spPr>
          <a:xfrm flipH="1">
            <a:off x="7980208" y="2973187"/>
            <a:ext cx="168000" cy="146400"/>
          </a:xfrm>
          <a:prstGeom prst="straightConnector1">
            <a:avLst/>
          </a:prstGeom>
          <a:noFill/>
          <a:ln cap="flat" cmpd="sng" w="9525">
            <a:solidFill>
              <a:srgbClr val="42424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6" name="Google Shape;186;p16"/>
          <p:cNvCxnSpPr>
            <a:stCxn id="177" idx="5"/>
            <a:endCxn id="182" idx="1"/>
          </p:cNvCxnSpPr>
          <p:nvPr/>
        </p:nvCxnSpPr>
        <p:spPr>
          <a:xfrm>
            <a:off x="7246304" y="2973187"/>
            <a:ext cx="112200" cy="146400"/>
          </a:xfrm>
          <a:prstGeom prst="straightConnector1">
            <a:avLst/>
          </a:prstGeom>
          <a:noFill/>
          <a:ln cap="flat" cmpd="sng" w="9525">
            <a:solidFill>
              <a:srgbClr val="42424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7" name="Google Shape;187;p16"/>
          <p:cNvSpPr/>
          <p:nvPr/>
        </p:nvSpPr>
        <p:spPr>
          <a:xfrm>
            <a:off x="6771138" y="3360196"/>
            <a:ext cx="196800" cy="1965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8" name="Google Shape;188;p16"/>
          <p:cNvCxnSpPr>
            <a:stCxn id="181" idx="5"/>
            <a:endCxn id="187" idx="0"/>
          </p:cNvCxnSpPr>
          <p:nvPr/>
        </p:nvCxnSpPr>
        <p:spPr>
          <a:xfrm>
            <a:off x="6828667" y="3258446"/>
            <a:ext cx="40800" cy="101700"/>
          </a:xfrm>
          <a:prstGeom prst="straightConnector1">
            <a:avLst/>
          </a:prstGeom>
          <a:noFill/>
          <a:ln cap="flat" cmpd="sng" w="9525">
            <a:solidFill>
              <a:srgbClr val="42424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9" name="Google Shape;189;p16"/>
          <p:cNvSpPr txBox="1"/>
          <p:nvPr/>
        </p:nvSpPr>
        <p:spPr>
          <a:xfrm>
            <a:off x="7024925" y="1729738"/>
            <a:ext cx="1029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left-heavy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190" name="Google Shape;190;p16"/>
          <p:cNvCxnSpPr>
            <a:stCxn id="189" idx="2"/>
            <a:endCxn id="176" idx="0"/>
          </p:cNvCxnSpPr>
          <p:nvPr/>
        </p:nvCxnSpPr>
        <p:spPr>
          <a:xfrm flipH="1" rot="-5400000">
            <a:off x="7428875" y="2234338"/>
            <a:ext cx="378000" cy="156000"/>
          </a:xfrm>
          <a:prstGeom prst="curvedConnector3">
            <a:avLst>
              <a:gd fmla="val 49980" name="adj1"/>
            </a:avLst>
          </a:prstGeom>
          <a:noFill/>
          <a:ln cap="flat" cmpd="sng" w="28575">
            <a:solidFill>
              <a:srgbClr val="93C47D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Balance Factor</a:t>
            </a:r>
            <a:endParaRPr/>
          </a:p>
        </p:txBody>
      </p:sp>
      <p:sp>
        <p:nvSpPr>
          <p:cNvPr id="196" name="Google Shape;196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Difference between height of left and right subtree of a particular node determines the balance </a:t>
            </a:r>
            <a:r>
              <a:rPr lang="en"/>
              <a:t>factor</a:t>
            </a:r>
            <a:r>
              <a:rPr lang="en"/>
              <a:t> of that node.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Balance factor should be -1,0 or 1 for all nodes in order to </a:t>
            </a:r>
            <a:r>
              <a:rPr lang="en"/>
              <a:t>balance</a:t>
            </a:r>
            <a:r>
              <a:rPr lang="en"/>
              <a:t> the BST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Calculate Balance factor for given tree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3" name="Google Shape;20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445025"/>
            <a:ext cx="8520600" cy="445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AVL tree Operations</a:t>
            </a:r>
            <a:endParaRPr/>
          </a:p>
        </p:txBody>
      </p:sp>
      <p:sp>
        <p:nvSpPr>
          <p:cNvPr id="209" name="Google Shape;209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Operations without need of balancing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Empty Tree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Search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Height of a tree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Operations with need of balancing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Insert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Delete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What to do If balance factor is not in the range [-1,1] ???</a:t>
            </a:r>
            <a:endParaRPr/>
          </a:p>
        </p:txBody>
      </p:sp>
      <p:sp>
        <p:nvSpPr>
          <p:cNvPr id="215" name="Google Shape;215;p2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45720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tree is unbalanced </a:t>
            </a:r>
            <a:endParaRPr/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you will do to make Unbalanced tree balanced ????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Rotations</a:t>
            </a:r>
            <a:endParaRPr/>
          </a:p>
        </p:txBody>
      </p:sp>
      <p:sp>
        <p:nvSpPr>
          <p:cNvPr id="221" name="Google Shape;221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Rotations are performed to balance the BST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Rotations are performed in 4 ways: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Left rotation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Right rotation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Left-right rotation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Right-left rotation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