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Source Code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399B8B-6EC3-4F1A-B0E3-03D92DC7B77F}">
  <a:tblStyle styleId="{04399B8B-6EC3-4F1A-B0E3-03D92DC7B7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51bc8493b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51bc8493b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51bc8493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51bc849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51bc8493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51bc849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51bc849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51bc849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51bc8493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51bc8493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51bc8493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951bc8493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51bc8493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51bc8493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51bc8493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51bc8493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51bc8493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51bc8493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51bc8493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51bc8493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51bc84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51bc84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951bc8493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951bc8493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51bc849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51bc849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51bc849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51bc849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51bc849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51bc849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51bc849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51bc849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51bc849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51bc849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51bc849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51bc849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51bc8493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51bc8493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and more on Trees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131 - Data Structure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Shrinivas P. Patil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operation efficiency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{04399B8B-6EC3-4F1A-B0E3-03D92DC7B77F}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O(n)=O(h)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O(n)=O(h)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O(n)=O(h)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BST Height is O(n)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468825"/>
            <a:ext cx="42603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h = height of tree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Worst-case BST has height h = n-1 is O(n)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Plain BST: O(h) = O(n)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i="1" lang="en">
                <a:latin typeface="Source Sans Pro"/>
                <a:ea typeface="Source Sans Pro"/>
                <a:cs typeface="Source Sans Pro"/>
                <a:sym typeface="Source Sans Pro"/>
              </a:rPr>
              <a:t>Soon: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self-balancing BST has height O(log 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4960025" y="2469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5188025" y="2241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5416025" y="2013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5644025" y="1785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5872025" y="1557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23"/>
          <p:cNvCxnSpPr>
            <a:endCxn id="123" idx="3"/>
          </p:cNvCxnSpPr>
          <p:nvPr/>
        </p:nvCxnSpPr>
        <p:spPr>
          <a:xfrm flipH="1" rot="10800000">
            <a:off x="5154515" y="243653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3"/>
          <p:cNvCxnSpPr>
            <a:stCxn id="123" idx="7"/>
            <a:endCxn id="124" idx="3"/>
          </p:cNvCxnSpPr>
          <p:nvPr/>
        </p:nvCxnSpPr>
        <p:spPr>
          <a:xfrm flipH="1" rot="10800000">
            <a:off x="5382635" y="220841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3"/>
          <p:cNvCxnSpPr>
            <a:stCxn id="124" idx="7"/>
            <a:endCxn id="125" idx="3"/>
          </p:cNvCxnSpPr>
          <p:nvPr/>
        </p:nvCxnSpPr>
        <p:spPr>
          <a:xfrm flipH="1" rot="10800000">
            <a:off x="5610635" y="198041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3"/>
          <p:cNvCxnSpPr>
            <a:stCxn id="125" idx="7"/>
            <a:endCxn id="126" idx="3"/>
          </p:cNvCxnSpPr>
          <p:nvPr/>
        </p:nvCxnSpPr>
        <p:spPr>
          <a:xfrm flipH="1" rot="10800000">
            <a:off x="5838635" y="175241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3"/>
          <p:cNvSpPr/>
          <p:nvPr/>
        </p:nvSpPr>
        <p:spPr>
          <a:xfrm flipH="1">
            <a:off x="8519550" y="2469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 flipH="1">
            <a:off x="8291550" y="2241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 flipH="1">
            <a:off x="8063550" y="2013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 flipH="1">
            <a:off x="7835550" y="1785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 flipH="1">
            <a:off x="7607550" y="1557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23"/>
          <p:cNvCxnSpPr>
            <a:endCxn id="132" idx="3"/>
          </p:cNvCxnSpPr>
          <p:nvPr/>
        </p:nvCxnSpPr>
        <p:spPr>
          <a:xfrm rot="10800000">
            <a:off x="8486160" y="243653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3"/>
          <p:cNvCxnSpPr>
            <a:stCxn id="132" idx="7"/>
            <a:endCxn id="133" idx="3"/>
          </p:cNvCxnSpPr>
          <p:nvPr/>
        </p:nvCxnSpPr>
        <p:spPr>
          <a:xfrm rot="10800000">
            <a:off x="8258040" y="220841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3"/>
          <p:cNvCxnSpPr>
            <a:stCxn id="133" idx="7"/>
            <a:endCxn id="134" idx="3"/>
          </p:cNvCxnSpPr>
          <p:nvPr/>
        </p:nvCxnSpPr>
        <p:spPr>
          <a:xfrm rot="10800000">
            <a:off x="8030040" y="198041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3"/>
          <p:cNvCxnSpPr>
            <a:stCxn id="134" idx="7"/>
            <a:endCxn id="135" idx="3"/>
          </p:cNvCxnSpPr>
          <p:nvPr/>
        </p:nvCxnSpPr>
        <p:spPr>
          <a:xfrm rot="10800000">
            <a:off x="7802040" y="1752415"/>
            <a:ext cx="669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3"/>
          <p:cNvSpPr/>
          <p:nvPr/>
        </p:nvSpPr>
        <p:spPr>
          <a:xfrm>
            <a:off x="6825188" y="24701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6597188" y="22085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6825188" y="20140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6630688" y="1785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6858588" y="1557925"/>
            <a:ext cx="228000" cy="2280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23"/>
          <p:cNvCxnSpPr>
            <a:stCxn id="140" idx="1"/>
            <a:endCxn id="141" idx="5"/>
          </p:cNvCxnSpPr>
          <p:nvPr/>
        </p:nvCxnSpPr>
        <p:spPr>
          <a:xfrm rot="10800000">
            <a:off x="6791677" y="2403015"/>
            <a:ext cx="66900" cy="1005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3"/>
          <p:cNvCxnSpPr>
            <a:stCxn id="141" idx="7"/>
            <a:endCxn id="142" idx="3"/>
          </p:cNvCxnSpPr>
          <p:nvPr/>
        </p:nvCxnSpPr>
        <p:spPr>
          <a:xfrm flipH="1" rot="10800000">
            <a:off x="6791798" y="2208615"/>
            <a:ext cx="66900" cy="333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>
            <a:stCxn id="142" idx="1"/>
            <a:endCxn id="143" idx="5"/>
          </p:cNvCxnSpPr>
          <p:nvPr/>
        </p:nvCxnSpPr>
        <p:spPr>
          <a:xfrm rot="10800000">
            <a:off x="6825277" y="1980515"/>
            <a:ext cx="333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>
            <a:stCxn id="143" idx="7"/>
            <a:endCxn id="144" idx="3"/>
          </p:cNvCxnSpPr>
          <p:nvPr/>
        </p:nvCxnSpPr>
        <p:spPr>
          <a:xfrm flipH="1" rot="10800000">
            <a:off x="6825298" y="1752415"/>
            <a:ext cx="66600" cy="669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3"/>
          <p:cNvSpPr txBox="1"/>
          <p:nvPr/>
        </p:nvSpPr>
        <p:spPr>
          <a:xfrm>
            <a:off x="6082301" y="14688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830126" y="16968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5620351" y="1959750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5358951" y="21528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154526" y="23810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7077739" y="14688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844926" y="16968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7044089" y="19249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808501" y="2142217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7024664" y="23810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7811676" y="14688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8073176" y="16968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8291451" y="19248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8495876" y="21194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8690376" y="2381025"/>
            <a:ext cx="228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endParaRPr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(create empty)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Initialize root to null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Initialize size to 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O(1)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r>
              <a:rPr lang="en"/>
              <a:t>(key)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Only difference between Contains(key) and Find(key) is the return type and exception policy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Contains(key) returns bool and never throws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Find(key) returns a reference to a pair, or throws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Find(key) performs BST search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Find(key) is O(h) = O(n)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InsertNode(val)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Loop goes from root to leaf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O(1) time per level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O(h) time total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Creating the new child is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Updating parent’s pointer is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InsertNode(pair) is O(h)+O(1)+O(1) = O(h)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Google Shape;1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Contains node is O(h)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InsertNode(val) is O(h)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size++ is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return true is O(1)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Insert(val) is O(h)+O(h)+O(1)+O(1) = O(h)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6471600" y="1366075"/>
            <a:ext cx="2360700" cy="20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Insert(val):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  if Contains(val)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      return false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  InsertNode(val)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  size++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   return true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RemoveZeroOrOneChild(u)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8"/>
          <p:cNvSpPr txBox="1"/>
          <p:nvPr>
            <p:ph idx="2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180"/>
              <a:t>If(val&lt;root.val){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180"/>
              <a:t>	root.left = Deletion(root.left,val);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180"/>
              <a:t>	Return root;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180"/>
              <a:t>}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180"/>
              <a:t>Else if(val&gt;root.val){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180"/>
              <a:t>	Root.right = Deletion(root.right,val)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180"/>
              <a:t>	Return root;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180"/>
              <a:t>}</a:t>
            </a:r>
            <a:endParaRPr sz="118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O(logn)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254"/>
              <a:buFont typeface="Arial"/>
              <a:buNone/>
            </a:pPr>
            <a:r>
              <a:rPr lang="en" sz="1180"/>
              <a:t>f(root-&gt;left==null){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254"/>
              <a:buFont typeface="Arial"/>
              <a:buNone/>
            </a:pPr>
            <a:r>
              <a:rPr lang="en" sz="1180"/>
              <a:t>	temp = root-&gt;left;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254"/>
              <a:buFont typeface="Arial"/>
              <a:buNone/>
            </a:pPr>
            <a:r>
              <a:rPr lang="en" sz="1180"/>
              <a:t>Delete root;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254"/>
              <a:buFont typeface="Arial"/>
              <a:buNone/>
            </a:pPr>
            <a:r>
              <a:rPr lang="en" sz="1180"/>
              <a:t>return temp; 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254"/>
              <a:buFont typeface="Arial"/>
              <a:buNone/>
            </a:pPr>
            <a:r>
              <a:rPr lang="en" sz="1180"/>
              <a:t>}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254"/>
              <a:buFont typeface="Arial"/>
              <a:buNone/>
            </a:pPr>
            <a:r>
              <a:rPr lang="en" sz="1180"/>
              <a:t>Else if(root-&gt;right==null){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254"/>
              <a:buFont typeface="Arial"/>
              <a:buNone/>
            </a:pPr>
            <a:r>
              <a:rPr lang="en" sz="1180"/>
              <a:t>	temp = root-&gt;right;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254"/>
              <a:buFont typeface="Arial"/>
              <a:buNone/>
            </a:pPr>
            <a:r>
              <a:rPr lang="en" sz="1180"/>
              <a:t>	Delete root;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254"/>
              <a:buFont typeface="Arial"/>
              <a:buNone/>
            </a:pPr>
            <a:r>
              <a:rPr lang="en" sz="1180"/>
              <a:t>	return temp;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5254"/>
              <a:buFont typeface="Arial"/>
              <a:buNone/>
            </a:pPr>
            <a:r>
              <a:rPr lang="en" sz="1180"/>
              <a:t>}</a:t>
            </a:r>
            <a:endParaRPr sz="118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0"/>
              <a:t>O(1)</a:t>
            </a:r>
            <a:endParaRPr sz="118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RemoveNode(u)</a:t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succ = findminimum(root-&gt;right);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Int value = succ-&gt;val;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Deletion(succ,root-&gt;val);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root-&gt;val = value;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Worst case: else (2 children)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RemoveZeroOrOneChild(u) is O(1)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while loop is O(h) time to find minimum.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Other statements are O(1)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RemoveNode(u) is O(1)+O(h)+O(1)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= O(h) time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operation efficiency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 efficiency </a:t>
            </a:r>
            <a:endParaRPr/>
          </a:p>
        </p:txBody>
      </p:sp>
      <p:graphicFrame>
        <p:nvGraphicFramePr>
          <p:cNvPr id="215" name="Google Shape;215;p3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{04399B8B-6EC3-4F1A-B0E3-03D92DC7B77F}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Efficiency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O(n)=O(h)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O(n)=O(h)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O(n)=O(h)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BST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Searching and sorting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Symbol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Compression algorithms: Huffman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indexing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Trees:</a:t>
            </a:r>
            <a:r>
              <a:rPr lang="en" sz="15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BSTs are used to represent game trees for games like chess, tic-tac-toe, and more.</a:t>
            </a:r>
            <a:endParaRPr sz="21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BST node Deletion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3 scenarios: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of a leaf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of a node with single child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of a node with both children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Solve problems in BST</a:t>
            </a:r>
            <a:endParaRPr/>
          </a:p>
        </p:txBody>
      </p:sp>
      <p:sp>
        <p:nvSpPr>
          <p:cNvPr id="227" name="Google Shape;22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sum of all nodes in a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Min/max element in a BST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odd/even elements in a BST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of leaf node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Deleting single child node is very simple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the node and set pointer of parent to null.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350" y="1957525"/>
            <a:ext cx="5671425" cy="29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of a node with single child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</a:t>
            </a:r>
            <a:r>
              <a:rPr lang="en"/>
              <a:t> of node with single child is also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contents of parent and child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delete child node and set pointer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00" y="2279300"/>
            <a:ext cx="5545725" cy="25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of node with both the children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 is not that simple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the node in such a way that rest of the tree will follow </a:t>
            </a:r>
            <a:r>
              <a:rPr lang="en"/>
              <a:t>properties</a:t>
            </a:r>
            <a:r>
              <a:rPr lang="en"/>
              <a:t> of BST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inorder </a:t>
            </a:r>
            <a:r>
              <a:rPr lang="en"/>
              <a:t>successor</a:t>
            </a:r>
            <a:r>
              <a:rPr lang="en"/>
              <a:t> or predecessor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Copy the contents of inorder successor and delete the inorder successor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Deletion(root,val){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If root==null{return False;}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// Deletion of leaf node 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If(val&lt;root.val){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root.left = Deletion(root.left,val);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Return root;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}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Else if(val&gt;root.val){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Root.right = Deletion(root.right,val)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Return root;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180"/>
              <a:t>}</a:t>
            </a:r>
            <a:endParaRPr sz="1180"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//Deletion of node with one child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if(root-&gt;left==null){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temp = root-&gt;left;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Delete root;</a:t>
            </a:r>
            <a:endParaRPr sz="118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r</a:t>
            </a:r>
            <a:r>
              <a:rPr lang="en" sz="1180"/>
              <a:t>eturn temp; 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}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Else if(root-&gt;right==null){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temp = root-&gt;right;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Delete root;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	</a:t>
            </a:r>
            <a:r>
              <a:rPr lang="en" sz="1180"/>
              <a:t>r</a:t>
            </a:r>
            <a:r>
              <a:rPr lang="en" sz="1180"/>
              <a:t>eturn temp;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180"/>
              <a:t>}</a:t>
            </a:r>
            <a:endParaRPr sz="118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Pseudocode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//deletion of a node with both children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succ = findminimum(root-&gt;right);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value = succ-&gt;val;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Deletion(succ,root-&gt;val);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root-&gt;val = value;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insertion order of nodes [50,23,45,67,12,78,59,29,55,62,72,89] perform following deletion operations: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Delete(12)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Delete(45)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Delete(67)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