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1A32B7-D237-4374-8CA0-013ED44841BB}">
  <a:tblStyle styleId="{AF1A32B7-D237-4374-8CA0-013ED4484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2d2f75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b2d2f75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b2d2f75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b2d2f75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b2d2f75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b2d2f75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2d2f75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b2d2f75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b2d2f75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b2d2f75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b2d2f75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b2d2f75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2d2f75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2d2f75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b2d2f75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b2d2f75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2d2f755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b2d2f755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c30c0c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c30c0c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079de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079de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c30c0c0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c30c0c0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c30c0c0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c30c0c0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c30c0c0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c30c0c0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c30c0c0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c30c0c0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c30c0c0a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c30c0c0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c30c0c0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c30c0c0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c30c0c0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c30c0c0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c30c0c0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c30c0c0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c30c0c0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c30c0c0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c30c0c0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c30c0c0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079dee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b079dee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c30c0c0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c30c0c0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c30c0c0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c30c0c0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c30c0c0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c30c0c0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079dee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079dee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2d2f7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2d2f7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b2d2f75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b2d2f75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2d2f7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b2d2f7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2d2f75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2d2f75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2d2f7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2d2f7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Vectors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-131: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Strategy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capacity is 1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a resize, </a:t>
            </a: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double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capacity (⨉2)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 1, 2, 4, 8, 16, 32, 64, …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Intuition: while adding, resizes get more and more spaced out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Array </a:t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816250" y="2659375"/>
            <a:ext cx="447300" cy="4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</a:t>
            </a:r>
            <a:r>
              <a:rPr lang="en"/>
              <a:t> = 1										Added: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883350" y="2661200"/>
            <a:ext cx="492000" cy="4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= 4											Added: 7,3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1084600" y="2739475"/>
            <a:ext cx="480900" cy="4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1565500" y="2733925"/>
            <a:ext cx="5145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2080000" y="2733925"/>
            <a:ext cx="4809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?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2560900" y="2739475"/>
            <a:ext cx="480900" cy="4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= 4											Added = 7,3,5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950425" y="2784325"/>
            <a:ext cx="536700" cy="3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1487125" y="2778625"/>
            <a:ext cx="570300" cy="4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2057425" y="2784325"/>
            <a:ext cx="570300" cy="3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627725" y="2784325"/>
            <a:ext cx="570300" cy="3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= 4										Added: 7,3,5,8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939150" y="2739325"/>
            <a:ext cx="5145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453650" y="2739325"/>
            <a:ext cx="5145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968150" y="2739325"/>
            <a:ext cx="4473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2415450" y="2739325"/>
            <a:ext cx="4473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Size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Capacity = 8										Added: 7,3,5,8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8945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14090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29525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?</a:t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19235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5 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24380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8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44960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?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39815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?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3467025" y="2840100"/>
            <a:ext cx="5145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PushBack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Size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Capacity = 8										Added: 7,3,5,8,9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9057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13629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18201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5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41061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36489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31917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27345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9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2277300" y="2795375"/>
            <a:ext cx="458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Recall: </a:t>
            </a: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worst-case time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means the maximum time of an operation (slowest)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Usually a fair measure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can be unfair on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Repeated operations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Almost all operations are fast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rare operations are slow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Worst-case analysis would focus on the “rare operations are slow”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Buying Bag of Tomatoes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you are buying bag of 12 tomatoes for 8$. Then use 1 for cooking.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</a:t>
            </a:r>
            <a:r>
              <a:rPr lang="en"/>
              <a:t>nothing it costs: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8$,0$,0$,0$,0$,0$,0$,0$,0$,0$,0$,0$,8$,0$,....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operation has one 8$, eleven 0$, repeats,...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cost: 8$.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Unfair to say each of 8$.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Amortized price is unit price.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Amortized price  = Total price/Total tomatoes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     = 8/12 = 0.66$ each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identical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size once initialized cannot be resized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based 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Contiguous memory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Variable-size data is awkward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cases take time complexity o(n^2)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Slow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Accessing any elements completed in constant time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Reallocation of memory is not done implicitly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Time Complexity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Technique used to find </a:t>
            </a:r>
            <a:r>
              <a:rPr lang="en"/>
              <a:t>average</a:t>
            </a:r>
            <a:r>
              <a:rPr lang="en"/>
              <a:t> time complexity of algo has expensive operations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idea is divide entire cost to each operation so that each one of them will have constant or less cost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average big-O time of a sufficiently long sequence of operations</a:t>
            </a:r>
            <a:endParaRPr>
              <a:solidFill>
                <a:srgbClr val="42424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If O(c) operations take a total of O(t) time, then the amortized time of one operation is</a:t>
            </a:r>
            <a:endParaRPr>
              <a:solidFill>
                <a:srgbClr val="42424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O(t) / O(c)</a:t>
            </a:r>
            <a:endParaRPr>
              <a:solidFill>
                <a:srgbClr val="424242"/>
              </a:solidFill>
            </a:endParaRPr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Often, O(n) operations take a total of O(n) time, so the amortized time of one operation is</a:t>
            </a:r>
            <a:endParaRPr>
              <a:solidFill>
                <a:srgbClr val="42424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24242"/>
                </a:solidFill>
              </a:rPr>
              <a:t>O(n) / O(n) = O(1) amortized 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8989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424242"/>
                </a:solidFill>
              </a:rPr>
              <a:t>Recall </a:t>
            </a:r>
            <a:r>
              <a:rPr b="1" lang="en" sz="1600">
                <a:solidFill>
                  <a:srgbClr val="424242"/>
                </a:solidFill>
              </a:rPr>
              <a:t>analyze:</a:t>
            </a:r>
            <a:r>
              <a:rPr lang="en" sz="1600">
                <a:solidFill>
                  <a:srgbClr val="424242"/>
                </a:solidFill>
              </a:rPr>
              <a:t> examine operation code, determine big-O time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Goal: analyze the essential Vector operations</a:t>
            </a:r>
            <a:endParaRPr sz="1600">
              <a:solidFill>
                <a:srgbClr val="42424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24242"/>
                </a:solidFill>
              </a:rPr>
              <a:t>Default constructor</a:t>
            </a:r>
            <a:endParaRPr sz="1600">
              <a:solidFill>
                <a:srgbClr val="42424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24242"/>
                </a:solidFill>
              </a:rPr>
              <a:t>Size()</a:t>
            </a:r>
            <a:endParaRPr sz="1600">
              <a:solidFill>
                <a:srgbClr val="42424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24242"/>
                </a:solidFill>
              </a:rPr>
              <a:t>Get(i)</a:t>
            </a:r>
            <a:endParaRPr sz="1600">
              <a:solidFill>
                <a:srgbClr val="42424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24242"/>
                </a:solidFill>
              </a:rPr>
              <a:t>Set(i, x)</a:t>
            </a:r>
            <a:endParaRPr sz="1600">
              <a:solidFill>
                <a:srgbClr val="42424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24242"/>
                </a:solidFill>
              </a:rPr>
              <a:t>PushBack – add to back</a:t>
            </a:r>
            <a:endParaRPr sz="1600">
              <a:solidFill>
                <a:srgbClr val="42424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24242"/>
                </a:solidFill>
              </a:rPr>
              <a:t>(omitting PopBack)</a:t>
            </a:r>
            <a:endParaRPr sz="16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24242"/>
                </a:solidFill>
              </a:rPr>
              <a:t>Vector Data Members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4242"/>
                </a:solidFill>
              </a:rPr>
              <a:t>size_t size_, capacity_;</a:t>
            </a:r>
            <a:br>
              <a:rPr lang="en">
                <a:solidFill>
                  <a:srgbClr val="424242"/>
                </a:solidFill>
              </a:rPr>
            </a:br>
            <a:r>
              <a:rPr lang="en">
                <a:solidFill>
                  <a:srgbClr val="424242"/>
                </a:solidFill>
              </a:rPr>
              <a:t>std::unique_ptr&lt;T[]&gt; elements_;</a:t>
            </a:r>
            <a:endParaRPr>
              <a:solidFill>
                <a:srgbClr val="42424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24242"/>
                </a:solidFill>
              </a:rPr>
              <a:t>All operations are based on these</a:t>
            </a:r>
            <a:endParaRPr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24242"/>
                </a:solidFill>
              </a:rPr>
              <a:t>Vector()</a:t>
            </a:r>
            <a:br>
              <a:rPr lang="en" sz="1700">
                <a:solidFill>
                  <a:srgbClr val="424242"/>
                </a:solidFill>
              </a:rPr>
            </a:br>
            <a:r>
              <a:rPr lang="en" sz="1700">
                <a:solidFill>
                  <a:srgbClr val="424242"/>
                </a:solidFill>
              </a:rPr>
              <a:t>: size_(0), capacity_(1), elements_(std::make_unique&lt;T[]&gt;(1)) {}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24242"/>
                </a:solidFill>
              </a:rPr>
              <a:t>Sequence of steps – worst-case time is the bottleneck step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Consolas"/>
              <a:buChar char="●"/>
            </a:pPr>
            <a:r>
              <a:rPr lang="en" sz="1700">
                <a:solidFill>
                  <a:srgbClr val="424242"/>
                </a:solidFill>
              </a:rPr>
              <a:t>Initialize size_: O(1)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424242"/>
                </a:solidFill>
              </a:rPr>
              <a:t>Initialize capacity_: O(1)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424242"/>
                </a:solidFill>
              </a:rPr>
              <a:t>Initialize elements_: O(1)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24242"/>
                </a:solidFill>
              </a:rPr>
              <a:t>Maximum of O(1), O(1), O(1) is O(1) (tie)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424242"/>
                </a:solidFill>
              </a:rPr>
              <a:t>O(1) worst-case time</a:t>
            </a:r>
            <a:endParaRPr b="1" sz="17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24242"/>
                </a:solidFill>
              </a:rPr>
              <a:t>T Get(size_t i) {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if (i &gt;= size_) {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  throw std::out_of_range(“i”);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}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return elements_[i];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}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Sequence of O(1) steps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24242"/>
                </a:solidFill>
              </a:rPr>
              <a:t>O(1) worst-case time</a:t>
            </a:r>
            <a:endParaRPr b="1" sz="16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Set(i,x)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24242"/>
                </a:solidFill>
              </a:rPr>
              <a:t>void Set(size_t i, T x) {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if (i &gt;= size_) {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  throw std::out_of_range(“i”);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}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elements_[i] = x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}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424242"/>
                </a:solidFill>
              </a:rPr>
              <a:t>Again, </a:t>
            </a:r>
            <a:r>
              <a:rPr b="1" lang="en" sz="1600">
                <a:solidFill>
                  <a:srgbClr val="424242"/>
                </a:solidFill>
              </a:rPr>
              <a:t>O(1) worst-case time</a:t>
            </a:r>
            <a:endParaRPr b="1" sz="16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PushBack(x)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24242"/>
                </a:solidFill>
              </a:rPr>
              <a:t>void Resize() {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  capacity_ *= 2;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  std::unique_ptr&lt;T[]&gt; new_elements(std::make_unique&lt;T[]&gt;(capacity_));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  for (size_t i = 0; i &lt; size_; i++) {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    new_elements[i] = elements_[i];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  }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  elements_.swap(new_elements);</a:t>
            </a:r>
            <a:br>
              <a:rPr lang="en" sz="1400">
                <a:solidFill>
                  <a:srgbClr val="424242"/>
                </a:solidFill>
              </a:rPr>
            </a:br>
            <a:r>
              <a:rPr lang="en" sz="1400">
                <a:solidFill>
                  <a:srgbClr val="424242"/>
                </a:solidFill>
              </a:rPr>
              <a:t>}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24242"/>
                </a:solidFill>
              </a:rPr>
              <a:t>Loop: O(n)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24242"/>
                </a:solidFill>
              </a:rPr>
              <a:t>Each other step: O(1)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424242"/>
                </a:solidFill>
              </a:rPr>
              <a:t>O(n) worst-case time</a:t>
            </a:r>
            <a:endParaRPr b="1" sz="14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24242"/>
                </a:solidFill>
              </a:rPr>
              <a:t>void Resize() {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capacity_ *= 2;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std::unique_ptr&lt;T[]&gt; new_elements(std::make_unique&lt;T[]&gt;(capacity_));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for (size_t i = 0; i &lt; size_; i++) {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  new_elements[i] = elements_[i];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}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  elements_.swap(new_elements);</a:t>
            </a:r>
            <a:br>
              <a:rPr lang="en" sz="1600">
                <a:solidFill>
                  <a:srgbClr val="424242"/>
                </a:solidFill>
              </a:rPr>
            </a:br>
            <a:r>
              <a:rPr lang="en" sz="1600">
                <a:solidFill>
                  <a:srgbClr val="424242"/>
                </a:solidFill>
              </a:rPr>
              <a:t>}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Loop: O(n)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Each other step: O(1)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24242"/>
                </a:solidFill>
              </a:rPr>
              <a:t>O(n) worst-case time</a:t>
            </a:r>
            <a:endParaRPr b="1" sz="16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Amortized time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Claim: A sequence of O(n) PushBack operations spends O(n) total time in Resize.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Let </a:t>
            </a:r>
            <a:r>
              <a:rPr i="1" lang="en" sz="1600">
                <a:solidFill>
                  <a:srgbClr val="424242"/>
                </a:solidFill>
              </a:rPr>
              <a:t>n</a:t>
            </a:r>
            <a:r>
              <a:rPr lang="en" sz="1600">
                <a:solidFill>
                  <a:srgbClr val="424242"/>
                </a:solidFill>
              </a:rPr>
              <a:t> = size immediately after a Resize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At that moment, capacity = 2</a:t>
            </a:r>
            <a:r>
              <a:rPr i="1" lang="en" sz="1600">
                <a:solidFill>
                  <a:srgbClr val="424242"/>
                </a:solidFill>
              </a:rPr>
              <a:t>n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The next </a:t>
            </a:r>
            <a:r>
              <a:rPr i="1" lang="en" sz="1600">
                <a:solidFill>
                  <a:srgbClr val="424242"/>
                </a:solidFill>
              </a:rPr>
              <a:t>n</a:t>
            </a:r>
            <a:r>
              <a:rPr lang="en" sz="1600">
                <a:solidFill>
                  <a:srgbClr val="424242"/>
                </a:solidFill>
              </a:rPr>
              <a:t> PushBack operations do not overflow; O(1) time each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The (</a:t>
            </a:r>
            <a:r>
              <a:rPr i="1" lang="en" sz="1600">
                <a:solidFill>
                  <a:srgbClr val="424242"/>
                </a:solidFill>
              </a:rPr>
              <a:t>n</a:t>
            </a:r>
            <a:r>
              <a:rPr lang="en" sz="1600">
                <a:solidFill>
                  <a:srgbClr val="424242"/>
                </a:solidFill>
              </a:rPr>
              <a:t>+1)</a:t>
            </a:r>
            <a:r>
              <a:rPr baseline="30000" lang="en" sz="1600">
                <a:solidFill>
                  <a:srgbClr val="424242"/>
                </a:solidFill>
              </a:rPr>
              <a:t>th</a:t>
            </a:r>
            <a:r>
              <a:rPr lang="en" sz="1600">
                <a:solidFill>
                  <a:srgbClr val="424242"/>
                </a:solidFill>
              </a:rPr>
              <a:t> PushBack </a:t>
            </a:r>
            <a:r>
              <a:rPr lang="en" sz="1600" u="sng">
                <a:solidFill>
                  <a:srgbClr val="424242"/>
                </a:solidFill>
              </a:rPr>
              <a:t>does</a:t>
            </a:r>
            <a:r>
              <a:rPr lang="en" sz="1600">
                <a:solidFill>
                  <a:srgbClr val="424242"/>
                </a:solidFill>
              </a:rPr>
              <a:t> overflow and resize; O(n) time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So (n+1) PushBacks; </a:t>
            </a:r>
            <a:r>
              <a:rPr i="1" lang="en" sz="1600">
                <a:solidFill>
                  <a:srgbClr val="424242"/>
                </a:solidFill>
              </a:rPr>
              <a:t>n</a:t>
            </a:r>
            <a:r>
              <a:rPr lang="en" sz="1600">
                <a:solidFill>
                  <a:srgbClr val="424242"/>
                </a:solidFill>
              </a:rPr>
              <a:t> ✕ O(1) + O(n) = O(n) total time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24242"/>
                </a:solidFill>
              </a:rPr>
              <a:t>O(n) PushBacks take O(n) total time, so one PushBack takes O(1) amortized time</a:t>
            </a:r>
            <a:endParaRPr sz="1600">
              <a:solidFill>
                <a:srgbClr val="424242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24242"/>
                </a:solidFill>
              </a:rPr>
              <a:t>O(1) amortized time</a:t>
            </a:r>
            <a:endParaRPr sz="16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case- Reading Data of unpredictable size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to read a collection of values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input, file, API call, database, etc.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Don’t know the size ahead of time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Algorithm:</a:t>
            </a:r>
            <a:b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create data structure D</a:t>
            </a:r>
            <a:br>
              <a:rPr lang="en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while there is one more element x:</a:t>
            </a:r>
            <a:br>
              <a:rPr lang="en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	add x to D</a:t>
            </a:r>
            <a:endParaRPr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this all the time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 code is O(n</a:t>
            </a:r>
            <a:r>
              <a:rPr baseline="30000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slow</a:t>
            </a:r>
            <a:endParaRPr b="1"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Preview: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vector, linked list code is O(n), fast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PushBack Summary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24242"/>
                </a:solidFill>
              </a:rPr>
              <a:t>PushBack takes, aside from Resize: O(1)</a:t>
            </a:r>
            <a:endParaRPr>
              <a:solidFill>
                <a:srgbClr val="4242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24242"/>
                </a:solidFill>
              </a:rPr>
              <a:t>Resize takes O(1) amortized time</a:t>
            </a:r>
            <a:endParaRPr>
              <a:solidFill>
                <a:srgbClr val="4242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24242"/>
                </a:solidFill>
              </a:rPr>
              <a:t>Total time for PushBack: O(1) + O(1) amort. = O(1) amortized time</a:t>
            </a:r>
            <a:endParaRPr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Time complexity analysis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222250" y="117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740050" y="17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{AF1A32B7-D237-4374-8CA0-013ED44841BB}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Constructor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Set(i,x)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 Amortized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44"/>
          <p:cNvGraphicFramePr/>
          <p:nvPr/>
        </p:nvGraphicFramePr>
        <p:xfrm>
          <a:off x="740050" y="413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{AF1A32B7-D237-4374-8CA0-013ED44841BB}</a:tableStyleId>
              </a:tblPr>
              <a:tblGrid>
                <a:gridCol w="3619500"/>
                <a:gridCol w="3619500"/>
              </a:tblGrid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 Amortized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application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Shopping Cart in e-commerce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managers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feeds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</a:t>
            </a:r>
            <a:r>
              <a:rPr lang="en"/>
              <a:t>playlist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inbox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 data structure works, but adding elements is slow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array is </a:t>
            </a: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fixed-size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Vector: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partially-filled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self-resizing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array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●"/>
            </a:pP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Size: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#elements stored in the structure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●"/>
            </a:pP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Capacity: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length of backing array; at all times,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 ≤ capacity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●"/>
            </a:pP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Self-resizing: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when overflow would happen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Allocate a larger backing array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 elements from old array to new array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Free old array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as dynamic arrays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of resize on inserting and deleting an </a:t>
            </a:r>
            <a:r>
              <a:rPr lang="en"/>
              <a:t>element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handled by container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in </a:t>
            </a:r>
            <a:r>
              <a:rPr lang="en"/>
              <a:t>contiguous</a:t>
            </a:r>
            <a:r>
              <a:rPr lang="en"/>
              <a:t> memory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 it is class template &lt;vector&gt;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Std::vector class provides several functionalities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operations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are some common operations :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851850" y="16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{AF1A32B7-D237-4374-8CA0-013ED44841BB}</a:tableStyleId>
              </a:tblPr>
              <a:tblGrid>
                <a:gridCol w="3619500"/>
                <a:gridCol w="3619500"/>
              </a:tblGrid>
              <a:tr h="4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Constructor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 empty vector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 number of elements in vector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 element at index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Set(i, 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Assign element at index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PushBack(x)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 x to the back of the vector (highest index)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PopBack()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Remove the last element (highest index)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Operations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Default constructor (empty vector):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to initialize capacity data member, initially 1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Backing array initially has size 1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Fill constructor: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Initialize size, capacity, backing array as empty (above)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PushBack(default_value) </a:t>
            </a: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Size, Get, Set: simply use backing array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Next: PushBack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(PopBack omitted)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PushBack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PushBack(x):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x to the back of the vector (highest index)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Algorithm: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AutoNum type="arabicPeriod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size=capacity, </a:t>
            </a: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</a:t>
            </a:r>
            <a:b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(now know size &lt; capacity) 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AutoNum type="arabicPeriod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Array[i] = x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AutoNum type="arabicPeriod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size++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