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90F1DF-28BE-49C5-AFEA-41D30E88B411}">
  <a:tblStyle styleId="{9890F1DF-28BE-49C5-AFEA-41D30E88B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7dae08e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7dae08e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7dae08e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7dae08e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7dae08e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7dae08e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7dae08e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7dae08e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7dae08ef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7dae08ef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7dae08e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7dae08e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7dae08e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7dae08e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7dae08ef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7dae08e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7dae08e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7dae08e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08b0f6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08b0f6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e1ad82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e1ad82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08b0f69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08b0f69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08b0f69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08b0f69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08b0f69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08b0f69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08b0f69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08b0f69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e1ad8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e1ad8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e1ad829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7e1ad829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7e1ad829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7e1ad829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7dae08e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7dae08e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7dae08e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7dae08e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7dae08e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7dae08e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7dae08e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7dae08e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Rotation: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node is added to the right of the right subtree (if there is right skewed subtree)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tree is unbalanced,  we will do one left rotation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50" y="2068950"/>
            <a:ext cx="7315200" cy="29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</a:t>
            </a:r>
            <a:r>
              <a:rPr lang="en"/>
              <a:t> Rotation: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node is added to the left of the left subtree (if there is left skewed subtree)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tree is unbalanced,  we will do one right rotation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75" y="2057400"/>
            <a:ext cx="69581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Left-</a:t>
            </a:r>
            <a:r>
              <a:rPr lang="en"/>
              <a:t>Right Rotation: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left rotation is performed and then right rotation is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have subtree that goes to left and then it goes to 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50" y="2114550"/>
            <a:ext cx="73152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Right-Left Rotation: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right rotation is performed and then left rotation is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have subtree that goes to right and then it goes to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50" y="2114550"/>
            <a:ext cx="73152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in AVL tree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perform insertion in AVL tree: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BST insertion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node will be ancestor of </a:t>
            </a:r>
            <a:r>
              <a:rPr lang="en"/>
              <a:t>newly</a:t>
            </a:r>
            <a:r>
              <a:rPr lang="en"/>
              <a:t> inserted node change the height of current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balance factor of current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balance factor is more than 1 then current node is unbalanced and perform LL or L-R case. If balance factor of left child of unbalanced node is greater than equal to 1 then choose LL case otherwise 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balance factor is less than -1 then current node is unbalanced and perform RR or R-L case. f balance factor of right child of unbalanced node is less than equal to 0 then choose RR case otherwise RL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the problem for Insertion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keys = [40, 20, 10, 25, 30, 22, 50] </a:t>
            </a:r>
            <a:r>
              <a:rPr lang="en"/>
              <a:t>Construct</a:t>
            </a:r>
            <a:r>
              <a:rPr lang="en"/>
              <a:t> AVL tree and show rotations.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in AVL tree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perform Deletion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deletion as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node must be ancestor of deleted node. Update the height of current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balance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balance factor is more than 1 then current node is unbalanced and perform LL or L-R case. If balance factor of left child of unbalanced node is greater than equal to 1 then choose LL case otherwise 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balance factor is less than -1 then current node is unbalanced and perform RR or R-L case. f balance factor of right child of unbalanced node is less than equal to 0 then choose RR case otherwise RL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4040400" y="15190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1946175" y="21887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3320600" y="21887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1277850" y="31083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4449900" y="21094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5677425" y="21094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5029175" y="113400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2789000" y="113400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2257400" y="31083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6356250" y="30433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4892500" y="30433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47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008600" y="30433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2675550" y="40279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1946175" y="40279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86" name="Google Shape;286;p29"/>
          <p:cNvCxnSpPr>
            <a:stCxn id="272" idx="3"/>
            <a:endCxn id="279" idx="7"/>
          </p:cNvCxnSpPr>
          <p:nvPr/>
        </p:nvCxnSpPr>
        <p:spPr>
          <a:xfrm flipH="1">
            <a:off x="3242851" y="546498"/>
            <a:ext cx="8754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9"/>
          <p:cNvCxnSpPr>
            <a:endCxn id="278" idx="1"/>
          </p:cNvCxnSpPr>
          <p:nvPr/>
        </p:nvCxnSpPr>
        <p:spPr>
          <a:xfrm>
            <a:off x="4450026" y="489202"/>
            <a:ext cx="6570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>
            <a:stCxn id="279" idx="3"/>
            <a:endCxn id="273" idx="7"/>
          </p:cNvCxnSpPr>
          <p:nvPr/>
        </p:nvCxnSpPr>
        <p:spPr>
          <a:xfrm flipH="1">
            <a:off x="2400051" y="1528598"/>
            <a:ext cx="466800" cy="7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74" idx="0"/>
          </p:cNvCxnSpPr>
          <p:nvPr/>
        </p:nvCxnSpPr>
        <p:spPr>
          <a:xfrm>
            <a:off x="3135200" y="1596275"/>
            <a:ext cx="451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9"/>
          <p:cNvCxnSpPr>
            <a:stCxn id="273" idx="3"/>
            <a:endCxn id="275" idx="7"/>
          </p:cNvCxnSpPr>
          <p:nvPr/>
        </p:nvCxnSpPr>
        <p:spPr>
          <a:xfrm flipH="1">
            <a:off x="1731526" y="2583373"/>
            <a:ext cx="2925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9"/>
          <p:cNvCxnSpPr>
            <a:stCxn id="280" idx="0"/>
            <a:endCxn id="273" idx="6"/>
          </p:cNvCxnSpPr>
          <p:nvPr/>
        </p:nvCxnSpPr>
        <p:spPr>
          <a:xfrm rot="10800000">
            <a:off x="2477900" y="2419875"/>
            <a:ext cx="45300" cy="6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>
            <a:endCxn id="283" idx="0"/>
          </p:cNvCxnSpPr>
          <p:nvPr/>
        </p:nvCxnSpPr>
        <p:spPr>
          <a:xfrm flipH="1">
            <a:off x="3274400" y="2583450"/>
            <a:ext cx="23760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>
            <a:stCxn id="280" idx="3"/>
          </p:cNvCxnSpPr>
          <p:nvPr/>
        </p:nvCxnSpPr>
        <p:spPr>
          <a:xfrm flipH="1">
            <a:off x="2037951" y="3502973"/>
            <a:ext cx="297300" cy="5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>
            <a:stCxn id="280" idx="5"/>
            <a:endCxn id="284" idx="0"/>
          </p:cNvCxnSpPr>
          <p:nvPr/>
        </p:nvCxnSpPr>
        <p:spPr>
          <a:xfrm>
            <a:off x="2711149" y="3502973"/>
            <a:ext cx="2301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9"/>
          <p:cNvCxnSpPr/>
          <p:nvPr/>
        </p:nvCxnSpPr>
        <p:spPr>
          <a:xfrm>
            <a:off x="5424100" y="1528600"/>
            <a:ext cx="451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9"/>
          <p:cNvCxnSpPr>
            <a:stCxn id="277" idx="5"/>
            <a:endCxn id="281" idx="0"/>
          </p:cNvCxnSpPr>
          <p:nvPr/>
        </p:nvCxnSpPr>
        <p:spPr>
          <a:xfrm>
            <a:off x="6131174" y="2504048"/>
            <a:ext cx="4908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9"/>
          <p:cNvCxnSpPr>
            <a:stCxn id="278" idx="3"/>
            <a:endCxn id="276" idx="0"/>
          </p:cNvCxnSpPr>
          <p:nvPr/>
        </p:nvCxnSpPr>
        <p:spPr>
          <a:xfrm flipH="1">
            <a:off x="4715826" y="1528598"/>
            <a:ext cx="3912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9"/>
          <p:cNvCxnSpPr>
            <a:endCxn id="282" idx="0"/>
          </p:cNvCxnSpPr>
          <p:nvPr/>
        </p:nvCxnSpPr>
        <p:spPr>
          <a:xfrm>
            <a:off x="4766200" y="2571750"/>
            <a:ext cx="3921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used to index huge records in a database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Optimized Search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Corporate areas and storyline games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Memory management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Balanced expression evaluation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Claim: AVL Tree Height is O(log n)</a:t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Balance factor of node x: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| height(x.left) - height(x.right) |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AVL Balance Invariant: every node’s balance factor is only 0 or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Lemma: Every AVL tree has height O(log n)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Worst-case analysis: what is the maximum height relative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Maximize height relative to nodes = minimize nodes relative to height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 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minimum possible number of nodes in an AVL tree of height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analyze 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Min and Max Height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 flipH="1">
            <a:off x="6758925" y="3738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flipH="1">
            <a:off x="6530925" y="3510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flipH="1">
            <a:off x="6302925" y="3282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>
            <a:off x="6074925" y="3054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>
            <a:off x="5846925" y="2826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>
            <a:endCxn id="63" idx="3"/>
          </p:cNvCxnSpPr>
          <p:nvPr/>
        </p:nvCxnSpPr>
        <p:spPr>
          <a:xfrm rot="10800000">
            <a:off x="6725535" y="370528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3" idx="7"/>
            <a:endCxn id="64" idx="3"/>
          </p:cNvCxnSpPr>
          <p:nvPr/>
        </p:nvCxnSpPr>
        <p:spPr>
          <a:xfrm rot="10800000">
            <a:off x="6497415" y="347716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4" idx="7"/>
            <a:endCxn id="65" idx="3"/>
          </p:cNvCxnSpPr>
          <p:nvPr/>
        </p:nvCxnSpPr>
        <p:spPr>
          <a:xfrm rot="10800000">
            <a:off x="6269415" y="324916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5" idx="7"/>
            <a:endCxn id="66" idx="3"/>
          </p:cNvCxnSpPr>
          <p:nvPr/>
        </p:nvCxnSpPr>
        <p:spPr>
          <a:xfrm rot="10800000">
            <a:off x="6041415" y="302116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6051051" y="27375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312551" y="29655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530826" y="31935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735251" y="33881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929751" y="36497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445838" y="298287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642638" y="2994405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926725" y="3287151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123525" y="3298681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967788" y="3287151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164588" y="3298681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2" name="Google Shape;82;p14"/>
          <p:cNvCxnSpPr>
            <a:stCxn id="76" idx="3"/>
            <a:endCxn id="78" idx="7"/>
          </p:cNvCxnSpPr>
          <p:nvPr/>
        </p:nvCxnSpPr>
        <p:spPr>
          <a:xfrm flipH="1">
            <a:off x="2094558" y="3150598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endCxn id="80" idx="1"/>
          </p:cNvCxnSpPr>
          <p:nvPr/>
        </p:nvCxnSpPr>
        <p:spPr>
          <a:xfrm>
            <a:off x="2613808" y="3150628"/>
            <a:ext cx="3828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1509088" y="357241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1705888" y="3583940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178000" y="357241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2374800" y="3583940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2660563" y="357241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2857363" y="3583940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3278563" y="357241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475363" y="3583940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2" name="Google Shape;92;p14"/>
          <p:cNvCxnSpPr>
            <a:endCxn id="84" idx="7"/>
          </p:cNvCxnSpPr>
          <p:nvPr/>
        </p:nvCxnSpPr>
        <p:spPr>
          <a:xfrm flipH="1">
            <a:off x="1677067" y="3454787"/>
            <a:ext cx="2787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stCxn id="80" idx="3"/>
            <a:endCxn id="88" idx="7"/>
          </p:cNvCxnSpPr>
          <p:nvPr/>
        </p:nvCxnSpPr>
        <p:spPr>
          <a:xfrm flipH="1">
            <a:off x="2828608" y="3454874"/>
            <a:ext cx="1680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80" idx="5"/>
            <a:endCxn id="90" idx="1"/>
          </p:cNvCxnSpPr>
          <p:nvPr/>
        </p:nvCxnSpPr>
        <p:spPr>
          <a:xfrm>
            <a:off x="3135767" y="3454874"/>
            <a:ext cx="1716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78" idx="5"/>
            <a:endCxn id="86" idx="1"/>
          </p:cNvCxnSpPr>
          <p:nvPr/>
        </p:nvCxnSpPr>
        <p:spPr>
          <a:xfrm>
            <a:off x="2094704" y="3454874"/>
            <a:ext cx="1122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/>
          <p:nvPr/>
        </p:nvSpPr>
        <p:spPr>
          <a:xfrm>
            <a:off x="1247200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444000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619538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1816338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99187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18867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9252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248932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59317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78997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89382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309062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19447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339127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3512838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709638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Google Shape;112;p14"/>
          <p:cNvCxnSpPr>
            <a:stCxn id="96" idx="7"/>
            <a:endCxn id="84" idx="3"/>
          </p:cNvCxnSpPr>
          <p:nvPr/>
        </p:nvCxnSpPr>
        <p:spPr>
          <a:xfrm flipH="1" rot="10800000">
            <a:off x="1415179" y="3740161"/>
            <a:ext cx="1227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84" idx="5"/>
            <a:endCxn id="98" idx="0"/>
          </p:cNvCxnSpPr>
          <p:nvPr/>
        </p:nvCxnSpPr>
        <p:spPr>
          <a:xfrm>
            <a:off x="1677067" y="3740133"/>
            <a:ext cx="408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stCxn id="100" idx="0"/>
            <a:endCxn id="86" idx="3"/>
          </p:cNvCxnSpPr>
          <p:nvPr/>
        </p:nvCxnSpPr>
        <p:spPr>
          <a:xfrm flipH="1" rot="10800000">
            <a:off x="2090275" y="3740184"/>
            <a:ext cx="1164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endCxn id="102" idx="0"/>
          </p:cNvCxnSpPr>
          <p:nvPr/>
        </p:nvCxnSpPr>
        <p:spPr>
          <a:xfrm>
            <a:off x="2345925" y="3740184"/>
            <a:ext cx="450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>
            <a:stCxn id="88" idx="3"/>
            <a:endCxn id="104" idx="0"/>
          </p:cNvCxnSpPr>
          <p:nvPr/>
        </p:nvCxnSpPr>
        <p:spPr>
          <a:xfrm>
            <a:off x="2689383" y="3740133"/>
            <a:ext cx="21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endCxn id="106" idx="1"/>
          </p:cNvCxnSpPr>
          <p:nvPr/>
        </p:nvCxnSpPr>
        <p:spPr>
          <a:xfrm>
            <a:off x="2828446" y="3740161"/>
            <a:ext cx="942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90" idx="3"/>
            <a:endCxn id="108" idx="0"/>
          </p:cNvCxnSpPr>
          <p:nvPr/>
        </p:nvCxnSpPr>
        <p:spPr>
          <a:xfrm flipH="1">
            <a:off x="3292983" y="3740133"/>
            <a:ext cx="144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endCxn id="110" idx="1"/>
          </p:cNvCxnSpPr>
          <p:nvPr/>
        </p:nvCxnSpPr>
        <p:spPr>
          <a:xfrm>
            <a:off x="3446558" y="3740161"/>
            <a:ext cx="951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 txBox="1"/>
          <p:nvPr/>
        </p:nvSpPr>
        <p:spPr>
          <a:xfrm>
            <a:off x="2351400" y="1358500"/>
            <a:ext cx="4441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(log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+1)) - 1    ≤   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≤   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978575" y="2254538"/>
            <a:ext cx="1218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O(log 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351775" y="2254538"/>
            <a:ext cx="1218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Every AVL tree has height O(log n)</a:t>
            </a:r>
            <a:endParaRPr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311700" y="1468825"/>
            <a:ext cx="6235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Root has height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Definition of height: one child has height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Other child has height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- 1 or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- 2; assume the worst case (imbalance),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- 2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h-1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+ 1		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the same equation, the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-1 subtree has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h-1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h-3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+ 1		(2)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Substitute (2) into 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h-3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+ 1) +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     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= 2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h-3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7474988" y="2072438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6955875" y="237671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8025738" y="286171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2"/>
          <p:cNvCxnSpPr>
            <a:stCxn id="319" idx="3"/>
            <a:endCxn id="320" idx="7"/>
          </p:cNvCxnSpPr>
          <p:nvPr/>
        </p:nvCxnSpPr>
        <p:spPr>
          <a:xfrm flipH="1">
            <a:off x="7123708" y="2240161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2"/>
          <p:cNvSpPr txBox="1"/>
          <p:nvPr/>
        </p:nvSpPr>
        <p:spPr>
          <a:xfrm>
            <a:off x="7124200" y="2268950"/>
            <a:ext cx="534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658975" y="1986400"/>
            <a:ext cx="278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 i="1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7268500" y="1949388"/>
            <a:ext cx="278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8252975" y="2795575"/>
            <a:ext cx="534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27" name="Google Shape;327;p32"/>
          <p:cNvCxnSpPr>
            <a:stCxn id="321" idx="1"/>
          </p:cNvCxnSpPr>
          <p:nvPr/>
        </p:nvCxnSpPr>
        <p:spPr>
          <a:xfrm rot="10800000">
            <a:off x="7638758" y="2246390"/>
            <a:ext cx="4158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Every AVL tree has height O(log n)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468825"/>
            <a:ext cx="6580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2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h-3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h-3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≥ 0 and 2 &gt; 0, so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&gt; 2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h-2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grows by a factor of 2 every time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increases by 2, and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&gt; 2</a:t>
            </a:r>
            <a:r>
              <a:rPr baseline="30000" lang="en">
                <a:latin typeface="Source Sans Pro"/>
                <a:ea typeface="Source Sans Pro"/>
                <a:cs typeface="Source Sans Pro"/>
                <a:sym typeface="Source Sans Pro"/>
              </a:rPr>
              <a:t>h/2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; take the base-2 logarithm of both sides, and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log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&gt; log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(2</a:t>
            </a:r>
            <a:r>
              <a:rPr baseline="30000" lang="en">
                <a:latin typeface="Source Sans Pro"/>
                <a:ea typeface="Source Sans Pro"/>
                <a:cs typeface="Source Sans Pro"/>
                <a:sym typeface="Source Sans Pro"/>
              </a:rPr>
              <a:t>h/2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), and by log rules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log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&gt;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/2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 log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&gt;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O(log 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7474988" y="2072438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6955875" y="237671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8025738" y="286171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33"/>
          <p:cNvCxnSpPr>
            <a:stCxn id="335" idx="3"/>
            <a:endCxn id="336" idx="7"/>
          </p:cNvCxnSpPr>
          <p:nvPr/>
        </p:nvCxnSpPr>
        <p:spPr>
          <a:xfrm flipH="1">
            <a:off x="7123708" y="2240161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3"/>
          <p:cNvSpPr txBox="1"/>
          <p:nvPr/>
        </p:nvSpPr>
        <p:spPr>
          <a:xfrm>
            <a:off x="7124200" y="2268950"/>
            <a:ext cx="534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7658975" y="1986400"/>
            <a:ext cx="278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 i="1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7268500" y="1949388"/>
            <a:ext cx="278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8252975" y="2795575"/>
            <a:ext cx="534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3" name="Google Shape;343;p33"/>
          <p:cNvCxnSpPr>
            <a:stCxn id="337" idx="1"/>
          </p:cNvCxnSpPr>
          <p:nvPr/>
        </p:nvCxnSpPr>
        <p:spPr>
          <a:xfrm rot="10800000">
            <a:off x="7638758" y="2246390"/>
            <a:ext cx="4158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 Analysis</a:t>
            </a:r>
            <a:endParaRPr/>
          </a:p>
        </p:txBody>
      </p:sp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Our proof: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&lt; 2 log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More precise proof: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≲ 1.44 log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+2) - 0.328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Either way, height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is O(log n)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Search: top-to-bottom, O(1) time per level = O(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time = O(log 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Top-to-bottom search is O(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 O(log n)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new node = O(1)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Bottom-to-top restructuring is  O(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 O(log n)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O(log n) + O(1) + O(log n) = O(log n)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Erase is same O(log n) time as Insert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 Asymptotic Efficiency</a:t>
            </a:r>
            <a:endParaRPr/>
          </a:p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7" name="Google Shape;357;p35"/>
          <p:cNvGraphicFramePr/>
          <p:nvPr/>
        </p:nvGraphicFramePr>
        <p:xfrm>
          <a:off x="952500" y="155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{9890F1DF-28BE-49C5-AFEA-41D30E88B411}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BST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Association List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AVL Tree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Contains(key)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Find(key)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Insert(pair)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Erase(key)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trees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balancing Binary Search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height of left and right subtree should be in the following range:        -1&lt;=height(node)&lt;=1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inventors Adelson velsky and lendis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525" y="2571750"/>
            <a:ext cx="31438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Means Equal Number of Nodes on Both Sides</a:t>
            </a:r>
            <a:endParaRPr/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6"/>
          <p:cNvSpPr/>
          <p:nvPr/>
        </p:nvSpPr>
        <p:spPr>
          <a:xfrm flipH="1">
            <a:off x="4914000" y="3370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flipH="1">
            <a:off x="4686000" y="3142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flipH="1">
            <a:off x="4458000" y="2914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flipH="1">
            <a:off x="4230000" y="2686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flipH="1">
            <a:off x="4002000" y="2458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6"/>
          <p:cNvCxnSpPr>
            <a:endCxn id="137" idx="3"/>
          </p:cNvCxnSpPr>
          <p:nvPr/>
        </p:nvCxnSpPr>
        <p:spPr>
          <a:xfrm rot="10800000">
            <a:off x="4880610" y="3337560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>
            <a:stCxn id="137" idx="7"/>
            <a:endCxn id="138" idx="3"/>
          </p:cNvCxnSpPr>
          <p:nvPr/>
        </p:nvCxnSpPr>
        <p:spPr>
          <a:xfrm rot="10800000">
            <a:off x="4652490" y="3109440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>
            <a:stCxn id="138" idx="7"/>
            <a:endCxn id="139" idx="3"/>
          </p:cNvCxnSpPr>
          <p:nvPr/>
        </p:nvCxnSpPr>
        <p:spPr>
          <a:xfrm rot="10800000">
            <a:off x="4424490" y="2881440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>
            <a:stCxn id="139" idx="7"/>
            <a:endCxn id="140" idx="3"/>
          </p:cNvCxnSpPr>
          <p:nvPr/>
        </p:nvCxnSpPr>
        <p:spPr>
          <a:xfrm rot="10800000">
            <a:off x="4196490" y="2653440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1510338" y="250120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991225" y="2805476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2032288" y="2805476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6"/>
          <p:cNvCxnSpPr>
            <a:stCxn id="145" idx="3"/>
            <a:endCxn id="146" idx="7"/>
          </p:cNvCxnSpPr>
          <p:nvPr/>
        </p:nvCxnSpPr>
        <p:spPr>
          <a:xfrm flipH="1">
            <a:off x="1159058" y="2668923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>
            <a:endCxn id="147" idx="1"/>
          </p:cNvCxnSpPr>
          <p:nvPr/>
        </p:nvCxnSpPr>
        <p:spPr>
          <a:xfrm>
            <a:off x="1678308" y="2668953"/>
            <a:ext cx="3828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6"/>
          <p:cNvSpPr/>
          <p:nvPr/>
        </p:nvSpPr>
        <p:spPr>
          <a:xfrm>
            <a:off x="573588" y="309073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242500" y="309073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725063" y="309073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343063" y="309073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6"/>
          <p:cNvCxnSpPr>
            <a:endCxn id="150" idx="7"/>
          </p:cNvCxnSpPr>
          <p:nvPr/>
        </p:nvCxnSpPr>
        <p:spPr>
          <a:xfrm flipH="1">
            <a:off x="741567" y="2973112"/>
            <a:ext cx="2787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>
            <a:stCxn id="147" idx="3"/>
            <a:endCxn id="152" idx="7"/>
          </p:cNvCxnSpPr>
          <p:nvPr/>
        </p:nvCxnSpPr>
        <p:spPr>
          <a:xfrm flipH="1">
            <a:off x="1893108" y="2973199"/>
            <a:ext cx="1680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>
            <a:stCxn id="147" idx="5"/>
            <a:endCxn id="153" idx="1"/>
          </p:cNvCxnSpPr>
          <p:nvPr/>
        </p:nvCxnSpPr>
        <p:spPr>
          <a:xfrm>
            <a:off x="2200267" y="2973199"/>
            <a:ext cx="1716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>
            <a:stCxn id="146" idx="5"/>
            <a:endCxn id="151" idx="1"/>
          </p:cNvCxnSpPr>
          <p:nvPr/>
        </p:nvCxnSpPr>
        <p:spPr>
          <a:xfrm>
            <a:off x="1159204" y="2973199"/>
            <a:ext cx="1122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/>
          <p:nvPr/>
        </p:nvSpPr>
        <p:spPr>
          <a:xfrm>
            <a:off x="311700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84038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05637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35702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65767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95832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25897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577338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6"/>
          <p:cNvCxnSpPr>
            <a:stCxn id="158" idx="7"/>
            <a:endCxn id="150" idx="3"/>
          </p:cNvCxnSpPr>
          <p:nvPr/>
        </p:nvCxnSpPr>
        <p:spPr>
          <a:xfrm flipH="1" rot="10800000">
            <a:off x="479679" y="3258486"/>
            <a:ext cx="1227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>
            <a:stCxn id="150" idx="5"/>
            <a:endCxn id="159" idx="0"/>
          </p:cNvCxnSpPr>
          <p:nvPr/>
        </p:nvCxnSpPr>
        <p:spPr>
          <a:xfrm>
            <a:off x="741567" y="3258458"/>
            <a:ext cx="408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60" idx="0"/>
            <a:endCxn id="151" idx="3"/>
          </p:cNvCxnSpPr>
          <p:nvPr/>
        </p:nvCxnSpPr>
        <p:spPr>
          <a:xfrm flipH="1" rot="10800000">
            <a:off x="1154775" y="3258509"/>
            <a:ext cx="1164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endCxn id="161" idx="0"/>
          </p:cNvCxnSpPr>
          <p:nvPr/>
        </p:nvCxnSpPr>
        <p:spPr>
          <a:xfrm>
            <a:off x="1410425" y="3258509"/>
            <a:ext cx="450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52" idx="3"/>
            <a:endCxn id="162" idx="0"/>
          </p:cNvCxnSpPr>
          <p:nvPr/>
        </p:nvCxnSpPr>
        <p:spPr>
          <a:xfrm>
            <a:off x="1753883" y="3258458"/>
            <a:ext cx="21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>
            <a:endCxn id="163" idx="1"/>
          </p:cNvCxnSpPr>
          <p:nvPr/>
        </p:nvCxnSpPr>
        <p:spPr>
          <a:xfrm>
            <a:off x="1892946" y="3258486"/>
            <a:ext cx="942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>
            <a:stCxn id="153" idx="3"/>
            <a:endCxn id="164" idx="0"/>
          </p:cNvCxnSpPr>
          <p:nvPr/>
        </p:nvCxnSpPr>
        <p:spPr>
          <a:xfrm flipH="1">
            <a:off x="2357483" y="3258458"/>
            <a:ext cx="144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6"/>
          <p:cNvCxnSpPr>
            <a:endCxn id="165" idx="1"/>
          </p:cNvCxnSpPr>
          <p:nvPr/>
        </p:nvCxnSpPr>
        <p:spPr>
          <a:xfrm>
            <a:off x="2511058" y="3258486"/>
            <a:ext cx="951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6"/>
          <p:cNvSpPr txBox="1"/>
          <p:nvPr/>
        </p:nvSpPr>
        <p:spPr>
          <a:xfrm>
            <a:off x="4057050" y="1729750"/>
            <a:ext cx="10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right-heavy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5" name="Google Shape;175;p16"/>
          <p:cNvCxnSpPr>
            <a:stCxn id="174" idx="2"/>
            <a:endCxn id="140" idx="0"/>
          </p:cNvCxnSpPr>
          <p:nvPr/>
        </p:nvCxnSpPr>
        <p:spPr>
          <a:xfrm rot="5400000">
            <a:off x="4176150" y="2063200"/>
            <a:ext cx="335700" cy="456000"/>
          </a:xfrm>
          <a:prstGeom prst="curvedConnector3">
            <a:avLst>
              <a:gd fmla="val 49985" name="adj1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6"/>
          <p:cNvSpPr/>
          <p:nvPr/>
        </p:nvSpPr>
        <p:spPr>
          <a:xfrm>
            <a:off x="7597438" y="2501188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078325" y="280546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8119388" y="280546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6"/>
          <p:cNvCxnSpPr>
            <a:stCxn id="176" idx="3"/>
            <a:endCxn id="177" idx="7"/>
          </p:cNvCxnSpPr>
          <p:nvPr/>
        </p:nvCxnSpPr>
        <p:spPr>
          <a:xfrm flipH="1">
            <a:off x="7246158" y="2668911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>
            <a:endCxn id="178" idx="1"/>
          </p:cNvCxnSpPr>
          <p:nvPr/>
        </p:nvCxnSpPr>
        <p:spPr>
          <a:xfrm>
            <a:off x="7765408" y="2668940"/>
            <a:ext cx="3828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6"/>
          <p:cNvSpPr/>
          <p:nvPr/>
        </p:nvSpPr>
        <p:spPr>
          <a:xfrm>
            <a:off x="6660688" y="30907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329600" y="30907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812163" y="30907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6"/>
          <p:cNvCxnSpPr>
            <a:endCxn id="181" idx="7"/>
          </p:cNvCxnSpPr>
          <p:nvPr/>
        </p:nvCxnSpPr>
        <p:spPr>
          <a:xfrm flipH="1">
            <a:off x="6828667" y="2973099"/>
            <a:ext cx="2787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6"/>
          <p:cNvCxnSpPr>
            <a:stCxn id="178" idx="3"/>
            <a:endCxn id="183" idx="7"/>
          </p:cNvCxnSpPr>
          <p:nvPr/>
        </p:nvCxnSpPr>
        <p:spPr>
          <a:xfrm flipH="1">
            <a:off x="7980208" y="2973187"/>
            <a:ext cx="1680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>
            <a:stCxn id="177" idx="5"/>
            <a:endCxn id="182" idx="1"/>
          </p:cNvCxnSpPr>
          <p:nvPr/>
        </p:nvCxnSpPr>
        <p:spPr>
          <a:xfrm>
            <a:off x="7246304" y="2973187"/>
            <a:ext cx="1122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6"/>
          <p:cNvSpPr/>
          <p:nvPr/>
        </p:nvSpPr>
        <p:spPr>
          <a:xfrm>
            <a:off x="6771138" y="3360196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6"/>
          <p:cNvCxnSpPr>
            <a:stCxn id="181" idx="5"/>
            <a:endCxn id="187" idx="0"/>
          </p:cNvCxnSpPr>
          <p:nvPr/>
        </p:nvCxnSpPr>
        <p:spPr>
          <a:xfrm>
            <a:off x="6828667" y="3258446"/>
            <a:ext cx="408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6"/>
          <p:cNvSpPr txBox="1"/>
          <p:nvPr/>
        </p:nvSpPr>
        <p:spPr>
          <a:xfrm>
            <a:off x="7024925" y="1729738"/>
            <a:ext cx="10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left-heavy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0" name="Google Shape;190;p16"/>
          <p:cNvCxnSpPr>
            <a:stCxn id="189" idx="2"/>
            <a:endCxn id="176" idx="0"/>
          </p:cNvCxnSpPr>
          <p:nvPr/>
        </p:nvCxnSpPr>
        <p:spPr>
          <a:xfrm flipH="1" rot="-5400000">
            <a:off x="7428875" y="2234338"/>
            <a:ext cx="378000" cy="1560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Factor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height of left and right subtree of a particular node determines the balance </a:t>
            </a:r>
            <a:r>
              <a:rPr lang="en"/>
              <a:t>factor</a:t>
            </a:r>
            <a:r>
              <a:rPr lang="en"/>
              <a:t> of that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factor should be -1,0 or 1 for all nodes in order to </a:t>
            </a:r>
            <a:r>
              <a:rPr lang="en"/>
              <a:t>balance</a:t>
            </a:r>
            <a:r>
              <a:rPr lang="en"/>
              <a:t> the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Balance factor for given tree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4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 Operations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without need of balancing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Empty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of a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Operations with need of balancing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to do If balance factor is not in the range [-1,1] ???</a:t>
            </a:r>
            <a:endParaRPr/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tree is unbalanced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do to make Unbalanced tree balanced ????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Rotations are performed to balance the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Rotations are performed in 4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Left-right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Right-left rotation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