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50FD65-07AB-4CDD-B7A5-CF5CD82DFD57}">
  <a:tblStyle styleId="{3550FD65-07AB-4CDD-B7A5-CF5CD82DF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cd922c20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cd922c20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cd922c20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cd922c20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cd922c20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cd922c20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cd922c20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cd922c20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cd922c204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cd922c204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cd922c20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cd922c20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cd922c20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cd922c20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d922c20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d922c20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cd922c20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cd922c20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cd922c20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cd922c20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d922c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d922c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cd922c20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cd922c20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cd922c20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cd922c20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cd922c20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cd922c20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cd922c2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cd922c2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d922c2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cd922c2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cd922c20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cd922c20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d922c2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d922c2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cd922c20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cd922c20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cd922c20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cd922c20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cd922c20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cd922c20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Traversal is Sorted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743775" y="1595725"/>
            <a:ext cx="4322050" cy="1952050"/>
            <a:chOff x="4572000" y="1106000"/>
            <a:chExt cx="4322050" cy="1952050"/>
          </a:xfrm>
        </p:grpSpPr>
        <p:sp>
          <p:nvSpPr>
            <p:cNvPr id="159" name="Google Shape;159;p22"/>
            <p:cNvSpPr/>
            <p:nvPr/>
          </p:nvSpPr>
          <p:spPr>
            <a:xfrm>
              <a:off x="6440975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“quart”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742000" y="11060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“pint”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572000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“cup”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15790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“oz”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875375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“tbsp”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772405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5" name="Google Shape;165;p22"/>
            <p:cNvCxnSpPr>
              <a:stCxn id="161" idx="0"/>
              <a:endCxn id="160" idx="3"/>
            </p:cNvCxnSpPr>
            <p:nvPr/>
          </p:nvCxnSpPr>
          <p:spPr>
            <a:xfrm flipH="1" rot="10800000">
              <a:off x="5157000" y="1521200"/>
              <a:ext cx="7563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2"/>
            <p:cNvCxnSpPr>
              <a:stCxn id="161" idx="5"/>
              <a:endCxn id="162" idx="0"/>
            </p:cNvCxnSpPr>
            <p:nvPr/>
          </p:nvCxnSpPr>
          <p:spPr>
            <a:xfrm>
              <a:off x="5570657" y="2281283"/>
              <a:ext cx="1722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2"/>
            <p:cNvCxnSpPr>
              <a:stCxn id="160" idx="5"/>
              <a:endCxn id="163" idx="0"/>
            </p:cNvCxnSpPr>
            <p:nvPr/>
          </p:nvCxnSpPr>
          <p:spPr>
            <a:xfrm>
              <a:off x="6740657" y="1521083"/>
              <a:ext cx="7197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2"/>
            <p:cNvCxnSpPr>
              <a:stCxn id="163" idx="3"/>
              <a:endCxn id="159" idx="0"/>
            </p:cNvCxnSpPr>
            <p:nvPr/>
          </p:nvCxnSpPr>
          <p:spPr>
            <a:xfrm flipH="1">
              <a:off x="7026018" y="2281283"/>
              <a:ext cx="20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2"/>
            <p:cNvCxnSpPr>
              <a:stCxn id="163" idx="5"/>
              <a:endCxn id="164" idx="0"/>
            </p:cNvCxnSpPr>
            <p:nvPr/>
          </p:nvCxnSpPr>
          <p:spPr>
            <a:xfrm>
              <a:off x="7874032" y="2281283"/>
              <a:ext cx="4350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" name="Google Shape;170;p22"/>
          <p:cNvGrpSpPr/>
          <p:nvPr/>
        </p:nvGrpSpPr>
        <p:grpSpPr>
          <a:xfrm>
            <a:off x="6081350" y="1727950"/>
            <a:ext cx="1846175" cy="1687600"/>
            <a:chOff x="6187725" y="2127125"/>
            <a:chExt cx="1846175" cy="1687600"/>
          </a:xfrm>
        </p:grpSpPr>
        <p:sp>
          <p:nvSpPr>
            <p:cNvPr id="171" name="Google Shape;171;p22"/>
            <p:cNvSpPr/>
            <p:nvPr/>
          </p:nvSpPr>
          <p:spPr>
            <a:xfrm>
              <a:off x="6187725" y="21271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863900" y="274297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61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78900" y="33284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55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448900" y="33284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83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5" name="Google Shape;175;p22"/>
            <p:cNvCxnSpPr>
              <a:endCxn id="172" idx="1"/>
            </p:cNvCxnSpPr>
            <p:nvPr/>
          </p:nvCxnSpPr>
          <p:spPr>
            <a:xfrm>
              <a:off x="6687071" y="2542092"/>
              <a:ext cx="262500" cy="27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2"/>
            <p:cNvCxnSpPr>
              <a:stCxn id="172" idx="3"/>
              <a:endCxn id="173" idx="0"/>
            </p:cNvCxnSpPr>
            <p:nvPr/>
          </p:nvCxnSpPr>
          <p:spPr>
            <a:xfrm flipH="1">
              <a:off x="6571271" y="3158058"/>
              <a:ext cx="3783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2"/>
            <p:cNvCxnSpPr>
              <a:endCxn id="174" idx="0"/>
            </p:cNvCxnSpPr>
            <p:nvPr/>
          </p:nvCxnSpPr>
          <p:spPr>
            <a:xfrm>
              <a:off x="7363400" y="3158025"/>
              <a:ext cx="3780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Google Shape;178;p22"/>
          <p:cNvSpPr/>
          <p:nvPr/>
        </p:nvSpPr>
        <p:spPr>
          <a:xfrm>
            <a:off x="5938905" y="1625875"/>
            <a:ext cx="2127400" cy="2001125"/>
          </a:xfrm>
          <a:custGeom>
            <a:rect b="b" l="l" r="r" t="t"/>
            <a:pathLst>
              <a:path extrusionOk="0" h="80045" w="85096">
                <a:moveTo>
                  <a:pt x="12857" y="0"/>
                </a:moveTo>
                <a:cubicBezTo>
                  <a:pt x="5467" y="4924"/>
                  <a:pt x="-3262" y="16395"/>
                  <a:pt x="1309" y="24008"/>
                </a:cubicBezTo>
                <a:cubicBezTo>
                  <a:pt x="4980" y="30123"/>
                  <a:pt x="15656" y="25613"/>
                  <a:pt x="22278" y="28262"/>
                </a:cubicBezTo>
                <a:cubicBezTo>
                  <a:pt x="26192" y="29828"/>
                  <a:pt x="30095" y="34412"/>
                  <a:pt x="29572" y="38595"/>
                </a:cubicBezTo>
                <a:cubicBezTo>
                  <a:pt x="29097" y="42395"/>
                  <a:pt x="26242" y="46585"/>
                  <a:pt x="22582" y="47712"/>
                </a:cubicBezTo>
                <a:cubicBezTo>
                  <a:pt x="18936" y="48834"/>
                  <a:pt x="14268" y="47396"/>
                  <a:pt x="11338" y="49839"/>
                </a:cubicBezTo>
                <a:cubicBezTo>
                  <a:pt x="4789" y="55299"/>
                  <a:pt x="1754" y="68406"/>
                  <a:pt x="7083" y="75063"/>
                </a:cubicBezTo>
                <a:cubicBezTo>
                  <a:pt x="12781" y="82181"/>
                  <a:pt x="27312" y="81060"/>
                  <a:pt x="34434" y="75367"/>
                </a:cubicBezTo>
                <a:cubicBezTo>
                  <a:pt x="38708" y="71951"/>
                  <a:pt x="32817" y="64079"/>
                  <a:pt x="34738" y="58956"/>
                </a:cubicBezTo>
                <a:cubicBezTo>
                  <a:pt x="35745" y="56270"/>
                  <a:pt x="38307" y="53745"/>
                  <a:pt x="41120" y="53182"/>
                </a:cubicBezTo>
                <a:cubicBezTo>
                  <a:pt x="44299" y="52546"/>
                  <a:pt x="47946" y="51732"/>
                  <a:pt x="50845" y="53182"/>
                </a:cubicBezTo>
                <a:cubicBezTo>
                  <a:pt x="55288" y="55405"/>
                  <a:pt x="51877" y="64407"/>
                  <a:pt x="56011" y="67161"/>
                </a:cubicBezTo>
                <a:cubicBezTo>
                  <a:pt x="62972" y="71798"/>
                  <a:pt x="74713" y="77938"/>
                  <a:pt x="80627" y="72024"/>
                </a:cubicBezTo>
                <a:cubicBezTo>
                  <a:pt x="85654" y="66997"/>
                  <a:pt x="86772" y="56149"/>
                  <a:pt x="82146" y="50751"/>
                </a:cubicBezTo>
                <a:cubicBezTo>
                  <a:pt x="78581" y="46591"/>
                  <a:pt x="71078" y="48503"/>
                  <a:pt x="66647" y="45281"/>
                </a:cubicBezTo>
                <a:cubicBezTo>
                  <a:pt x="60992" y="41168"/>
                  <a:pt x="58952" y="33347"/>
                  <a:pt x="53580" y="28870"/>
                </a:cubicBezTo>
                <a:cubicBezTo>
                  <a:pt x="50406" y="26225"/>
                  <a:pt x="44967" y="28566"/>
                  <a:pt x="41424" y="26439"/>
                </a:cubicBezTo>
                <a:cubicBezTo>
                  <a:pt x="35636" y="22965"/>
                  <a:pt x="36934" y="13390"/>
                  <a:pt x="32611" y="8205"/>
                </a:cubicBezTo>
                <a:cubicBezTo>
                  <a:pt x="27749" y="2374"/>
                  <a:pt x="18237" y="-1490"/>
                  <a:pt x="11034" y="911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22"/>
          <p:cNvSpPr/>
          <p:nvPr/>
        </p:nvSpPr>
        <p:spPr>
          <a:xfrm>
            <a:off x="699093" y="1532129"/>
            <a:ext cx="4469825" cy="2194200"/>
          </a:xfrm>
          <a:custGeom>
            <a:rect b="b" l="l" r="r" t="t"/>
            <a:pathLst>
              <a:path extrusionOk="0" h="87768" w="178793">
                <a:moveTo>
                  <a:pt x="70955" y="255"/>
                </a:moveTo>
                <a:cubicBezTo>
                  <a:pt x="63659" y="1298"/>
                  <a:pt x="55208" y="-642"/>
                  <a:pt x="49075" y="3446"/>
                </a:cubicBezTo>
                <a:cubicBezTo>
                  <a:pt x="45567" y="5784"/>
                  <a:pt x="46690" y="11535"/>
                  <a:pt x="45580" y="15602"/>
                </a:cubicBezTo>
                <a:cubicBezTo>
                  <a:pt x="44231" y="20544"/>
                  <a:pt x="38951" y="23726"/>
                  <a:pt x="34487" y="26238"/>
                </a:cubicBezTo>
                <a:cubicBezTo>
                  <a:pt x="26626" y="30662"/>
                  <a:pt x="16116" y="27978"/>
                  <a:pt x="8048" y="32012"/>
                </a:cubicBezTo>
                <a:cubicBezTo>
                  <a:pt x="3165" y="34453"/>
                  <a:pt x="-1655" y="41629"/>
                  <a:pt x="603" y="46599"/>
                </a:cubicBezTo>
                <a:cubicBezTo>
                  <a:pt x="4030" y="54144"/>
                  <a:pt x="17353" y="50666"/>
                  <a:pt x="23547" y="56172"/>
                </a:cubicBezTo>
                <a:cubicBezTo>
                  <a:pt x="29049" y="61063"/>
                  <a:pt x="19478" y="73413"/>
                  <a:pt x="25066" y="78205"/>
                </a:cubicBezTo>
                <a:cubicBezTo>
                  <a:pt x="31376" y="83616"/>
                  <a:pt x="41522" y="81092"/>
                  <a:pt x="49834" y="81092"/>
                </a:cubicBezTo>
                <a:cubicBezTo>
                  <a:pt x="56471" y="81092"/>
                  <a:pt x="64049" y="84964"/>
                  <a:pt x="69740" y="81548"/>
                </a:cubicBezTo>
                <a:cubicBezTo>
                  <a:pt x="75001" y="78390"/>
                  <a:pt x="73807" y="68424"/>
                  <a:pt x="70651" y="63162"/>
                </a:cubicBezTo>
                <a:cubicBezTo>
                  <a:pt x="68339" y="59308"/>
                  <a:pt x="63497" y="57679"/>
                  <a:pt x="60319" y="54501"/>
                </a:cubicBezTo>
                <a:cubicBezTo>
                  <a:pt x="57067" y="51249"/>
                  <a:pt x="56721" y="45867"/>
                  <a:pt x="56368" y="41281"/>
                </a:cubicBezTo>
                <a:cubicBezTo>
                  <a:pt x="56135" y="38247"/>
                  <a:pt x="55258" y="34773"/>
                  <a:pt x="56824" y="32164"/>
                </a:cubicBezTo>
                <a:cubicBezTo>
                  <a:pt x="58645" y="29128"/>
                  <a:pt x="63391" y="29411"/>
                  <a:pt x="66853" y="28669"/>
                </a:cubicBezTo>
                <a:cubicBezTo>
                  <a:pt x="71806" y="27607"/>
                  <a:pt x="76776" y="24636"/>
                  <a:pt x="81744" y="25630"/>
                </a:cubicBezTo>
                <a:cubicBezTo>
                  <a:pt x="87682" y="26818"/>
                  <a:pt x="95287" y="32892"/>
                  <a:pt x="94204" y="38850"/>
                </a:cubicBezTo>
                <a:cubicBezTo>
                  <a:pt x="93038" y="45263"/>
                  <a:pt x="90258" y="51433"/>
                  <a:pt x="86758" y="56932"/>
                </a:cubicBezTo>
                <a:cubicBezTo>
                  <a:pt x="84389" y="60655"/>
                  <a:pt x="79411" y="62130"/>
                  <a:pt x="76881" y="65745"/>
                </a:cubicBezTo>
                <a:cubicBezTo>
                  <a:pt x="74802" y="68715"/>
                  <a:pt x="75685" y="73970"/>
                  <a:pt x="78249" y="76533"/>
                </a:cubicBezTo>
                <a:cubicBezTo>
                  <a:pt x="88925" y="87205"/>
                  <a:pt x="112244" y="85950"/>
                  <a:pt x="123530" y="75926"/>
                </a:cubicBezTo>
                <a:cubicBezTo>
                  <a:pt x="128744" y="71295"/>
                  <a:pt x="117510" y="62117"/>
                  <a:pt x="119427" y="55412"/>
                </a:cubicBezTo>
                <a:cubicBezTo>
                  <a:pt x="120389" y="52046"/>
                  <a:pt x="126117" y="52560"/>
                  <a:pt x="129608" y="52829"/>
                </a:cubicBezTo>
                <a:cubicBezTo>
                  <a:pt x="133706" y="53144"/>
                  <a:pt x="130686" y="61460"/>
                  <a:pt x="128848" y="65137"/>
                </a:cubicBezTo>
                <a:cubicBezTo>
                  <a:pt x="126169" y="70494"/>
                  <a:pt x="127468" y="79283"/>
                  <a:pt x="132343" y="82763"/>
                </a:cubicBezTo>
                <a:cubicBezTo>
                  <a:pt x="134249" y="84123"/>
                  <a:pt x="135592" y="86430"/>
                  <a:pt x="137813" y="87170"/>
                </a:cubicBezTo>
                <a:cubicBezTo>
                  <a:pt x="144694" y="89464"/>
                  <a:pt x="152025" y="84131"/>
                  <a:pt x="159238" y="83371"/>
                </a:cubicBezTo>
                <a:cubicBezTo>
                  <a:pt x="165563" y="82705"/>
                  <a:pt x="174033" y="83099"/>
                  <a:pt x="177472" y="77749"/>
                </a:cubicBezTo>
                <a:cubicBezTo>
                  <a:pt x="181505" y="71475"/>
                  <a:pt x="175281" y="61344"/>
                  <a:pt x="169267" y="56932"/>
                </a:cubicBezTo>
                <a:cubicBezTo>
                  <a:pt x="164287" y="53279"/>
                  <a:pt x="156628" y="52722"/>
                  <a:pt x="153312" y="47511"/>
                </a:cubicBezTo>
                <a:cubicBezTo>
                  <a:pt x="147541" y="38443"/>
                  <a:pt x="139944" y="29184"/>
                  <a:pt x="129912" y="25326"/>
                </a:cubicBezTo>
                <a:cubicBezTo>
                  <a:pt x="124874" y="23388"/>
                  <a:pt x="119251" y="22839"/>
                  <a:pt x="114565" y="20160"/>
                </a:cubicBezTo>
                <a:cubicBezTo>
                  <a:pt x="106776" y="15707"/>
                  <a:pt x="102523" y="6096"/>
                  <a:pt x="94356" y="2382"/>
                </a:cubicBezTo>
                <a:cubicBezTo>
                  <a:pt x="86951" y="-986"/>
                  <a:pt x="78179" y="255"/>
                  <a:pt x="70044" y="255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2"/>
          <p:cNvSpPr txBox="1"/>
          <p:nvPr/>
        </p:nvSpPr>
        <p:spPr>
          <a:xfrm>
            <a:off x="1134650" y="3783550"/>
            <a:ext cx="3540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Inorder: cup, oz, pint, quart, tbsp, tsp</a:t>
            </a:r>
            <a:b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(alphabetical)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234288" y="3783550"/>
            <a:ext cx="3540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Inorder: 37, 55, 61, 83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(strict increasing order)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Valid Tree Shapes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311700" y="1468825"/>
            <a:ext cx="85206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BST Order Invariant does not make trees completely rigid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≥ 2, there are multiple legal shapes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allows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restructuring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Soon: restructure trees to maintain low height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p23"/>
          <p:cNvGrpSpPr/>
          <p:nvPr/>
        </p:nvGrpSpPr>
        <p:grpSpPr>
          <a:xfrm>
            <a:off x="2630625" y="3294150"/>
            <a:ext cx="1261175" cy="1102150"/>
            <a:chOff x="6187725" y="2127125"/>
            <a:chExt cx="1261175" cy="1102150"/>
          </a:xfrm>
        </p:grpSpPr>
        <p:sp>
          <p:nvSpPr>
            <p:cNvPr id="190" name="Google Shape;190;p23"/>
            <p:cNvSpPr/>
            <p:nvPr/>
          </p:nvSpPr>
          <p:spPr>
            <a:xfrm>
              <a:off x="6187725" y="21271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863900" y="274297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23"/>
            <p:cNvCxnSpPr>
              <a:endCxn id="191" idx="1"/>
            </p:cNvCxnSpPr>
            <p:nvPr/>
          </p:nvCxnSpPr>
          <p:spPr>
            <a:xfrm>
              <a:off x="6687071" y="2542092"/>
              <a:ext cx="262500" cy="27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23"/>
          <p:cNvGrpSpPr/>
          <p:nvPr/>
        </p:nvGrpSpPr>
        <p:grpSpPr>
          <a:xfrm>
            <a:off x="5343375" y="3294150"/>
            <a:ext cx="1170000" cy="1102150"/>
            <a:chOff x="5343375" y="2913150"/>
            <a:chExt cx="1170000" cy="1102150"/>
          </a:xfrm>
        </p:grpSpPr>
        <p:sp>
          <p:nvSpPr>
            <p:cNvPr id="194" name="Google Shape;194;p23"/>
            <p:cNvSpPr/>
            <p:nvPr/>
          </p:nvSpPr>
          <p:spPr>
            <a:xfrm>
              <a:off x="5928375" y="2913150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343375" y="3529000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6" name="Google Shape;196;p23"/>
            <p:cNvCxnSpPr>
              <a:stCxn id="194" idx="3"/>
              <a:endCxn id="195" idx="7"/>
            </p:cNvCxnSpPr>
            <p:nvPr/>
          </p:nvCxnSpPr>
          <p:spPr>
            <a:xfrm flipH="1">
              <a:off x="5842746" y="3328233"/>
              <a:ext cx="171300" cy="27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Valid Tree Shapes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4"/>
          <p:cNvGrpSpPr/>
          <p:nvPr/>
        </p:nvGrpSpPr>
        <p:grpSpPr>
          <a:xfrm>
            <a:off x="464100" y="2092625"/>
            <a:ext cx="1846175" cy="1687600"/>
            <a:chOff x="6187725" y="2127125"/>
            <a:chExt cx="1846175" cy="1687600"/>
          </a:xfrm>
        </p:grpSpPr>
        <p:sp>
          <p:nvSpPr>
            <p:cNvPr id="204" name="Google Shape;204;p24"/>
            <p:cNvSpPr/>
            <p:nvPr/>
          </p:nvSpPr>
          <p:spPr>
            <a:xfrm>
              <a:off x="6187725" y="21271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6863900" y="274297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61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278900" y="33284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55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448900" y="33284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83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8" name="Google Shape;208;p24"/>
            <p:cNvCxnSpPr>
              <a:endCxn id="205" idx="1"/>
            </p:cNvCxnSpPr>
            <p:nvPr/>
          </p:nvCxnSpPr>
          <p:spPr>
            <a:xfrm>
              <a:off x="6687071" y="2542092"/>
              <a:ext cx="262500" cy="27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4"/>
            <p:cNvCxnSpPr>
              <a:stCxn id="205" idx="3"/>
              <a:endCxn id="206" idx="0"/>
            </p:cNvCxnSpPr>
            <p:nvPr/>
          </p:nvCxnSpPr>
          <p:spPr>
            <a:xfrm flipH="1">
              <a:off x="6571271" y="3158058"/>
              <a:ext cx="3783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4"/>
            <p:cNvCxnSpPr>
              <a:endCxn id="207" idx="0"/>
            </p:cNvCxnSpPr>
            <p:nvPr/>
          </p:nvCxnSpPr>
          <p:spPr>
            <a:xfrm>
              <a:off x="7363400" y="3158025"/>
              <a:ext cx="3780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" name="Google Shape;211;p24"/>
          <p:cNvSpPr/>
          <p:nvPr/>
        </p:nvSpPr>
        <p:spPr>
          <a:xfrm>
            <a:off x="3414300" y="306522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4584300" y="209262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3999300" y="257892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5169300" y="257892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5" name="Google Shape;215;p24"/>
          <p:cNvCxnSpPr>
            <a:stCxn id="213" idx="7"/>
            <a:endCxn id="212" idx="3"/>
          </p:cNvCxnSpPr>
          <p:nvPr/>
        </p:nvCxnSpPr>
        <p:spPr>
          <a:xfrm flipH="1" rot="10800000">
            <a:off x="4498629" y="2507642"/>
            <a:ext cx="171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>
            <a:stCxn id="211" idx="7"/>
            <a:endCxn id="213" idx="3"/>
          </p:cNvCxnSpPr>
          <p:nvPr/>
        </p:nvCxnSpPr>
        <p:spPr>
          <a:xfrm flipH="1" rot="10800000">
            <a:off x="3913629" y="2993942"/>
            <a:ext cx="171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>
            <a:stCxn id="212" idx="5"/>
            <a:endCxn id="214" idx="1"/>
          </p:cNvCxnSpPr>
          <p:nvPr/>
        </p:nvCxnSpPr>
        <p:spPr>
          <a:xfrm>
            <a:off x="5083629" y="2507708"/>
            <a:ext cx="171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/>
          <p:nvPr/>
        </p:nvSpPr>
        <p:spPr>
          <a:xfrm>
            <a:off x="6924900" y="1963850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7509900" y="3422700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7509900" y="2450100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094900" y="2936400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2" name="Google Shape;222;p24"/>
          <p:cNvCxnSpPr>
            <a:endCxn id="220" idx="1"/>
          </p:cNvCxnSpPr>
          <p:nvPr/>
        </p:nvCxnSpPr>
        <p:spPr>
          <a:xfrm>
            <a:off x="7424271" y="2378817"/>
            <a:ext cx="171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>
            <a:endCxn id="221" idx="1"/>
          </p:cNvCxnSpPr>
          <p:nvPr/>
        </p:nvCxnSpPr>
        <p:spPr>
          <a:xfrm>
            <a:off x="8009271" y="2865117"/>
            <a:ext cx="171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4"/>
          <p:cNvCxnSpPr>
            <a:endCxn id="219" idx="7"/>
          </p:cNvCxnSpPr>
          <p:nvPr/>
        </p:nvCxnSpPr>
        <p:spPr>
          <a:xfrm flipH="1">
            <a:off x="8009229" y="3351417"/>
            <a:ext cx="171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is Still Between O(log n) and O(n)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Height analysis of plain binary trees also applies to BSTs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(BST Order Invariant does not impact height)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number of nodes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height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Maximum possible height: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O(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Minimum possible height: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O(log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in BST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Problem : Add a new node in binary search tree 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A new node is always inserted as leaf node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Insert: Traverse every node and compare value of it </a:t>
            </a: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until</a:t>
            </a: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 it reaches leaf node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Once we got leaf node a new node is added as leaf node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 the value to be inserted (say X) with the value of the current node (say val) we are in:</a:t>
            </a:r>
            <a:endParaRPr sz="1400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X is less than val move to the left subtree.</a:t>
            </a:r>
            <a:endParaRPr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Otherwise, move to the right subtree.</a:t>
            </a:r>
            <a:endParaRPr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the leaf node is reached, insert X to its right or left based on the relation between X and the leaf node’s value.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Algorithm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Insert(tree,item){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if(tree==null){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Create a new node and assign to tree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tree-&gt;val = item; tree-&gt;left=null;tree-&gt;right=null;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 if(item&lt;tree-&gt;val){ Insert(tree-&gt;left,item);}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Else{ Insert(tree-&gt;right,item); }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 BST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Query: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something being asked about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Search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given key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q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determine either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node that contains key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q,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q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not in the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Another term for the map Find(key) operation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Find(key): If the map contains a pair with the given key, return that pair. Otherwise, throw an exception.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with Traversal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311700" y="1468825"/>
            <a:ext cx="4353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could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search for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q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by traversing every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Preorder, inorder, or postorder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the worst case, we visit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all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nodes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O(n)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improvement over association list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Room for improvement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4699100" y="1468825"/>
            <a:ext cx="4322050" cy="1952050"/>
            <a:chOff x="4572000" y="1106000"/>
            <a:chExt cx="4322050" cy="1952050"/>
          </a:xfrm>
        </p:grpSpPr>
        <p:sp>
          <p:nvSpPr>
            <p:cNvPr id="259" name="Google Shape;259;p29"/>
            <p:cNvSpPr/>
            <p:nvPr/>
          </p:nvSpPr>
          <p:spPr>
            <a:xfrm>
              <a:off x="6440975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“quart”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742000" y="11060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“pint”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4572000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“cup”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15790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“oz”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6875375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“tbsp”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772405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5" name="Google Shape;265;p29"/>
            <p:cNvCxnSpPr>
              <a:stCxn id="261" idx="0"/>
              <a:endCxn id="260" idx="3"/>
            </p:cNvCxnSpPr>
            <p:nvPr/>
          </p:nvCxnSpPr>
          <p:spPr>
            <a:xfrm flipH="1" rot="10800000">
              <a:off x="5157000" y="1521200"/>
              <a:ext cx="7563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9"/>
            <p:cNvCxnSpPr>
              <a:stCxn id="261" idx="5"/>
              <a:endCxn id="262" idx="0"/>
            </p:cNvCxnSpPr>
            <p:nvPr/>
          </p:nvCxnSpPr>
          <p:spPr>
            <a:xfrm>
              <a:off x="5570657" y="2281283"/>
              <a:ext cx="1722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9"/>
            <p:cNvCxnSpPr>
              <a:stCxn id="260" idx="5"/>
              <a:endCxn id="263" idx="0"/>
            </p:cNvCxnSpPr>
            <p:nvPr/>
          </p:nvCxnSpPr>
          <p:spPr>
            <a:xfrm>
              <a:off x="6740657" y="1521083"/>
              <a:ext cx="7197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9"/>
            <p:cNvCxnSpPr>
              <a:stCxn id="263" idx="3"/>
              <a:endCxn id="259" idx="0"/>
            </p:cNvCxnSpPr>
            <p:nvPr/>
          </p:nvCxnSpPr>
          <p:spPr>
            <a:xfrm flipH="1">
              <a:off x="7026018" y="2281283"/>
              <a:ext cx="20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9"/>
            <p:cNvCxnSpPr>
              <a:stCxn id="263" idx="5"/>
              <a:endCxn id="264" idx="0"/>
            </p:cNvCxnSpPr>
            <p:nvPr/>
          </p:nvCxnSpPr>
          <p:spPr>
            <a:xfrm>
              <a:off x="7874032" y="2281283"/>
              <a:ext cx="4350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Capitalizing on the Order Invariant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311700" y="1468825"/>
            <a:ext cx="705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 the BST Order Invariant: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left subtree &lt; parent &lt; right subtree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BSTs are well-organized!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can use this to speed up search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 search for key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starting from node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 == where.key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we found it,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done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 &lt; where.key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could only possibly exist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where.left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 &gt; where.key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could only possibly exist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where.right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7" name="Google Shape;277;p30"/>
          <p:cNvGrpSpPr/>
          <p:nvPr/>
        </p:nvGrpSpPr>
        <p:grpSpPr>
          <a:xfrm>
            <a:off x="7167850" y="1935888"/>
            <a:ext cx="1567650" cy="1084063"/>
            <a:chOff x="7167850" y="1935888"/>
            <a:chExt cx="1567650" cy="1084063"/>
          </a:xfrm>
        </p:grpSpPr>
        <p:sp>
          <p:nvSpPr>
            <p:cNvPr id="278" name="Google Shape;278;p30"/>
            <p:cNvSpPr/>
            <p:nvPr/>
          </p:nvSpPr>
          <p:spPr>
            <a:xfrm>
              <a:off x="7630875" y="1935888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61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9" name="Google Shape;279;p30"/>
            <p:cNvCxnSpPr>
              <a:endCxn id="278" idx="3"/>
            </p:cNvCxnSpPr>
            <p:nvPr/>
          </p:nvCxnSpPr>
          <p:spPr>
            <a:xfrm flipH="1" rot="10800000">
              <a:off x="7545246" y="2350971"/>
              <a:ext cx="17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>
              <a:stCxn id="278" idx="5"/>
            </p:cNvCxnSpPr>
            <p:nvPr/>
          </p:nvCxnSpPr>
          <p:spPr>
            <a:xfrm>
              <a:off x="8130204" y="2350971"/>
              <a:ext cx="17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Google Shape;281;p30"/>
            <p:cNvSpPr txBox="1"/>
            <p:nvPr/>
          </p:nvSpPr>
          <p:spPr>
            <a:xfrm>
              <a:off x="7167850" y="2571750"/>
              <a:ext cx="548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&lt;61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8186800" y="2571750"/>
              <a:ext cx="548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&gt;61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Algorithm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11700" y="1468825"/>
            <a:ext cx="6856200" cy="3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earch(tree,key){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f(tree==null){</a:t>
            </a: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Return false;</a:t>
            </a: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Else if(key&lt;tree-&gt;info){search(tree-&gt;left,key);}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Else if(key&gt;tree-&gt;val){search(tree-&gt;right,key)}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Item = tree-&gt;val; return True;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31"/>
          <p:cNvGrpSpPr/>
          <p:nvPr/>
        </p:nvGrpSpPr>
        <p:grpSpPr>
          <a:xfrm>
            <a:off x="7167850" y="1935888"/>
            <a:ext cx="1567650" cy="1084063"/>
            <a:chOff x="7167850" y="1935888"/>
            <a:chExt cx="1567650" cy="1084063"/>
          </a:xfrm>
        </p:grpSpPr>
        <p:sp>
          <p:nvSpPr>
            <p:cNvPr id="291" name="Google Shape;291;p31"/>
            <p:cNvSpPr/>
            <p:nvPr/>
          </p:nvSpPr>
          <p:spPr>
            <a:xfrm>
              <a:off x="7630875" y="1935888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61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2" name="Google Shape;292;p31"/>
            <p:cNvCxnSpPr>
              <a:endCxn id="291" idx="3"/>
            </p:cNvCxnSpPr>
            <p:nvPr/>
          </p:nvCxnSpPr>
          <p:spPr>
            <a:xfrm flipH="1" rot="10800000">
              <a:off x="7545246" y="2350971"/>
              <a:ext cx="17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1"/>
            <p:cNvCxnSpPr>
              <a:stCxn id="291" idx="5"/>
            </p:cNvCxnSpPr>
            <p:nvPr/>
          </p:nvCxnSpPr>
          <p:spPr>
            <a:xfrm>
              <a:off x="8130204" y="2350971"/>
              <a:ext cx="17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4" name="Google Shape;294;p31"/>
            <p:cNvSpPr txBox="1"/>
            <p:nvPr/>
          </p:nvSpPr>
          <p:spPr>
            <a:xfrm>
              <a:off x="7167850" y="2571750"/>
              <a:ext cx="548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&lt;61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5" name="Google Shape;295;p31"/>
            <p:cNvSpPr txBox="1"/>
            <p:nvPr/>
          </p:nvSpPr>
          <p:spPr>
            <a:xfrm>
              <a:off x="8186800" y="2571750"/>
              <a:ext cx="548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&gt;61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based binary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subtree contains all values less than key of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subtree </a:t>
            </a:r>
            <a:r>
              <a:rPr lang="en"/>
              <a:t>contains</a:t>
            </a:r>
            <a:r>
              <a:rPr lang="en"/>
              <a:t> all </a:t>
            </a:r>
            <a:r>
              <a:rPr lang="en"/>
              <a:t>values greater than key of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and right subtree both should be binary trees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00" y="2484475"/>
            <a:ext cx="5526051" cy="26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Examples</a:t>
            </a:r>
            <a:endParaRPr/>
          </a:p>
        </p:txBody>
      </p:sp>
      <p:sp>
        <p:nvSpPr>
          <p:cNvPr id="301" name="Google Shape;301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Search for: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61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83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59 (failure)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32"/>
          <p:cNvGrpSpPr/>
          <p:nvPr/>
        </p:nvGrpSpPr>
        <p:grpSpPr>
          <a:xfrm>
            <a:off x="1393700" y="1468825"/>
            <a:ext cx="1846175" cy="1687600"/>
            <a:chOff x="6187725" y="2127125"/>
            <a:chExt cx="1846175" cy="1687600"/>
          </a:xfrm>
        </p:grpSpPr>
        <p:sp>
          <p:nvSpPr>
            <p:cNvPr id="304" name="Google Shape;304;p32"/>
            <p:cNvSpPr/>
            <p:nvPr/>
          </p:nvSpPr>
          <p:spPr>
            <a:xfrm>
              <a:off x="6187725" y="21271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863900" y="274297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61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278900" y="33284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55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448900" y="3328425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83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8" name="Google Shape;308;p32"/>
            <p:cNvCxnSpPr>
              <a:endCxn id="305" idx="1"/>
            </p:cNvCxnSpPr>
            <p:nvPr/>
          </p:nvCxnSpPr>
          <p:spPr>
            <a:xfrm>
              <a:off x="6687071" y="2542092"/>
              <a:ext cx="262500" cy="27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32"/>
            <p:cNvCxnSpPr>
              <a:stCxn id="305" idx="3"/>
              <a:endCxn id="306" idx="0"/>
            </p:cNvCxnSpPr>
            <p:nvPr/>
          </p:nvCxnSpPr>
          <p:spPr>
            <a:xfrm flipH="1">
              <a:off x="6571271" y="3158058"/>
              <a:ext cx="3783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32"/>
            <p:cNvCxnSpPr>
              <a:endCxn id="307" idx="0"/>
            </p:cNvCxnSpPr>
            <p:nvPr/>
          </p:nvCxnSpPr>
          <p:spPr>
            <a:xfrm>
              <a:off x="7363400" y="3158025"/>
              <a:ext cx="3780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Examples</a:t>
            </a:r>
            <a:endParaRPr/>
          </a:p>
        </p:txBody>
      </p:sp>
      <p:sp>
        <p:nvSpPr>
          <p:cNvPr id="316" name="Google Shape;31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Search for: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“tbsp”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“stuck” (failure)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“oz”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Google Shape;3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33"/>
          <p:cNvGrpSpPr/>
          <p:nvPr/>
        </p:nvGrpSpPr>
        <p:grpSpPr>
          <a:xfrm>
            <a:off x="249950" y="1468825"/>
            <a:ext cx="4322050" cy="1952050"/>
            <a:chOff x="4572000" y="1106000"/>
            <a:chExt cx="4322050" cy="1952050"/>
          </a:xfrm>
        </p:grpSpPr>
        <p:sp>
          <p:nvSpPr>
            <p:cNvPr id="319" name="Google Shape;319;p33"/>
            <p:cNvSpPr/>
            <p:nvPr/>
          </p:nvSpPr>
          <p:spPr>
            <a:xfrm>
              <a:off x="6440975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“quart”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5742000" y="11060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“pint”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572000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“cup”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515790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“oz”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875375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“tbsp”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772405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5" name="Google Shape;325;p33"/>
            <p:cNvCxnSpPr>
              <a:stCxn id="321" idx="0"/>
              <a:endCxn id="320" idx="3"/>
            </p:cNvCxnSpPr>
            <p:nvPr/>
          </p:nvCxnSpPr>
          <p:spPr>
            <a:xfrm flipH="1" rot="10800000">
              <a:off x="5157000" y="1521200"/>
              <a:ext cx="7563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33"/>
            <p:cNvCxnSpPr>
              <a:stCxn id="321" idx="5"/>
              <a:endCxn id="322" idx="0"/>
            </p:cNvCxnSpPr>
            <p:nvPr/>
          </p:nvCxnSpPr>
          <p:spPr>
            <a:xfrm>
              <a:off x="5570657" y="2281283"/>
              <a:ext cx="1722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33"/>
            <p:cNvCxnSpPr>
              <a:stCxn id="320" idx="5"/>
              <a:endCxn id="323" idx="0"/>
            </p:cNvCxnSpPr>
            <p:nvPr/>
          </p:nvCxnSpPr>
          <p:spPr>
            <a:xfrm>
              <a:off x="6740657" y="1521083"/>
              <a:ext cx="7197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33"/>
            <p:cNvCxnSpPr>
              <a:stCxn id="323" idx="3"/>
              <a:endCxn id="319" idx="0"/>
            </p:cNvCxnSpPr>
            <p:nvPr/>
          </p:nvCxnSpPr>
          <p:spPr>
            <a:xfrm flipH="1">
              <a:off x="7026018" y="2281283"/>
              <a:ext cx="20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33"/>
            <p:cNvCxnSpPr>
              <a:stCxn id="323" idx="5"/>
              <a:endCxn id="324" idx="0"/>
            </p:cNvCxnSpPr>
            <p:nvPr/>
          </p:nvCxnSpPr>
          <p:spPr>
            <a:xfrm>
              <a:off x="7874032" y="2281283"/>
              <a:ext cx="4350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311700" y="13164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Bottleneck is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loop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O(1) time per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recursive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call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call either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Stops the search,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Moves from parent to child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Definition of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height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“Maximum number of edges between x and a leaf”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Worst-case #iterations = height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Find(key) takes O(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between O(log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and O(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Find(key) takes worst-case O(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time</a:t>
            </a:r>
            <a:endParaRPr/>
          </a:p>
        </p:txBody>
      </p:sp>
      <p:sp>
        <p:nvSpPr>
          <p:cNvPr id="336" name="Google Shape;336;p34"/>
          <p:cNvSpPr txBox="1"/>
          <p:nvPr>
            <p:ph idx="2" type="body"/>
          </p:nvPr>
        </p:nvSpPr>
        <p:spPr>
          <a:xfrm>
            <a:off x="4832400" y="13164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lang="en" sz="415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earch(tree,key){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42"/>
              <a:buFont typeface="Arial"/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if(tree==null){Return false;}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42"/>
              <a:buFont typeface="Arial"/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Else if(key&lt;tree-&gt;info){search(tree-&gt;left,key);}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42"/>
              <a:buFont typeface="Arial"/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Else if(key&gt;tree-&gt;val){search(tree-&gt;right,key)}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42"/>
              <a:buFont typeface="Arial"/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42"/>
              <a:buFont typeface="Arial"/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Item = tree-&gt;val; return True;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42"/>
              <a:buFont typeface="Arial"/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42"/>
              <a:buFont typeface="Arial"/>
              <a:buNone/>
            </a:pPr>
            <a:r>
              <a:rPr lang="en" sz="4357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35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versus Binary </a:t>
            </a:r>
            <a:r>
              <a:rPr lang="en" u="sng"/>
              <a:t>Search</a:t>
            </a:r>
            <a:r>
              <a:rPr lang="en"/>
              <a:t> Tree (BST)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Binary Node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value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left child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right child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parent pointer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Binary Tree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structure with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Root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Size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rule for how keys are organized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Binary </a:t>
            </a: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Search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Tree (BST)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binary tree AND the keys obey 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BST order invariant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Order Invariant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BST Order Invariant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Key data type must be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comparable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; supports &lt; and ==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any parent node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and descendant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in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’s left subtree, then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.key &lt;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.key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lphaL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in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’s right subtree, then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d.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key &gt;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.key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Informally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left subtree &lt; parent &lt; right subtree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7167850" y="1935888"/>
            <a:ext cx="1567650" cy="1084063"/>
            <a:chOff x="7167850" y="1935888"/>
            <a:chExt cx="1567650" cy="1084063"/>
          </a:xfrm>
        </p:grpSpPr>
        <p:sp>
          <p:nvSpPr>
            <p:cNvPr id="78" name="Google Shape;78;p16"/>
            <p:cNvSpPr/>
            <p:nvPr/>
          </p:nvSpPr>
          <p:spPr>
            <a:xfrm>
              <a:off x="7630875" y="1935888"/>
              <a:ext cx="585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61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" name="Google Shape;79;p16"/>
            <p:cNvCxnSpPr>
              <a:endCxn id="78" idx="3"/>
            </p:cNvCxnSpPr>
            <p:nvPr/>
          </p:nvCxnSpPr>
          <p:spPr>
            <a:xfrm flipH="1" rot="10800000">
              <a:off x="7545246" y="2350971"/>
              <a:ext cx="17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6"/>
            <p:cNvCxnSpPr>
              <a:stCxn id="78" idx="5"/>
            </p:cNvCxnSpPr>
            <p:nvPr/>
          </p:nvCxnSpPr>
          <p:spPr>
            <a:xfrm>
              <a:off x="8130204" y="2350971"/>
              <a:ext cx="17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16"/>
            <p:cNvSpPr txBox="1"/>
            <p:nvPr/>
          </p:nvSpPr>
          <p:spPr>
            <a:xfrm>
              <a:off x="7167850" y="2571750"/>
              <a:ext cx="548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&lt;61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8186800" y="2571750"/>
              <a:ext cx="548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&gt;61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operations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Postorder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Menu Prices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311700" y="21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{3550FD65-07AB-4CDD-B7A5-CF5CD82DFD57}</a:tableStyleId>
              </a:tblPr>
              <a:tblGrid>
                <a:gridCol w="1655550"/>
                <a:gridCol w="165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“Burger”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2.99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“Salad”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3.99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“Fries”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1.99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“Soda”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1.49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8"/>
          <p:cNvSpPr/>
          <p:nvPr/>
        </p:nvSpPr>
        <p:spPr>
          <a:xfrm>
            <a:off x="4938300" y="2025725"/>
            <a:ext cx="1291500" cy="623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“Burger”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229800" y="1402625"/>
            <a:ext cx="1291500" cy="623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“Fries”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521300" y="1948650"/>
            <a:ext cx="1291500" cy="623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“Soda”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799975" y="2800650"/>
            <a:ext cx="1291500" cy="623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“Salad”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" name="Google Shape;100;p18"/>
          <p:cNvCxnSpPr>
            <a:stCxn id="96" idx="7"/>
            <a:endCxn id="97" idx="3"/>
          </p:cNvCxnSpPr>
          <p:nvPr/>
        </p:nvCxnSpPr>
        <p:spPr>
          <a:xfrm flipH="1" rot="10800000">
            <a:off x="6040664" y="1934576"/>
            <a:ext cx="3783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>
            <a:endCxn id="98" idx="1"/>
          </p:cNvCxnSpPr>
          <p:nvPr/>
        </p:nvCxnSpPr>
        <p:spPr>
          <a:xfrm>
            <a:off x="7332136" y="1934601"/>
            <a:ext cx="378300" cy="1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8" idx="3"/>
            <a:endCxn id="99" idx="0"/>
          </p:cNvCxnSpPr>
          <p:nvPr/>
        </p:nvCxnSpPr>
        <p:spPr>
          <a:xfrm flipH="1">
            <a:off x="7445836" y="2480499"/>
            <a:ext cx="2646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Volume Units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311700" y="167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{3550FD65-07AB-4CDD-B7A5-CF5CD82DFD57}</a:tableStyleId>
              </a:tblPr>
              <a:tblGrid>
                <a:gridCol w="1655550"/>
                <a:gridCol w="1655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“tsp”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4.39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“tbsp”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14.8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“oz”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29.6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“cup”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237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“pint”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“quart”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10" name="Google Shape;110;p19"/>
          <p:cNvGrpSpPr/>
          <p:nvPr/>
        </p:nvGrpSpPr>
        <p:grpSpPr>
          <a:xfrm>
            <a:off x="4572000" y="1106000"/>
            <a:ext cx="4322050" cy="1952050"/>
            <a:chOff x="4572000" y="1106000"/>
            <a:chExt cx="4322050" cy="1952050"/>
          </a:xfrm>
        </p:grpSpPr>
        <p:sp>
          <p:nvSpPr>
            <p:cNvPr id="111" name="Google Shape;111;p19"/>
            <p:cNvSpPr/>
            <p:nvPr/>
          </p:nvSpPr>
          <p:spPr>
            <a:xfrm>
              <a:off x="6440975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“quart”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742000" y="11060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“pint”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4572000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“cup”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15790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“oz”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6875375" y="186620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“tbsp”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7724050" y="2571750"/>
              <a:ext cx="1170000" cy="4863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“tsp”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7" name="Google Shape;117;p19"/>
            <p:cNvCxnSpPr>
              <a:stCxn id="113" idx="0"/>
              <a:endCxn id="112" idx="3"/>
            </p:cNvCxnSpPr>
            <p:nvPr/>
          </p:nvCxnSpPr>
          <p:spPr>
            <a:xfrm flipH="1" rot="10800000">
              <a:off x="5157000" y="1521200"/>
              <a:ext cx="7563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9"/>
            <p:cNvCxnSpPr>
              <a:stCxn id="113" idx="5"/>
              <a:endCxn id="114" idx="0"/>
            </p:cNvCxnSpPr>
            <p:nvPr/>
          </p:nvCxnSpPr>
          <p:spPr>
            <a:xfrm>
              <a:off x="5570657" y="2281283"/>
              <a:ext cx="1722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9"/>
            <p:cNvCxnSpPr>
              <a:stCxn id="112" idx="5"/>
              <a:endCxn id="115" idx="0"/>
            </p:cNvCxnSpPr>
            <p:nvPr/>
          </p:nvCxnSpPr>
          <p:spPr>
            <a:xfrm>
              <a:off x="6740657" y="1521083"/>
              <a:ext cx="719700" cy="34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9"/>
            <p:cNvCxnSpPr>
              <a:stCxn id="115" idx="3"/>
              <a:endCxn id="111" idx="0"/>
            </p:cNvCxnSpPr>
            <p:nvPr/>
          </p:nvCxnSpPr>
          <p:spPr>
            <a:xfrm flipH="1">
              <a:off x="7026018" y="2281283"/>
              <a:ext cx="20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9"/>
            <p:cNvCxnSpPr>
              <a:stCxn id="115" idx="5"/>
              <a:endCxn id="116" idx="0"/>
            </p:cNvCxnSpPr>
            <p:nvPr/>
          </p:nvCxnSpPr>
          <p:spPr>
            <a:xfrm>
              <a:off x="7874032" y="2281283"/>
              <a:ext cx="4350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are Unique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46882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BST Order Invariant uses strict &lt; inequality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 ≤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Implies that BST keys must be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unique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(no duplicates)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279500" y="262862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955675" y="324447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370675" y="382992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540675" y="382992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" name="Google Shape;133;p20"/>
          <p:cNvCxnSpPr>
            <a:endCxn id="130" idx="1"/>
          </p:cNvCxnSpPr>
          <p:nvPr/>
        </p:nvCxnSpPr>
        <p:spPr>
          <a:xfrm>
            <a:off x="4778846" y="3043592"/>
            <a:ext cx="2625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30" idx="3"/>
            <a:endCxn id="131" idx="0"/>
          </p:cNvCxnSpPr>
          <p:nvPr/>
        </p:nvCxnSpPr>
        <p:spPr>
          <a:xfrm flipH="1">
            <a:off x="4663046" y="3659558"/>
            <a:ext cx="3783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endCxn id="132" idx="0"/>
          </p:cNvCxnSpPr>
          <p:nvPr/>
        </p:nvCxnSpPr>
        <p:spPr>
          <a:xfrm>
            <a:off x="5455175" y="3659525"/>
            <a:ext cx="3780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0"/>
          <p:cNvSpPr txBox="1"/>
          <p:nvPr/>
        </p:nvSpPr>
        <p:spPr>
          <a:xfrm>
            <a:off x="5394225" y="2719950"/>
            <a:ext cx="1170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✔ OK</a:t>
            </a:r>
            <a:endParaRPr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694500" y="3244475"/>
            <a:ext cx="585000" cy="486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" name="Google Shape;138;p20"/>
          <p:cNvCxnSpPr>
            <a:stCxn id="137" idx="0"/>
            <a:endCxn id="129" idx="3"/>
          </p:cNvCxnSpPr>
          <p:nvPr/>
        </p:nvCxnSpPr>
        <p:spPr>
          <a:xfrm flipH="1" rot="10800000">
            <a:off x="3987000" y="3043775"/>
            <a:ext cx="37830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2089325" y="2850875"/>
            <a:ext cx="213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✘ order invariant violation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Traversal is Sorted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468825"/>
            <a:ext cx="648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Inorder traversal: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left subtree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node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right subtree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BST Order Invariant: (left subtree) &lt; node &lt; (right subtree)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Together, imply: inorder traversal of a BST visits keys in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increasing order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909350" y="2631075"/>
            <a:ext cx="615300" cy="501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" name="Google Shape;148;p21"/>
          <p:cNvCxnSpPr>
            <a:stCxn id="149" idx="0"/>
            <a:endCxn id="147" idx="3"/>
          </p:cNvCxnSpPr>
          <p:nvPr/>
        </p:nvCxnSpPr>
        <p:spPr>
          <a:xfrm flipH="1" rot="10800000">
            <a:off x="7601959" y="3058961"/>
            <a:ext cx="3975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>
            <a:stCxn id="151" idx="0"/>
            <a:endCxn id="147" idx="5"/>
          </p:cNvCxnSpPr>
          <p:nvPr/>
        </p:nvCxnSpPr>
        <p:spPr>
          <a:xfrm rot="10800000">
            <a:off x="8434541" y="3058961"/>
            <a:ext cx="3978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