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FACBFB-B320-4D7B-BAE7-190747B8EE16}">
  <a:tblStyle styleId="{08FACBFB-B320-4D7B-BAE7-190747B8E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ea00947b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ea00947b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ea00947b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ea00947b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ea00947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ea00947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ea00947b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ea00947b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ea00947bc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ea00947b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ea00947bc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ea00947bc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ea00947bc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ea00947bc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ea00947bc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ea00947bc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ea00947bc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ea00947bc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ea00947bc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ea00947bc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ea0094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ea0094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ea00947bc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ea00947bc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ea00947bc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ea00947bc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ea00947bc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ea00947bc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ea00947bc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ea00947bc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ea00947bc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ea00947bc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ea00947bc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ea00947bc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a00947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a00947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a00947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a00947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a00947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a00947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ea00947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ea00947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ea00947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ea00947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ea00947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ea00947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a00947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a00947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Operations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CPSC-131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Get(i)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468825"/>
            <a:ext cx="4260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Index check/exception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Skip to node i + 1 (skip over dummy)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Return that node’s 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2702425"/>
            <a:ext cx="49986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O(n) time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11" name="Google Shape;111;p22"/>
          <p:cNvGrpSpPr/>
          <p:nvPr/>
        </p:nvGrpSpPr>
        <p:grpSpPr>
          <a:xfrm>
            <a:off x="6386925" y="300513"/>
            <a:ext cx="2463375" cy="2664838"/>
            <a:chOff x="6386925" y="300513"/>
            <a:chExt cx="2463375" cy="2664838"/>
          </a:xfrm>
        </p:grpSpPr>
        <p:sp>
          <p:nvSpPr>
            <p:cNvPr id="112" name="Google Shape;112;p22"/>
            <p:cNvSpPr/>
            <p:nvPr/>
          </p:nvSpPr>
          <p:spPr>
            <a:xfrm>
              <a:off x="6386925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7076850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7766775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8456700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6" name="Google Shape;116;p22"/>
            <p:cNvCxnSpPr>
              <a:stCxn id="113" idx="3"/>
              <a:endCxn id="114" idx="1"/>
            </p:cNvCxnSpPr>
            <p:nvPr/>
          </p:nvCxnSpPr>
          <p:spPr>
            <a:xfrm>
              <a:off x="7470450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22"/>
            <p:cNvCxnSpPr>
              <a:stCxn id="114" idx="3"/>
              <a:endCxn id="115" idx="1"/>
            </p:cNvCxnSpPr>
            <p:nvPr/>
          </p:nvCxnSpPr>
          <p:spPr>
            <a:xfrm>
              <a:off x="8160375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22"/>
            <p:cNvSpPr txBox="1"/>
            <p:nvPr/>
          </p:nvSpPr>
          <p:spPr>
            <a:xfrm>
              <a:off x="7155450" y="300513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19" name="Google Shape;119;p22"/>
            <p:cNvCxnSpPr>
              <a:stCxn id="118" idx="2"/>
              <a:endCxn id="115" idx="0"/>
            </p:cNvCxnSpPr>
            <p:nvPr/>
          </p:nvCxnSpPr>
          <p:spPr>
            <a:xfrm>
              <a:off x="7618650" y="1108113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" name="Google Shape;120;p22"/>
            <p:cNvSpPr/>
            <p:nvPr/>
          </p:nvSpPr>
          <p:spPr>
            <a:xfrm>
              <a:off x="6386925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22"/>
            <p:cNvCxnSpPr>
              <a:stCxn id="120" idx="3"/>
            </p:cNvCxnSpPr>
            <p:nvPr/>
          </p:nvCxnSpPr>
          <p:spPr>
            <a:xfrm>
              <a:off x="6780525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22"/>
            <p:cNvSpPr/>
            <p:nvPr/>
          </p:nvSpPr>
          <p:spPr>
            <a:xfrm>
              <a:off x="7076850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7766775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8456700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Set(i, x)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468825"/>
            <a:ext cx="4260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Index check/exception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Skip to node i + 1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Set that node’s element to 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2702425"/>
            <a:ext cx="49986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O(n) time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32" name="Google Shape;132;p23"/>
          <p:cNvGrpSpPr/>
          <p:nvPr/>
        </p:nvGrpSpPr>
        <p:grpSpPr>
          <a:xfrm>
            <a:off x="6386925" y="300513"/>
            <a:ext cx="2463375" cy="2664838"/>
            <a:chOff x="6386925" y="300513"/>
            <a:chExt cx="2463375" cy="2664838"/>
          </a:xfrm>
        </p:grpSpPr>
        <p:sp>
          <p:nvSpPr>
            <p:cNvPr id="133" name="Google Shape;133;p23"/>
            <p:cNvSpPr/>
            <p:nvPr/>
          </p:nvSpPr>
          <p:spPr>
            <a:xfrm>
              <a:off x="6386925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076850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766775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8456700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7" name="Google Shape;137;p23"/>
            <p:cNvCxnSpPr>
              <a:stCxn id="134" idx="3"/>
              <a:endCxn id="135" idx="1"/>
            </p:cNvCxnSpPr>
            <p:nvPr/>
          </p:nvCxnSpPr>
          <p:spPr>
            <a:xfrm>
              <a:off x="7470450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3"/>
            <p:cNvCxnSpPr>
              <a:stCxn id="135" idx="3"/>
              <a:endCxn id="136" idx="1"/>
            </p:cNvCxnSpPr>
            <p:nvPr/>
          </p:nvCxnSpPr>
          <p:spPr>
            <a:xfrm>
              <a:off x="8160375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23"/>
            <p:cNvSpPr txBox="1"/>
            <p:nvPr/>
          </p:nvSpPr>
          <p:spPr>
            <a:xfrm>
              <a:off x="7155450" y="300513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40" name="Google Shape;140;p23"/>
            <p:cNvCxnSpPr>
              <a:stCxn id="139" idx="2"/>
              <a:endCxn id="136" idx="0"/>
            </p:cNvCxnSpPr>
            <p:nvPr/>
          </p:nvCxnSpPr>
          <p:spPr>
            <a:xfrm>
              <a:off x="7618650" y="1108113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" name="Google Shape;141;p23"/>
            <p:cNvSpPr/>
            <p:nvPr/>
          </p:nvSpPr>
          <p:spPr>
            <a:xfrm>
              <a:off x="6386925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2" name="Google Shape;142;p23"/>
            <p:cNvCxnSpPr>
              <a:stCxn id="141" idx="3"/>
            </p:cNvCxnSpPr>
            <p:nvPr/>
          </p:nvCxnSpPr>
          <p:spPr>
            <a:xfrm>
              <a:off x="6780525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" name="Google Shape;143;p23"/>
            <p:cNvSpPr/>
            <p:nvPr/>
          </p:nvSpPr>
          <p:spPr>
            <a:xfrm>
              <a:off x="7076850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7766775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8456700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4374360" y="2538929"/>
            <a:ext cx="846075" cy="690050"/>
          </a:xfrm>
          <a:custGeom>
            <a:rect b="b" l="l" r="r" t="t"/>
            <a:pathLst>
              <a:path extrusionOk="0" h="27602" w="33843">
                <a:moveTo>
                  <a:pt x="20997" y="26975"/>
                </a:moveTo>
                <a:cubicBezTo>
                  <a:pt x="25795" y="25603"/>
                  <a:pt x="34903" y="23882"/>
                  <a:pt x="33692" y="19041"/>
                </a:cubicBezTo>
                <a:cubicBezTo>
                  <a:pt x="32045" y="12458"/>
                  <a:pt x="28475" y="5349"/>
                  <a:pt x="22584" y="1982"/>
                </a:cubicBezTo>
                <a:cubicBezTo>
                  <a:pt x="17762" y="-774"/>
                  <a:pt x="10890" y="-502"/>
                  <a:pt x="5922" y="1982"/>
                </a:cubicBezTo>
                <a:cubicBezTo>
                  <a:pt x="-1190" y="5538"/>
                  <a:pt x="-2026" y="21014"/>
                  <a:pt x="4336" y="25785"/>
                </a:cubicBezTo>
                <a:cubicBezTo>
                  <a:pt x="10916" y="30719"/>
                  <a:pt x="20706" y="23801"/>
                  <a:pt x="28931" y="23801"/>
                </a:cubicBezTo>
              </a:path>
            </a:pathLst>
          </a:custGeom>
          <a:noFill/>
          <a:ln cap="flat" cmpd="sng" w="1524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PopBack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38352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Need to change 1’s next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How to get a pointer to 1?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0" y="1312113"/>
            <a:ext cx="2690325" cy="2317000"/>
            <a:chOff x="620200" y="1508975"/>
            <a:chExt cx="2690325" cy="2317000"/>
          </a:xfrm>
        </p:grpSpPr>
        <p:sp>
          <p:nvSpPr>
            <p:cNvPr id="154" name="Google Shape;154;p24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7" name="Google Shape;157;p24"/>
            <p:cNvCxnSpPr>
              <a:stCxn id="154" idx="3"/>
              <a:endCxn id="155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4"/>
            <p:cNvCxnSpPr>
              <a:stCxn id="155" idx="3"/>
              <a:endCxn id="156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" name="Google Shape;159;p24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60" name="Google Shape;160;p24"/>
            <p:cNvCxnSpPr>
              <a:stCxn id="159" idx="2"/>
              <a:endCxn id="156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24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2" name="Google Shape;162;p24"/>
            <p:cNvCxnSpPr>
              <a:stCxn id="161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24"/>
            <p:cNvSpPr/>
            <p:nvPr/>
          </p:nvSpPr>
          <p:spPr>
            <a:xfrm>
              <a:off x="806425" y="3003550"/>
              <a:ext cx="2504100" cy="822425"/>
            </a:xfrm>
            <a:custGeom>
              <a:rect b="b" l="l" r="r" t="t"/>
              <a:pathLst>
                <a:path extrusionOk="0" h="32897" w="100164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64" name="Google Shape;164;p24"/>
          <p:cNvSpPr/>
          <p:nvPr/>
        </p:nvSpPr>
        <p:spPr>
          <a:xfrm>
            <a:off x="3916763" y="2711013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4606688" y="2711013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296613" y="2711013"/>
            <a:ext cx="393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4"/>
          <p:cNvCxnSpPr>
            <a:stCxn id="164" idx="3"/>
            <a:endCxn id="165" idx="1"/>
          </p:cNvCxnSpPr>
          <p:nvPr/>
        </p:nvCxnSpPr>
        <p:spPr>
          <a:xfrm>
            <a:off x="4310363" y="2907813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>
            <a:stCxn id="165" idx="3"/>
            <a:endCxn id="166" idx="1"/>
          </p:cNvCxnSpPr>
          <p:nvPr/>
        </p:nvCxnSpPr>
        <p:spPr>
          <a:xfrm>
            <a:off x="5000288" y="2907813"/>
            <a:ext cx="296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3995363" y="1413238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0" name="Google Shape;170;p24"/>
          <p:cNvCxnSpPr>
            <a:stCxn id="169" idx="2"/>
            <a:endCxn id="166" idx="0"/>
          </p:cNvCxnSpPr>
          <p:nvPr/>
        </p:nvCxnSpPr>
        <p:spPr>
          <a:xfrm>
            <a:off x="4458563" y="2220838"/>
            <a:ext cx="1035000" cy="49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4"/>
          <p:cNvSpPr/>
          <p:nvPr/>
        </p:nvSpPr>
        <p:spPr>
          <a:xfrm>
            <a:off x="3226838" y="2711013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" name="Google Shape;172;p24"/>
          <p:cNvCxnSpPr>
            <a:stCxn id="171" idx="3"/>
          </p:cNvCxnSpPr>
          <p:nvPr/>
        </p:nvCxnSpPr>
        <p:spPr>
          <a:xfrm>
            <a:off x="3620438" y="2907813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4"/>
          <p:cNvSpPr/>
          <p:nvPr/>
        </p:nvSpPr>
        <p:spPr>
          <a:xfrm>
            <a:off x="3413063" y="2907813"/>
            <a:ext cx="2504100" cy="822425"/>
          </a:xfrm>
          <a:custGeom>
            <a:rect b="b" l="l" r="r" t="t"/>
            <a:pathLst>
              <a:path extrusionOk="0" h="32897" w="100164">
                <a:moveTo>
                  <a:pt x="91101" y="0"/>
                </a:moveTo>
                <a:cubicBezTo>
                  <a:pt x="98172" y="1765"/>
                  <a:pt x="101014" y="12862"/>
                  <a:pt x="99818" y="20051"/>
                </a:cubicBezTo>
                <a:cubicBezTo>
                  <a:pt x="98864" y="25784"/>
                  <a:pt x="91477" y="28982"/>
                  <a:pt x="85870" y="30512"/>
                </a:cubicBezTo>
                <a:cubicBezTo>
                  <a:pt x="72971" y="34031"/>
                  <a:pt x="59035" y="33043"/>
                  <a:pt x="45768" y="31384"/>
                </a:cubicBezTo>
                <a:cubicBezTo>
                  <a:pt x="34033" y="29917"/>
                  <a:pt x="20361" y="31937"/>
                  <a:pt x="10897" y="24845"/>
                </a:cubicBezTo>
                <a:cubicBezTo>
                  <a:pt x="5413" y="20735"/>
                  <a:pt x="3065" y="13540"/>
                  <a:pt x="0" y="741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4" name="Google Shape;174;p24"/>
          <p:cNvSpPr/>
          <p:nvPr/>
        </p:nvSpPr>
        <p:spPr>
          <a:xfrm>
            <a:off x="7143625" y="2711013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833550" y="2711013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" name="Google Shape;176;p24"/>
          <p:cNvCxnSpPr>
            <a:stCxn id="174" idx="3"/>
            <a:endCxn id="175" idx="1"/>
          </p:cNvCxnSpPr>
          <p:nvPr/>
        </p:nvCxnSpPr>
        <p:spPr>
          <a:xfrm>
            <a:off x="7537225" y="2907813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 txBox="1"/>
          <p:nvPr/>
        </p:nvSpPr>
        <p:spPr>
          <a:xfrm>
            <a:off x="7222225" y="1413238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8" name="Google Shape;178;p24"/>
          <p:cNvCxnSpPr>
            <a:stCxn id="177" idx="2"/>
            <a:endCxn id="175" idx="0"/>
          </p:cNvCxnSpPr>
          <p:nvPr/>
        </p:nvCxnSpPr>
        <p:spPr>
          <a:xfrm>
            <a:off x="7685425" y="2220838"/>
            <a:ext cx="345000" cy="4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/>
          <p:nvPr/>
        </p:nvSpPr>
        <p:spPr>
          <a:xfrm>
            <a:off x="6453700" y="2711013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24"/>
          <p:cNvCxnSpPr>
            <a:stCxn id="179" idx="3"/>
          </p:cNvCxnSpPr>
          <p:nvPr/>
        </p:nvCxnSpPr>
        <p:spPr>
          <a:xfrm>
            <a:off x="6847300" y="2907813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/>
          <p:nvPr/>
        </p:nvSpPr>
        <p:spPr>
          <a:xfrm>
            <a:off x="6714200" y="2905850"/>
            <a:ext cx="1650425" cy="401725"/>
          </a:xfrm>
          <a:custGeom>
            <a:rect b="b" l="l" r="r" t="t"/>
            <a:pathLst>
              <a:path extrusionOk="0" h="16069" w="66017">
                <a:moveTo>
                  <a:pt x="60695" y="0"/>
                </a:moveTo>
                <a:cubicBezTo>
                  <a:pt x="63648" y="739"/>
                  <a:pt x="66512" y="4565"/>
                  <a:pt x="65852" y="7537"/>
                </a:cubicBezTo>
                <a:cubicBezTo>
                  <a:pt x="64911" y="11771"/>
                  <a:pt x="59832" y="14859"/>
                  <a:pt x="55538" y="15471"/>
                </a:cubicBezTo>
                <a:cubicBezTo>
                  <a:pt x="47274" y="16649"/>
                  <a:pt x="38645" y="15907"/>
                  <a:pt x="30546" y="13885"/>
                </a:cubicBezTo>
                <a:cubicBezTo>
                  <a:pt x="20527" y="11384"/>
                  <a:pt x="9234" y="13350"/>
                  <a:pt x="0" y="872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PopBack for circular </a:t>
            </a:r>
            <a:r>
              <a:rPr lang="en"/>
              <a:t>linked list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468825"/>
            <a:ext cx="39726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Exception if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Skip to node (size-1)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Remove the node to the right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Update tail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Update size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4504925"/>
            <a:ext cx="1172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9" name="Google Shape;189;p25"/>
          <p:cNvGrpSpPr/>
          <p:nvPr/>
        </p:nvGrpSpPr>
        <p:grpSpPr>
          <a:xfrm>
            <a:off x="6386925" y="300513"/>
            <a:ext cx="2690325" cy="2664838"/>
            <a:chOff x="6386925" y="300513"/>
            <a:chExt cx="2690325" cy="2664838"/>
          </a:xfrm>
        </p:grpSpPr>
        <p:sp>
          <p:nvSpPr>
            <p:cNvPr id="190" name="Google Shape;190;p25"/>
            <p:cNvSpPr/>
            <p:nvPr/>
          </p:nvSpPr>
          <p:spPr>
            <a:xfrm>
              <a:off x="6386925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7076850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7766775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8456700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4" name="Google Shape;194;p25"/>
            <p:cNvCxnSpPr>
              <a:stCxn id="191" idx="3"/>
              <a:endCxn id="192" idx="1"/>
            </p:cNvCxnSpPr>
            <p:nvPr/>
          </p:nvCxnSpPr>
          <p:spPr>
            <a:xfrm>
              <a:off x="7470450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25"/>
            <p:cNvCxnSpPr>
              <a:stCxn id="192" idx="3"/>
              <a:endCxn id="193" idx="1"/>
            </p:cNvCxnSpPr>
            <p:nvPr/>
          </p:nvCxnSpPr>
          <p:spPr>
            <a:xfrm>
              <a:off x="8160375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25"/>
            <p:cNvSpPr txBox="1"/>
            <p:nvPr/>
          </p:nvSpPr>
          <p:spPr>
            <a:xfrm>
              <a:off x="7155450" y="300513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97" name="Google Shape;197;p25"/>
            <p:cNvCxnSpPr>
              <a:stCxn id="196" idx="2"/>
              <a:endCxn id="193" idx="0"/>
            </p:cNvCxnSpPr>
            <p:nvPr/>
          </p:nvCxnSpPr>
          <p:spPr>
            <a:xfrm>
              <a:off x="7618650" y="1108113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8" name="Google Shape;198;p25"/>
            <p:cNvSpPr/>
            <p:nvPr/>
          </p:nvSpPr>
          <p:spPr>
            <a:xfrm>
              <a:off x="6386925" y="1598288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9" name="Google Shape;199;p25"/>
            <p:cNvCxnSpPr>
              <a:stCxn id="198" idx="3"/>
            </p:cNvCxnSpPr>
            <p:nvPr/>
          </p:nvCxnSpPr>
          <p:spPr>
            <a:xfrm>
              <a:off x="6780525" y="1795088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" name="Google Shape;200;p25"/>
            <p:cNvSpPr/>
            <p:nvPr/>
          </p:nvSpPr>
          <p:spPr>
            <a:xfrm>
              <a:off x="6573150" y="1795088"/>
              <a:ext cx="2504100" cy="822425"/>
            </a:xfrm>
            <a:custGeom>
              <a:rect b="b" l="l" r="r" t="t"/>
              <a:pathLst>
                <a:path extrusionOk="0" h="32897" w="100164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01" name="Google Shape;201;p25"/>
            <p:cNvSpPr/>
            <p:nvPr/>
          </p:nvSpPr>
          <p:spPr>
            <a:xfrm>
              <a:off x="7076850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7766775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8456700" y="257175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Singly-Linked List Operations</a:t>
            </a:r>
            <a:endParaRPr/>
          </a:p>
        </p:txBody>
      </p:sp>
      <p:graphicFrame>
        <p:nvGraphicFramePr>
          <p:cNvPr id="209" name="Google Shape;209;p26"/>
          <p:cNvGraphicFramePr/>
          <p:nvPr/>
        </p:nvGraphicFramePr>
        <p:xfrm>
          <a:off x="952500" y="14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{08FACBFB-B320-4D7B-BAE7-190747B8EE16}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Time Efficiency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Size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Front, 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PushFront, PushBack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PopFront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PopBack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Get(i), Set(i, x)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Problem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std::shared_ptr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Reference counting (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refcount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Default constructor leaves all nodes with refcount=1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Memory leak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Need non-default constructor that makes refcount=0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Counts</a:t>
            </a:r>
            <a:endParaRPr/>
          </a:p>
        </p:txBody>
      </p:sp>
      <p:grpSp>
        <p:nvGrpSpPr>
          <p:cNvPr id="221" name="Google Shape;221;p28"/>
          <p:cNvGrpSpPr/>
          <p:nvPr/>
        </p:nvGrpSpPr>
        <p:grpSpPr>
          <a:xfrm>
            <a:off x="3226838" y="1587700"/>
            <a:ext cx="2690325" cy="2317000"/>
            <a:chOff x="620200" y="1508975"/>
            <a:chExt cx="2690325" cy="2317000"/>
          </a:xfrm>
        </p:grpSpPr>
        <p:sp>
          <p:nvSpPr>
            <p:cNvPr id="222" name="Google Shape;222;p28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5" name="Google Shape;225;p28"/>
            <p:cNvCxnSpPr>
              <a:stCxn id="222" idx="3"/>
              <a:endCxn id="223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8"/>
            <p:cNvCxnSpPr>
              <a:stCxn id="223" idx="3"/>
              <a:endCxn id="224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7" name="Google Shape;227;p28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28" name="Google Shape;228;p28"/>
            <p:cNvCxnSpPr>
              <a:stCxn id="227" idx="2"/>
              <a:endCxn id="224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8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0" name="Google Shape;230;p28"/>
            <p:cNvCxnSpPr>
              <a:stCxn id="229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1" name="Google Shape;231;p28"/>
            <p:cNvSpPr/>
            <p:nvPr/>
          </p:nvSpPr>
          <p:spPr>
            <a:xfrm>
              <a:off x="806425" y="3003550"/>
              <a:ext cx="2504100" cy="822425"/>
            </a:xfrm>
            <a:custGeom>
              <a:rect b="b" l="l" r="r" t="t"/>
              <a:pathLst>
                <a:path extrusionOk="0" h="32897" w="100164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32" name="Google Shape;232;p28"/>
          <p:cNvSpPr txBox="1"/>
          <p:nvPr/>
        </p:nvSpPr>
        <p:spPr>
          <a:xfrm>
            <a:off x="384785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57200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471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Counts After Destructor</a:t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3916763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460668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296613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5" name="Google Shape;245;p29"/>
          <p:cNvCxnSpPr>
            <a:stCxn id="242" idx="3"/>
            <a:endCxn id="243" idx="1"/>
          </p:cNvCxnSpPr>
          <p:nvPr/>
        </p:nvCxnSpPr>
        <p:spPr>
          <a:xfrm>
            <a:off x="4310363" y="30822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9"/>
          <p:cNvCxnSpPr>
            <a:stCxn id="243" idx="3"/>
            <a:endCxn id="244" idx="1"/>
          </p:cNvCxnSpPr>
          <p:nvPr/>
        </p:nvCxnSpPr>
        <p:spPr>
          <a:xfrm>
            <a:off x="5000288" y="30822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9"/>
          <p:cNvSpPr txBox="1"/>
          <p:nvPr/>
        </p:nvSpPr>
        <p:spPr>
          <a:xfrm>
            <a:off x="3995363" y="158770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8" name="Google Shape;248;p29"/>
          <p:cNvCxnSpPr>
            <a:stCxn id="247" idx="2"/>
            <a:endCxn id="244" idx="0"/>
          </p:cNvCxnSpPr>
          <p:nvPr/>
        </p:nvCxnSpPr>
        <p:spPr>
          <a:xfrm>
            <a:off x="4458563" y="2395300"/>
            <a:ext cx="1035000" cy="4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9"/>
          <p:cNvSpPr/>
          <p:nvPr/>
        </p:nvSpPr>
        <p:spPr>
          <a:xfrm>
            <a:off x="322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" name="Google Shape;250;p29"/>
          <p:cNvCxnSpPr>
            <a:stCxn id="249" idx="3"/>
          </p:cNvCxnSpPr>
          <p:nvPr/>
        </p:nvCxnSpPr>
        <p:spPr>
          <a:xfrm>
            <a:off x="3620438" y="30822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9"/>
          <p:cNvSpPr/>
          <p:nvPr/>
        </p:nvSpPr>
        <p:spPr>
          <a:xfrm>
            <a:off x="3413063" y="3082275"/>
            <a:ext cx="2504100" cy="822425"/>
          </a:xfrm>
          <a:custGeom>
            <a:rect b="b" l="l" r="r" t="t"/>
            <a:pathLst>
              <a:path extrusionOk="0" h="32897" w="100164">
                <a:moveTo>
                  <a:pt x="91101" y="0"/>
                </a:moveTo>
                <a:cubicBezTo>
                  <a:pt x="98172" y="1765"/>
                  <a:pt x="101014" y="12862"/>
                  <a:pt x="99818" y="20051"/>
                </a:cubicBezTo>
                <a:cubicBezTo>
                  <a:pt x="98864" y="25784"/>
                  <a:pt x="91477" y="28982"/>
                  <a:pt x="85870" y="30512"/>
                </a:cubicBezTo>
                <a:cubicBezTo>
                  <a:pt x="72971" y="34031"/>
                  <a:pt x="59035" y="33043"/>
                  <a:pt x="45768" y="31384"/>
                </a:cubicBezTo>
                <a:cubicBezTo>
                  <a:pt x="34033" y="29917"/>
                  <a:pt x="20361" y="31937"/>
                  <a:pt x="10897" y="24845"/>
                </a:cubicBezTo>
                <a:cubicBezTo>
                  <a:pt x="5413" y="20735"/>
                  <a:pt x="3065" y="13540"/>
                  <a:pt x="0" y="741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2" name="Google Shape;252;p29"/>
          <p:cNvSpPr txBox="1"/>
          <p:nvPr/>
        </p:nvSpPr>
        <p:spPr>
          <a:xfrm>
            <a:off x="384785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57200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5471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031975" y="1699975"/>
            <a:ext cx="904475" cy="653825"/>
          </a:xfrm>
          <a:custGeom>
            <a:rect b="b" l="l" r="r" t="t"/>
            <a:pathLst>
              <a:path extrusionOk="0" h="26153" w="36179">
                <a:moveTo>
                  <a:pt x="0" y="0"/>
                </a:moveTo>
                <a:cubicBezTo>
                  <a:pt x="10524" y="10520"/>
                  <a:pt x="22062" y="21447"/>
                  <a:pt x="36179" y="2615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29"/>
          <p:cNvSpPr/>
          <p:nvPr/>
        </p:nvSpPr>
        <p:spPr>
          <a:xfrm>
            <a:off x="3944800" y="1656375"/>
            <a:ext cx="1013450" cy="621150"/>
          </a:xfrm>
          <a:custGeom>
            <a:rect b="b" l="l" r="r" t="t"/>
            <a:pathLst>
              <a:path extrusionOk="0" h="24846" w="40538">
                <a:moveTo>
                  <a:pt x="0" y="24846"/>
                </a:moveTo>
                <a:cubicBezTo>
                  <a:pt x="11285" y="21622"/>
                  <a:pt x="24390" y="20066"/>
                  <a:pt x="32692" y="11769"/>
                </a:cubicBezTo>
                <a:cubicBezTo>
                  <a:pt x="36027" y="8436"/>
                  <a:pt x="36321" y="2109"/>
                  <a:pt x="40538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p29"/>
          <p:cNvSpPr txBox="1"/>
          <p:nvPr/>
        </p:nvSpPr>
        <p:spPr>
          <a:xfrm>
            <a:off x="5471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Explicit destructor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Removes all nodes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dummy node remains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Break dummy node’s circular link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2965350"/>
            <a:ext cx="1172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/>
              <a:t>   while (size_ &gt; 0) {</a:t>
            </a:r>
            <a:br>
              <a:rPr lang="en" sz="1200"/>
            </a:br>
            <a:r>
              <a:rPr lang="en" sz="1200"/>
              <a:t>     PopFront();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   tail_-&gt;SetNext(nullptr);</a:t>
            </a:r>
            <a:br>
              <a:rPr lang="en" sz="1200"/>
            </a:br>
            <a:r>
              <a:rPr lang="en" sz="1200"/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  <p:sp>
        <p:nvSpPr>
          <p:cNvPr id="273" name="Google Shape;273;p31"/>
          <p:cNvSpPr/>
          <p:nvPr/>
        </p:nvSpPr>
        <p:spPr>
          <a:xfrm>
            <a:off x="7076850" y="1598288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7766775" y="1598288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8456700" y="1598288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6" name="Google Shape;276;p31"/>
          <p:cNvCxnSpPr>
            <a:stCxn id="273" idx="3"/>
            <a:endCxn id="274" idx="1"/>
          </p:cNvCxnSpPr>
          <p:nvPr/>
        </p:nvCxnSpPr>
        <p:spPr>
          <a:xfrm>
            <a:off x="7470450" y="1795088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1"/>
          <p:cNvCxnSpPr>
            <a:stCxn id="274" idx="3"/>
            <a:endCxn id="275" idx="1"/>
          </p:cNvCxnSpPr>
          <p:nvPr/>
        </p:nvCxnSpPr>
        <p:spPr>
          <a:xfrm>
            <a:off x="8160375" y="1795088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1"/>
          <p:cNvSpPr txBox="1"/>
          <p:nvPr/>
        </p:nvSpPr>
        <p:spPr>
          <a:xfrm>
            <a:off x="7155450" y="300513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size=3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9" name="Google Shape;279;p31"/>
          <p:cNvCxnSpPr>
            <a:stCxn id="278" idx="2"/>
            <a:endCxn id="275" idx="0"/>
          </p:cNvCxnSpPr>
          <p:nvPr/>
        </p:nvCxnSpPr>
        <p:spPr>
          <a:xfrm>
            <a:off x="7618650" y="1108113"/>
            <a:ext cx="1035000" cy="4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1"/>
          <p:cNvSpPr/>
          <p:nvPr/>
        </p:nvSpPr>
        <p:spPr>
          <a:xfrm>
            <a:off x="6386925" y="1598288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1" name="Google Shape;281;p31"/>
          <p:cNvCxnSpPr>
            <a:stCxn id="280" idx="3"/>
          </p:cNvCxnSpPr>
          <p:nvPr/>
        </p:nvCxnSpPr>
        <p:spPr>
          <a:xfrm>
            <a:off x="6780525" y="1795088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1"/>
          <p:cNvSpPr/>
          <p:nvPr/>
        </p:nvSpPr>
        <p:spPr>
          <a:xfrm>
            <a:off x="6573150" y="1795088"/>
            <a:ext cx="2504100" cy="822425"/>
          </a:xfrm>
          <a:custGeom>
            <a:rect b="b" l="l" r="r" t="t"/>
            <a:pathLst>
              <a:path extrusionOk="0" h="32897" w="100164">
                <a:moveTo>
                  <a:pt x="91101" y="0"/>
                </a:moveTo>
                <a:cubicBezTo>
                  <a:pt x="98172" y="1765"/>
                  <a:pt x="101014" y="12862"/>
                  <a:pt x="99818" y="20051"/>
                </a:cubicBezTo>
                <a:cubicBezTo>
                  <a:pt x="98864" y="25784"/>
                  <a:pt x="91477" y="28982"/>
                  <a:pt x="85870" y="30512"/>
                </a:cubicBezTo>
                <a:cubicBezTo>
                  <a:pt x="72971" y="34031"/>
                  <a:pt x="59035" y="33043"/>
                  <a:pt x="45768" y="31384"/>
                </a:cubicBezTo>
                <a:cubicBezTo>
                  <a:pt x="34033" y="29917"/>
                  <a:pt x="20361" y="31937"/>
                  <a:pt x="10897" y="24845"/>
                </a:cubicBezTo>
                <a:cubicBezTo>
                  <a:pt x="5413" y="20735"/>
                  <a:pt x="3065" y="13540"/>
                  <a:pt x="0" y="741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linked list operations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Insertion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Insertion at </a:t>
            </a:r>
            <a:r>
              <a:rPr lang="en"/>
              <a:t>beginning</a:t>
            </a:r>
            <a:r>
              <a:rPr lang="en"/>
              <a:t> (PushFront)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Insertion at the end(Pushback)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Insertion after a particular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Deletion at beginning(PopFront)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Deletion at the end(PopBack)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Deletion of particular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grpSp>
        <p:nvGrpSpPr>
          <p:cNvPr id="288" name="Google Shape;288;p32"/>
          <p:cNvGrpSpPr/>
          <p:nvPr/>
        </p:nvGrpSpPr>
        <p:grpSpPr>
          <a:xfrm>
            <a:off x="3226838" y="1587700"/>
            <a:ext cx="2690325" cy="2317000"/>
            <a:chOff x="620200" y="1508975"/>
            <a:chExt cx="2690325" cy="2317000"/>
          </a:xfrm>
        </p:grpSpPr>
        <p:sp>
          <p:nvSpPr>
            <p:cNvPr id="289" name="Google Shape;289;p32"/>
            <p:cNvSpPr/>
            <p:nvPr/>
          </p:nvSpPr>
          <p:spPr>
            <a:xfrm>
              <a:off x="131012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00005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2689975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2" name="Google Shape;292;p32"/>
            <p:cNvCxnSpPr>
              <a:stCxn id="289" idx="3"/>
              <a:endCxn id="290" idx="1"/>
            </p:cNvCxnSpPr>
            <p:nvPr/>
          </p:nvCxnSpPr>
          <p:spPr>
            <a:xfrm>
              <a:off x="1703725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32"/>
            <p:cNvCxnSpPr>
              <a:stCxn id="290" idx="3"/>
              <a:endCxn id="291" idx="1"/>
            </p:cNvCxnSpPr>
            <p:nvPr/>
          </p:nvCxnSpPr>
          <p:spPr>
            <a:xfrm>
              <a:off x="239365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4" name="Google Shape;294;p32"/>
            <p:cNvSpPr txBox="1"/>
            <p:nvPr/>
          </p:nvSpPr>
          <p:spPr>
            <a:xfrm>
              <a:off x="1388725" y="1508975"/>
              <a:ext cx="926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Source Code Pro"/>
                  <a:ea typeface="Source Code Pro"/>
                  <a:cs typeface="Source Code Pro"/>
                  <a:sym typeface="Source Code Pro"/>
                </a:rPr>
                <a:t>List</a:t>
              </a:r>
              <a:endParaRPr u="sng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size=3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tail</a:t>
              </a:r>
              <a:b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95" name="Google Shape;295;p32"/>
            <p:cNvCxnSpPr>
              <a:stCxn id="294" idx="2"/>
              <a:endCxn id="291" idx="0"/>
            </p:cNvCxnSpPr>
            <p:nvPr/>
          </p:nvCxnSpPr>
          <p:spPr>
            <a:xfrm>
              <a:off x="1851925" y="2316575"/>
              <a:ext cx="1035000" cy="4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32"/>
            <p:cNvSpPr/>
            <p:nvPr/>
          </p:nvSpPr>
          <p:spPr>
            <a:xfrm>
              <a:off x="620200" y="280675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dum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7" name="Google Shape;297;p32"/>
            <p:cNvCxnSpPr>
              <a:stCxn id="296" idx="3"/>
            </p:cNvCxnSpPr>
            <p:nvPr/>
          </p:nvCxnSpPr>
          <p:spPr>
            <a:xfrm>
              <a:off x="1013800" y="3003550"/>
              <a:ext cx="29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8" name="Google Shape;298;p32"/>
            <p:cNvSpPr/>
            <p:nvPr/>
          </p:nvSpPr>
          <p:spPr>
            <a:xfrm>
              <a:off x="806425" y="3003550"/>
              <a:ext cx="2504100" cy="822425"/>
            </a:xfrm>
            <a:custGeom>
              <a:rect b="b" l="l" r="r" t="t"/>
              <a:pathLst>
                <a:path extrusionOk="0" h="32897" w="100164">
                  <a:moveTo>
                    <a:pt x="91101" y="0"/>
                  </a:moveTo>
                  <a:cubicBezTo>
                    <a:pt x="98172" y="1765"/>
                    <a:pt x="101014" y="12862"/>
                    <a:pt x="99818" y="20051"/>
                  </a:cubicBezTo>
                  <a:cubicBezTo>
                    <a:pt x="98864" y="25784"/>
                    <a:pt x="91477" y="28982"/>
                    <a:pt x="85870" y="30512"/>
                  </a:cubicBezTo>
                  <a:cubicBezTo>
                    <a:pt x="72971" y="34031"/>
                    <a:pt x="59035" y="33043"/>
                    <a:pt x="45768" y="31384"/>
                  </a:cubicBezTo>
                  <a:cubicBezTo>
                    <a:pt x="34033" y="29917"/>
                    <a:pt x="20361" y="31937"/>
                    <a:pt x="10897" y="24845"/>
                  </a:cubicBezTo>
                  <a:cubicBezTo>
                    <a:pt x="5413" y="20735"/>
                    <a:pt x="3065" y="13540"/>
                    <a:pt x="0" y="741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99" name="Google Shape;299;p32"/>
          <p:cNvSpPr txBox="1"/>
          <p:nvPr/>
        </p:nvSpPr>
        <p:spPr>
          <a:xfrm>
            <a:off x="384785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457200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5471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2"/>
          <p:cNvSpPr txBox="1"/>
          <p:nvPr>
            <p:ph idx="4294967295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>
                <a:highlight>
                  <a:srgbClr val="00FF00"/>
                </a:highlight>
              </a:rPr>
              <a:t>   while (size_ &gt; 0) {</a:t>
            </a:r>
            <a:br>
              <a:rPr lang="en" sz="1200">
                <a:highlight>
                  <a:srgbClr val="00FF00"/>
                </a:highlight>
              </a:rPr>
            </a:br>
            <a:r>
              <a:rPr lang="en" sz="1200">
                <a:highlight>
                  <a:srgbClr val="00FF00"/>
                </a:highlight>
              </a:rPr>
              <a:t>     PopFront();</a:t>
            </a:r>
            <a:br>
              <a:rPr lang="en" sz="1200">
                <a:highlight>
                  <a:srgbClr val="00FF00"/>
                </a:highlight>
              </a:rPr>
            </a:br>
            <a:r>
              <a:rPr lang="en" sz="1200">
                <a:highlight>
                  <a:srgbClr val="00FF00"/>
                </a:highlight>
              </a:rPr>
              <a:t>   }</a:t>
            </a:r>
            <a:br>
              <a:rPr lang="en" sz="1200"/>
            </a:br>
            <a:r>
              <a:rPr lang="en" sz="1200"/>
              <a:t>   tail_-&gt;SetNext(nullptr);</a:t>
            </a:r>
            <a:br>
              <a:rPr lang="en" sz="1200"/>
            </a:br>
            <a:r>
              <a:rPr lang="en" sz="1200"/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907263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459718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33"/>
          <p:cNvCxnSpPr>
            <a:stCxn id="310" idx="3"/>
            <a:endCxn id="311" idx="1"/>
          </p:cNvCxnSpPr>
          <p:nvPr/>
        </p:nvCxnSpPr>
        <p:spPr>
          <a:xfrm>
            <a:off x="4300863" y="30822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3"/>
          <p:cNvSpPr txBox="1"/>
          <p:nvPr/>
        </p:nvSpPr>
        <p:spPr>
          <a:xfrm>
            <a:off x="3995363" y="158770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4" name="Google Shape;314;p33"/>
          <p:cNvCxnSpPr>
            <a:stCxn id="313" idx="2"/>
            <a:endCxn id="311" idx="0"/>
          </p:cNvCxnSpPr>
          <p:nvPr/>
        </p:nvCxnSpPr>
        <p:spPr>
          <a:xfrm>
            <a:off x="4458563" y="2395300"/>
            <a:ext cx="335400" cy="4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3"/>
          <p:cNvSpPr/>
          <p:nvPr/>
        </p:nvSpPr>
        <p:spPr>
          <a:xfrm>
            <a:off x="322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6" name="Google Shape;316;p33"/>
          <p:cNvCxnSpPr>
            <a:stCxn id="315" idx="3"/>
          </p:cNvCxnSpPr>
          <p:nvPr/>
        </p:nvCxnSpPr>
        <p:spPr>
          <a:xfrm>
            <a:off x="3620438" y="30822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3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38725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477165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3500900" y="3083167"/>
            <a:ext cx="2234975" cy="1083525"/>
          </a:xfrm>
          <a:custGeom>
            <a:rect b="b" l="l" r="r" t="t"/>
            <a:pathLst>
              <a:path extrusionOk="0" h="43341" w="89399">
                <a:moveTo>
                  <a:pt x="60696" y="444"/>
                </a:moveTo>
                <a:cubicBezTo>
                  <a:pt x="70578" y="-2023"/>
                  <a:pt x="82447" y="6551"/>
                  <a:pt x="87275" y="15519"/>
                </a:cubicBezTo>
                <a:cubicBezTo>
                  <a:pt x="91259" y="22920"/>
                  <a:pt x="89239" y="36356"/>
                  <a:pt x="81721" y="40115"/>
                </a:cubicBezTo>
                <a:cubicBezTo>
                  <a:pt x="70248" y="45852"/>
                  <a:pt x="55939" y="42325"/>
                  <a:pt x="43241" y="40511"/>
                </a:cubicBezTo>
                <a:cubicBezTo>
                  <a:pt x="32446" y="38969"/>
                  <a:pt x="20019" y="39389"/>
                  <a:pt x="11504" y="32577"/>
                </a:cubicBezTo>
                <a:cubicBezTo>
                  <a:pt x="4715" y="27147"/>
                  <a:pt x="6151" y="15315"/>
                  <a:pt x="0" y="917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2" name="Google Shape;322;p33"/>
          <p:cNvSpPr txBox="1"/>
          <p:nvPr>
            <p:ph idx="4294967295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>
                <a:highlight>
                  <a:srgbClr val="00FF00"/>
                </a:highlight>
              </a:rPr>
              <a:t>   while (size_ &gt; 0) {</a:t>
            </a:r>
            <a:br>
              <a:rPr lang="en" sz="1200">
                <a:highlight>
                  <a:srgbClr val="00FF00"/>
                </a:highlight>
              </a:rPr>
            </a:br>
            <a:r>
              <a:rPr lang="en" sz="1200">
                <a:highlight>
                  <a:srgbClr val="00FF00"/>
                </a:highlight>
              </a:rPr>
              <a:t>     PopFront();</a:t>
            </a:r>
            <a:br>
              <a:rPr lang="en" sz="1200">
                <a:highlight>
                  <a:srgbClr val="00FF00"/>
                </a:highlight>
              </a:rPr>
            </a:br>
            <a:r>
              <a:rPr lang="en" sz="1200">
                <a:highlight>
                  <a:srgbClr val="00FF00"/>
                </a:highlight>
              </a:rPr>
              <a:t>   }</a:t>
            </a:r>
            <a:br>
              <a:rPr lang="en" sz="1200"/>
            </a:br>
            <a:r>
              <a:rPr lang="en" sz="1200"/>
              <a:t>   tail_-&gt;SetNext(nullptr);</a:t>
            </a:r>
            <a:br>
              <a:rPr lang="en" sz="1200"/>
            </a:br>
            <a:r>
              <a:rPr lang="en" sz="1200"/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391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995363" y="158770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size=1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0" name="Google Shape;330;p34"/>
          <p:cNvCxnSpPr>
            <a:stCxn id="329" idx="2"/>
            <a:endCxn id="328" idx="0"/>
          </p:cNvCxnSpPr>
          <p:nvPr/>
        </p:nvCxnSpPr>
        <p:spPr>
          <a:xfrm flipH="1">
            <a:off x="4113563" y="2395300"/>
            <a:ext cx="345000" cy="49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4"/>
          <p:cNvSpPr/>
          <p:nvPr/>
        </p:nvSpPr>
        <p:spPr>
          <a:xfrm>
            <a:off x="322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" name="Google Shape;332;p34"/>
          <p:cNvCxnSpPr>
            <a:stCxn id="331" idx="3"/>
          </p:cNvCxnSpPr>
          <p:nvPr/>
        </p:nvCxnSpPr>
        <p:spPr>
          <a:xfrm>
            <a:off x="3620438" y="3082275"/>
            <a:ext cx="29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4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409130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3411650" y="3064525"/>
            <a:ext cx="1192425" cy="697125"/>
          </a:xfrm>
          <a:custGeom>
            <a:rect b="b" l="l" r="r" t="t"/>
            <a:pathLst>
              <a:path extrusionOk="0" h="27885" w="47697">
                <a:moveTo>
                  <a:pt x="36496" y="0"/>
                </a:moveTo>
                <a:cubicBezTo>
                  <a:pt x="41281" y="2127"/>
                  <a:pt x="48345" y="5924"/>
                  <a:pt x="47604" y="11108"/>
                </a:cubicBezTo>
                <a:cubicBezTo>
                  <a:pt x="46598" y="18145"/>
                  <a:pt x="38789" y="23289"/>
                  <a:pt x="32133" y="25786"/>
                </a:cubicBezTo>
                <a:cubicBezTo>
                  <a:pt x="24285" y="28731"/>
                  <a:pt x="13067" y="28936"/>
                  <a:pt x="7140" y="23009"/>
                </a:cubicBezTo>
                <a:cubicBezTo>
                  <a:pt x="3543" y="19412"/>
                  <a:pt x="4549" y="11798"/>
                  <a:pt x="0" y="952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7" name="Google Shape;337;p34"/>
          <p:cNvSpPr txBox="1"/>
          <p:nvPr>
            <p:ph idx="4294967295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>
                <a:highlight>
                  <a:srgbClr val="00FF00"/>
                </a:highlight>
              </a:rPr>
              <a:t>   while (size_ &gt; 0) {</a:t>
            </a:r>
            <a:br>
              <a:rPr lang="en" sz="1200">
                <a:highlight>
                  <a:srgbClr val="00FF00"/>
                </a:highlight>
              </a:rPr>
            </a:br>
            <a:r>
              <a:rPr lang="en" sz="1200">
                <a:highlight>
                  <a:srgbClr val="00FF00"/>
                </a:highlight>
              </a:rPr>
              <a:t>     PopFront();</a:t>
            </a:r>
            <a:br>
              <a:rPr lang="en" sz="1200">
                <a:highlight>
                  <a:srgbClr val="00FF00"/>
                </a:highlight>
              </a:rPr>
            </a:br>
            <a:r>
              <a:rPr lang="en" sz="1200">
                <a:highlight>
                  <a:srgbClr val="00FF00"/>
                </a:highlight>
              </a:rPr>
              <a:t>   }</a:t>
            </a:r>
            <a:br>
              <a:rPr lang="en" sz="1200"/>
            </a:br>
            <a:r>
              <a:rPr lang="en" sz="1200"/>
              <a:t>   tail_-&gt;SetNext(nullptr);</a:t>
            </a:r>
            <a:br>
              <a:rPr lang="en" sz="1200"/>
            </a:br>
            <a:r>
              <a:rPr lang="en" sz="1200"/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3995363" y="158770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size=0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4" name="Google Shape;344;p35"/>
          <p:cNvCxnSpPr>
            <a:stCxn id="343" idx="2"/>
          </p:cNvCxnSpPr>
          <p:nvPr/>
        </p:nvCxnSpPr>
        <p:spPr>
          <a:xfrm flipH="1">
            <a:off x="3639863" y="2395300"/>
            <a:ext cx="818700" cy="63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5"/>
          <p:cNvSpPr/>
          <p:nvPr/>
        </p:nvSpPr>
        <p:spPr>
          <a:xfrm>
            <a:off x="322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3332300" y="3136117"/>
            <a:ext cx="629150" cy="562300"/>
          </a:xfrm>
          <a:custGeom>
            <a:rect b="b" l="l" r="r" t="t"/>
            <a:pathLst>
              <a:path extrusionOk="0" h="22492" w="25166">
                <a:moveTo>
                  <a:pt x="12695" y="1103"/>
                </a:moveTo>
                <a:cubicBezTo>
                  <a:pt x="15007" y="-1211"/>
                  <a:pt x="20533" y="678"/>
                  <a:pt x="22216" y="3483"/>
                </a:cubicBezTo>
                <a:cubicBezTo>
                  <a:pt x="24938" y="8021"/>
                  <a:pt x="26845" y="16178"/>
                  <a:pt x="22612" y="19352"/>
                </a:cubicBezTo>
                <a:cubicBezTo>
                  <a:pt x="18157" y="22692"/>
                  <a:pt x="10583" y="23632"/>
                  <a:pt x="5951" y="20542"/>
                </a:cubicBezTo>
                <a:cubicBezTo>
                  <a:pt x="1762" y="17747"/>
                  <a:pt x="0" y="11693"/>
                  <a:pt x="0" y="665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9" name="Google Shape;349;p35"/>
          <p:cNvSpPr txBox="1"/>
          <p:nvPr>
            <p:ph idx="4294967295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/>
              <a:t>   while (size_ &gt; 0) {</a:t>
            </a:r>
            <a:br>
              <a:rPr lang="en" sz="1200"/>
            </a:br>
            <a:r>
              <a:rPr lang="en" sz="1200"/>
              <a:t>     PopFront();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>
                <a:highlight>
                  <a:srgbClr val="00FF00"/>
                </a:highlight>
              </a:rPr>
              <a:t>   </a:t>
            </a:r>
            <a:r>
              <a:rPr lang="en" sz="1200"/>
              <a:t>tail_-&gt;SetNext(nullptr);</a:t>
            </a:r>
            <a:br>
              <a:rPr lang="en" sz="1200"/>
            </a:br>
            <a:r>
              <a:rPr lang="en" sz="1200"/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3995363" y="158770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size=0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6" name="Google Shape;356;p36"/>
          <p:cNvCxnSpPr>
            <a:stCxn id="355" idx="2"/>
          </p:cNvCxnSpPr>
          <p:nvPr/>
        </p:nvCxnSpPr>
        <p:spPr>
          <a:xfrm flipH="1">
            <a:off x="3639863" y="2395300"/>
            <a:ext cx="818700" cy="63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6"/>
          <p:cNvSpPr/>
          <p:nvPr/>
        </p:nvSpPr>
        <p:spPr>
          <a:xfrm>
            <a:off x="322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36"/>
          <p:cNvSpPr txBox="1"/>
          <p:nvPr>
            <p:ph idx="4294967295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/>
              <a:t>   while (size_ &gt; 0) {</a:t>
            </a:r>
            <a:br>
              <a:rPr lang="en" sz="1200"/>
            </a:br>
            <a:r>
              <a:rPr lang="en" sz="1200"/>
              <a:t>     PopFront();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>
                <a:highlight>
                  <a:srgbClr val="00FF00"/>
                </a:highlight>
              </a:rPr>
              <a:t>   tail_-&gt;SetNext(nullptr);</a:t>
            </a:r>
            <a:br>
              <a:rPr lang="en" sz="1200"/>
            </a:br>
            <a:r>
              <a:rPr lang="en" sz="1200"/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  <p:cxnSp>
        <p:nvCxnSpPr>
          <p:cNvPr id="361" name="Google Shape;361;p36"/>
          <p:cNvCxnSpPr/>
          <p:nvPr/>
        </p:nvCxnSpPr>
        <p:spPr>
          <a:xfrm>
            <a:off x="3620438" y="3082275"/>
            <a:ext cx="83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6"/>
          <p:cNvSpPr txBox="1"/>
          <p:nvPr/>
        </p:nvSpPr>
        <p:spPr>
          <a:xfrm>
            <a:off x="4478000" y="2877000"/>
            <a:ext cx="11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 Sketch</a:t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3995363" y="1587700"/>
            <a:ext cx="926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List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size=0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tail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70" name="Google Shape;370;p37"/>
          <p:cNvCxnSpPr>
            <a:stCxn id="369" idx="2"/>
          </p:cNvCxnSpPr>
          <p:nvPr/>
        </p:nvCxnSpPr>
        <p:spPr>
          <a:xfrm flipH="1">
            <a:off x="3639863" y="2395300"/>
            <a:ext cx="818700" cy="63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7"/>
          <p:cNvSpPr/>
          <p:nvPr/>
        </p:nvSpPr>
        <p:spPr>
          <a:xfrm>
            <a:off x="3226838" y="2885475"/>
            <a:ext cx="393600" cy="39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dum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1433563" y="110600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reference count (refcount)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#incoming shared pointers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3172075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7"/>
          <p:cNvSpPr txBox="1"/>
          <p:nvPr>
            <p:ph idx="4294967295" type="body"/>
          </p:nvPr>
        </p:nvSpPr>
        <p:spPr>
          <a:xfrm>
            <a:off x="311700" y="1468825"/>
            <a:ext cx="28041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~SLList() {</a:t>
            </a:r>
            <a:br>
              <a:rPr lang="en" sz="1200"/>
            </a:br>
            <a:r>
              <a:rPr lang="en" sz="1200"/>
              <a:t>   while (size_ &gt; 0) {</a:t>
            </a:r>
            <a:br>
              <a:rPr lang="en" sz="1200"/>
            </a:br>
            <a:r>
              <a:rPr lang="en" sz="1200"/>
              <a:t>     PopFront();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   tail_-&gt;SetNext(nullptr);</a:t>
            </a:r>
            <a:br>
              <a:rPr lang="en" sz="1200"/>
            </a:br>
            <a:r>
              <a:rPr lang="en" sz="1200">
                <a:highlight>
                  <a:srgbClr val="00FF00"/>
                </a:highlight>
              </a:rPr>
              <a:t> }</a:t>
            </a:r>
            <a:br>
              <a:rPr lang="en" sz="1200"/>
            </a:br>
            <a:r>
              <a:rPr lang="en" sz="1200"/>
              <a:t> </a:t>
            </a:r>
            <a:endParaRPr sz="1200"/>
          </a:p>
        </p:txBody>
      </p:sp>
      <p:cxnSp>
        <p:nvCxnSpPr>
          <p:cNvPr id="375" name="Google Shape;375;p37"/>
          <p:cNvCxnSpPr/>
          <p:nvPr/>
        </p:nvCxnSpPr>
        <p:spPr>
          <a:xfrm>
            <a:off x="3620438" y="3082275"/>
            <a:ext cx="83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7"/>
          <p:cNvSpPr txBox="1"/>
          <p:nvPr/>
        </p:nvSpPr>
        <p:spPr>
          <a:xfrm>
            <a:off x="4478000" y="2877000"/>
            <a:ext cx="11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nullptr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77" name="Google Shape;377;p37"/>
          <p:cNvGrpSpPr/>
          <p:nvPr/>
        </p:nvGrpSpPr>
        <p:grpSpPr>
          <a:xfrm>
            <a:off x="3944800" y="1656375"/>
            <a:ext cx="1013450" cy="697425"/>
            <a:chOff x="3944800" y="1656375"/>
            <a:chExt cx="1013450" cy="697425"/>
          </a:xfrm>
        </p:grpSpPr>
        <p:sp>
          <p:nvSpPr>
            <p:cNvPr id="378" name="Google Shape;378;p37"/>
            <p:cNvSpPr/>
            <p:nvPr/>
          </p:nvSpPr>
          <p:spPr>
            <a:xfrm>
              <a:off x="4031975" y="1699975"/>
              <a:ext cx="904475" cy="653825"/>
            </a:xfrm>
            <a:custGeom>
              <a:rect b="b" l="l" r="r" t="t"/>
              <a:pathLst>
                <a:path extrusionOk="0" h="26153" w="36179">
                  <a:moveTo>
                    <a:pt x="0" y="0"/>
                  </a:moveTo>
                  <a:cubicBezTo>
                    <a:pt x="10524" y="10520"/>
                    <a:pt x="22062" y="21447"/>
                    <a:pt x="36179" y="26153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9" name="Google Shape;379;p37"/>
            <p:cNvSpPr/>
            <p:nvPr/>
          </p:nvSpPr>
          <p:spPr>
            <a:xfrm>
              <a:off x="3944800" y="1656375"/>
              <a:ext cx="1013450" cy="621150"/>
            </a:xfrm>
            <a:custGeom>
              <a:rect b="b" l="l" r="r" t="t"/>
              <a:pathLst>
                <a:path extrusionOk="0" h="24846" w="40538">
                  <a:moveTo>
                    <a:pt x="0" y="24846"/>
                  </a:moveTo>
                  <a:cubicBezTo>
                    <a:pt x="11285" y="21622"/>
                    <a:pt x="24390" y="20066"/>
                    <a:pt x="32692" y="11769"/>
                  </a:cubicBezTo>
                  <a:cubicBezTo>
                    <a:pt x="36027" y="8436"/>
                    <a:pt x="36321" y="2109"/>
                    <a:pt x="40538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80" name="Google Shape;380;p37"/>
          <p:cNvSpPr txBox="1"/>
          <p:nvPr/>
        </p:nvSpPr>
        <p:spPr>
          <a:xfrm>
            <a:off x="3173750" y="2515350"/>
            <a:ext cx="4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1" name="Google Shape;381;p37"/>
          <p:cNvGrpSpPr/>
          <p:nvPr/>
        </p:nvGrpSpPr>
        <p:grpSpPr>
          <a:xfrm>
            <a:off x="3115800" y="2728388"/>
            <a:ext cx="1013450" cy="697425"/>
            <a:chOff x="3944800" y="1656375"/>
            <a:chExt cx="1013450" cy="697425"/>
          </a:xfrm>
        </p:grpSpPr>
        <p:sp>
          <p:nvSpPr>
            <p:cNvPr id="382" name="Google Shape;382;p37"/>
            <p:cNvSpPr/>
            <p:nvPr/>
          </p:nvSpPr>
          <p:spPr>
            <a:xfrm>
              <a:off x="4031975" y="1699975"/>
              <a:ext cx="904475" cy="653825"/>
            </a:xfrm>
            <a:custGeom>
              <a:rect b="b" l="l" r="r" t="t"/>
              <a:pathLst>
                <a:path extrusionOk="0" h="26153" w="36179">
                  <a:moveTo>
                    <a:pt x="0" y="0"/>
                  </a:moveTo>
                  <a:cubicBezTo>
                    <a:pt x="10524" y="10520"/>
                    <a:pt x="22062" y="21447"/>
                    <a:pt x="36179" y="26153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3" name="Google Shape;383;p37"/>
            <p:cNvSpPr/>
            <p:nvPr/>
          </p:nvSpPr>
          <p:spPr>
            <a:xfrm>
              <a:off x="3944800" y="1656375"/>
              <a:ext cx="1013450" cy="621150"/>
            </a:xfrm>
            <a:custGeom>
              <a:rect b="b" l="l" r="r" t="t"/>
              <a:pathLst>
                <a:path extrusionOk="0" h="24846" w="40538">
                  <a:moveTo>
                    <a:pt x="0" y="24846"/>
                  </a:moveTo>
                  <a:cubicBezTo>
                    <a:pt x="11285" y="21622"/>
                    <a:pt x="24390" y="20066"/>
                    <a:pt x="32692" y="11769"/>
                  </a:cubicBezTo>
                  <a:cubicBezTo>
                    <a:pt x="36027" y="8436"/>
                    <a:pt x="36321" y="2109"/>
                    <a:pt x="40538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at the beginning(PushFront)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head==Null or head==tail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Create a node *Nodeptr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Nodeptr-&gt;data =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Nodeptr-&gt;next =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h</a:t>
            </a:r>
            <a:r>
              <a:rPr lang="en"/>
              <a:t>ead = 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Create a node *Nodeptr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Nodeptr-&gt;data =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Nodeptr-&gt;next = 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head = 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Time Complexity O(1)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at the end(PushBack)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head== null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Create a node *Nodeptr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Nodeptr-&gt;data =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Nodeptr-&gt;next =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head = Nodeptr, tail = 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Create a node *Nodeptr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Nodeptr-&gt;data =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Nodeptr-&gt;next =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tail-&gt;next = 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tail= tail-&gt;next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O(1)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after particular Node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head==null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Return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prev ==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Return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Create a node *Nodeptr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Nodeptr-&gt;data =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Nodeptr-&gt;next = prev-&gt;next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prev-&gt;next = Nodeptr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O(1) Time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at the beginning(PopFront)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25"/>
            <a:ext cx="8520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head==Null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Throw “List empty”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Temp = 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head-&gt;next==Null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head=Null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tail =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Else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head= head-&gt;next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Delete Temp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O(1)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with loops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 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Linked List Operations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O(1) operations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iteration, simplest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Size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Front, Back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PushFront, PushBack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PopFront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O(n) operations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Loop or recursion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Index-based operations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Get(i), Set(i, x)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PopBack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at the End(PopBack)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If head==Null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T</a:t>
            </a:r>
            <a:r>
              <a:rPr lang="en" sz="4200"/>
              <a:t>hrow “List empty” Exception							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Else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prev= head</a:t>
            </a:r>
            <a:endParaRPr sz="4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If head-&gt;next==Null</a:t>
            </a:r>
            <a:endParaRPr sz="4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	Temp = head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	head=Null, tail = Null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	Delete Temp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Else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	While  prev-&gt;next-&gt;next!=Null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		prev = prev-&gt;next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	Temp = prev-&gt;next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/>
              <a:t>		prev-&gt;next = Null, tail = prev, delete temp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