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8ef5cca52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8ef5cca52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8ef5cca52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8ef5cca52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ef5cca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ef5cca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8ef5cca52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8ef5cca52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8ef5cca52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8ef5cca52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8ef5cca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8ef5cca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8ef5cca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8ef5cca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8ef5cca5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8ef5cca5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8ef5cca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8ef5cca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8ef5cca5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8ef5cca5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8ef5cca5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8ef5cca5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8ef5cca52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8ef5cca52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8ef5cca52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8ef5cca52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plusplus.com/refer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Iterators Usage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CPSC 131- Data Structures</a:t>
            </a:r>
            <a:endParaRPr/>
          </a:p>
          <a:p>
            <a:pPr indent="0" lvl="0" marL="0" rtl="0" algn="ctr">
              <a:spcBef>
                <a:spcPts val="0"/>
              </a:spcBef>
              <a:spcAft>
                <a:spcPts val="0"/>
              </a:spcAft>
              <a:buNone/>
            </a:pPr>
            <a:r>
              <a:rPr lang="en"/>
              <a:t>Shrinivas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Erase</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Member function for vector, list</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Consolas"/>
                <a:ea typeface="Consolas"/>
                <a:cs typeface="Consolas"/>
                <a:sym typeface="Consolas"/>
              </a:rPr>
              <a:t>erase(iter)</a:t>
            </a:r>
            <a:r>
              <a:rPr lang="en">
                <a:latin typeface="Source Sans Pro"/>
                <a:ea typeface="Source Sans Pro"/>
                <a:cs typeface="Source Sans Pro"/>
                <a:sym typeface="Source Sans Pro"/>
              </a:rPr>
              <a:t>: remove element at location </a:t>
            </a:r>
            <a:r>
              <a:rPr lang="en">
                <a:latin typeface="Consolas"/>
                <a:ea typeface="Consolas"/>
                <a:cs typeface="Consolas"/>
                <a:sym typeface="Consolas"/>
              </a:rPr>
              <a:t>iter</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vector: O(n)</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DLL: O(1)</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Consolas"/>
                <a:ea typeface="Consolas"/>
                <a:cs typeface="Consolas"/>
                <a:sym typeface="Consolas"/>
              </a:rPr>
              <a:t>erase(start, end)</a:t>
            </a:r>
            <a:r>
              <a:rPr lang="en">
                <a:latin typeface="Source Sans Pro"/>
                <a:ea typeface="Source Sans Pro"/>
                <a:cs typeface="Source Sans Pro"/>
                <a:sym typeface="Source Sans Pro"/>
              </a:rPr>
              <a:t>: remove the elements in the range [</a:t>
            </a:r>
            <a:r>
              <a:rPr lang="en">
                <a:latin typeface="Consolas"/>
                <a:ea typeface="Consolas"/>
                <a:cs typeface="Consolas"/>
                <a:sym typeface="Consolas"/>
              </a:rPr>
              <a:t>start</a:t>
            </a:r>
            <a:r>
              <a:rPr lang="en">
                <a:latin typeface="Source Sans Pro"/>
                <a:ea typeface="Source Sans Pro"/>
                <a:cs typeface="Source Sans Pro"/>
                <a:sym typeface="Source Sans Pro"/>
              </a:rPr>
              <a:t>, </a:t>
            </a:r>
            <a:r>
              <a:rPr lang="en">
                <a:latin typeface="Consolas"/>
                <a:ea typeface="Consolas"/>
                <a:cs typeface="Consolas"/>
                <a:sym typeface="Consolas"/>
              </a:rPr>
              <a:t>end</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O(n)</a:t>
            </a:r>
            <a:endParaRPr>
              <a:latin typeface="Source Sans Pro"/>
              <a:ea typeface="Source Sans Pro"/>
              <a:cs typeface="Source Sans Pro"/>
              <a:sym typeface="Source Sans Pro"/>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Constructor</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Available for all container types</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constructor(start, end): initialize container to contain the elements in the range [</a:t>
            </a:r>
            <a:r>
              <a:rPr lang="en">
                <a:latin typeface="Consolas"/>
                <a:ea typeface="Consolas"/>
                <a:cs typeface="Consolas"/>
                <a:sym typeface="Consolas"/>
              </a:rPr>
              <a:t>start</a:t>
            </a:r>
            <a:r>
              <a:rPr lang="en">
                <a:latin typeface="Source Sans Pro"/>
                <a:ea typeface="Source Sans Pro"/>
                <a:cs typeface="Source Sans Pro"/>
                <a:sym typeface="Source Sans Pro"/>
              </a:rPr>
              <a:t>, </a:t>
            </a:r>
            <a:r>
              <a:rPr lang="en">
                <a:latin typeface="Consolas"/>
                <a:ea typeface="Consolas"/>
                <a:cs typeface="Consolas"/>
                <a:sym typeface="Consolas"/>
              </a:rPr>
              <a:t>end</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O(n)</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Example:</a:t>
            </a:r>
            <a:br>
              <a:rPr lang="en">
                <a:latin typeface="Source Sans Pro"/>
                <a:ea typeface="Source Sans Pro"/>
                <a:cs typeface="Source Sans Pro"/>
                <a:sym typeface="Source Sans Pro"/>
              </a:rPr>
            </a:br>
            <a:br>
              <a:rPr lang="en">
                <a:latin typeface="Source Sans Pro"/>
                <a:ea typeface="Source Sans Pro"/>
                <a:cs typeface="Source Sans Pro"/>
                <a:sym typeface="Source Sans Pro"/>
              </a:rPr>
            </a:br>
            <a:r>
              <a:rPr lang="en">
                <a:latin typeface="Consolas"/>
                <a:ea typeface="Consolas"/>
                <a:cs typeface="Consolas"/>
                <a:sym typeface="Consolas"/>
              </a:rPr>
              <a:t>vector&lt;int&gt; a{9, 8, 7, 6, 5};</a:t>
            </a:r>
            <a:br>
              <a:rPr lang="en">
                <a:latin typeface="Consolas"/>
                <a:ea typeface="Consolas"/>
                <a:cs typeface="Consolas"/>
                <a:sym typeface="Consolas"/>
              </a:rPr>
            </a:br>
            <a:r>
              <a:rPr lang="en">
                <a:latin typeface="Consolas"/>
                <a:ea typeface="Consolas"/>
                <a:cs typeface="Consolas"/>
                <a:sym typeface="Consolas"/>
              </a:rPr>
              <a:t>list&lt;int&gt; b(a.begin(), a.end());</a:t>
            </a:r>
            <a:endParaRPr>
              <a:latin typeface="Consolas"/>
              <a:ea typeface="Consolas"/>
              <a:cs typeface="Consolas"/>
              <a:sym typeface="Consolas"/>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Iterator Invalidation</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elements moved from one position to another but iterator still points old invalid </a:t>
            </a:r>
            <a:r>
              <a:rPr lang="en"/>
              <a:t>location</a:t>
            </a:r>
            <a:endParaRPr/>
          </a:p>
          <a:p>
            <a:pPr indent="-342900" lvl="0" marL="457200" rtl="0" algn="l">
              <a:spcBef>
                <a:spcPts val="0"/>
              </a:spcBef>
              <a:spcAft>
                <a:spcPts val="0"/>
              </a:spcAft>
              <a:buSzPts val="1800"/>
              <a:buChar char="●"/>
            </a:pPr>
            <a:r>
              <a:rPr lang="en"/>
              <a:t>Scenarios</a:t>
            </a:r>
            <a:endParaRPr/>
          </a:p>
          <a:p>
            <a:pPr indent="-317500" lvl="1" marL="914400" rtl="0" algn="l">
              <a:spcBef>
                <a:spcPts val="0"/>
              </a:spcBef>
              <a:spcAft>
                <a:spcPts val="0"/>
              </a:spcAft>
              <a:buSzPts val="1400"/>
              <a:buChar char="○"/>
            </a:pPr>
            <a:r>
              <a:rPr lang="en"/>
              <a:t>Insertion and Deletion</a:t>
            </a:r>
            <a:endParaRPr/>
          </a:p>
          <a:p>
            <a:pPr indent="-317500" lvl="1" marL="914400" rtl="0" algn="l">
              <a:spcBef>
                <a:spcPts val="0"/>
              </a:spcBef>
              <a:spcAft>
                <a:spcPts val="0"/>
              </a:spcAft>
              <a:buSzPts val="1400"/>
              <a:buChar char="○"/>
            </a:pPr>
            <a:r>
              <a:rPr lang="en"/>
              <a:t>Resizing</a:t>
            </a:r>
            <a:endParaRPr/>
          </a:p>
          <a:p>
            <a:pPr indent="-317500" lvl="1" marL="914400" rtl="0" algn="l">
              <a:spcBef>
                <a:spcPts val="0"/>
              </a:spcBef>
              <a:spcAft>
                <a:spcPts val="0"/>
              </a:spcAft>
              <a:buSzPts val="1400"/>
              <a:buChar char="○"/>
            </a:pPr>
            <a:r>
              <a:rPr lang="en"/>
              <a:t>Allocation and deallocation of dynamic memory</a:t>
            </a:r>
            <a:endParaRPr/>
          </a:p>
          <a:p>
            <a:pPr indent="-317500" lvl="1" marL="914400" rtl="0" algn="l">
              <a:spcBef>
                <a:spcPts val="0"/>
              </a:spcBef>
              <a:spcAft>
                <a:spcPts val="0"/>
              </a:spcAft>
              <a:buSzPts val="1400"/>
              <a:buChar char="○"/>
            </a:pPr>
            <a:r>
              <a:rPr lang="en"/>
              <a:t>Swapping the containers</a:t>
            </a:r>
            <a:endParaRPr/>
          </a:p>
          <a:p>
            <a:pPr indent="-317500" lvl="1" marL="914400" rtl="0" algn="l">
              <a:spcBef>
                <a:spcPts val="0"/>
              </a:spcBef>
              <a:spcAft>
                <a:spcPts val="0"/>
              </a:spcAft>
              <a:buSzPts val="1400"/>
              <a:buChar char="○"/>
            </a:pPr>
            <a:r>
              <a:rPr lang="en"/>
              <a:t>Clearing the containers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46" name="Google Shape;146;p25"/>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229">
                <a:solidFill>
                  <a:schemeClr val="dk1"/>
                </a:solidFill>
                <a:highlight>
                  <a:schemeClr val="lt1"/>
                </a:highlight>
              </a:rPr>
              <a:t>#include &lt;iostream&gt;</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#include &lt;vector&gt;</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using namespace std;</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int main() {</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   vector &lt;int&gt; vec{11, 55, 110, 155, 220};</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   for (auto it=vec.begin(); it!=vec.end(); it++)</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      if ((*it) == 110)</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         vec.push_back(89); //inserting a new value while iterating the vector</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      for (auto it=vec.begin();it!=vec.end();it++)</a:t>
            </a:r>
            <a:endParaRPr sz="1229">
              <a:solidFill>
                <a:schemeClr val="dk1"/>
              </a:solidFill>
              <a:highlight>
                <a:schemeClr val="lt1"/>
              </a:highlight>
            </a:endParaRPr>
          </a:p>
          <a:p>
            <a:pPr indent="0" lvl="0" marL="0" rtl="0" algn="l">
              <a:spcBef>
                <a:spcPts val="1200"/>
              </a:spcBef>
              <a:spcAft>
                <a:spcPts val="0"/>
              </a:spcAft>
              <a:buNone/>
            </a:pPr>
            <a:r>
              <a:rPr lang="en" sz="1229">
                <a:solidFill>
                  <a:schemeClr val="dk1"/>
                </a:solidFill>
                <a:highlight>
                  <a:schemeClr val="lt1"/>
                </a:highlight>
              </a:rPr>
              <a:t>         cout &lt;&lt; (*it) &lt;&lt; " ";</a:t>
            </a:r>
            <a:endParaRPr sz="1229">
              <a:solidFill>
                <a:schemeClr val="dk1"/>
              </a:solidFill>
              <a:highlight>
                <a:schemeClr val="lt1"/>
              </a:highlight>
            </a:endParaRPr>
          </a:p>
          <a:p>
            <a:pPr indent="0" lvl="0" marL="25400" marR="25400" rtl="0" algn="l">
              <a:spcBef>
                <a:spcPts val="1200"/>
              </a:spcBef>
              <a:spcAft>
                <a:spcPts val="0"/>
              </a:spcAft>
              <a:buClr>
                <a:schemeClr val="dk1"/>
              </a:buClr>
              <a:buSzPct val="100000"/>
              <a:buFont typeface="Arial"/>
              <a:buNone/>
            </a:pPr>
            <a:r>
              <a:rPr lang="en" sz="1100">
                <a:solidFill>
                  <a:schemeClr val="dk1"/>
                </a:solidFill>
                <a:highlight>
                  <a:schemeClr val="lt1"/>
                </a:highlight>
                <a:latin typeface="Courier New"/>
                <a:ea typeface="Courier New"/>
                <a:cs typeface="Courier New"/>
                <a:sym typeface="Courier New"/>
              </a:rPr>
              <a:t>}</a:t>
            </a:r>
            <a:endParaRPr sz="11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highlight>
                  <a:schemeClr val="lt1"/>
                </a:highlight>
              </a:rPr>
              <a:t>Output:</a:t>
            </a:r>
            <a:endParaRPr sz="1300">
              <a:solidFill>
                <a:schemeClr val="dk1"/>
              </a:solidFill>
              <a:highlight>
                <a:schemeClr val="lt1"/>
              </a:highlight>
            </a:endParaRPr>
          </a:p>
          <a:p>
            <a:pPr indent="0" lvl="0" marL="0" rtl="0" algn="l">
              <a:spcBef>
                <a:spcPts val="1200"/>
              </a:spcBef>
              <a:spcAft>
                <a:spcPts val="0"/>
              </a:spcAft>
              <a:buNone/>
            </a:pPr>
            <a:r>
              <a:rPr lang="en" sz="1300">
                <a:solidFill>
                  <a:schemeClr val="dk1"/>
                </a:solidFill>
                <a:highlight>
                  <a:schemeClr val="lt1"/>
                </a:highlight>
              </a:rPr>
              <a:t>1 5 10 15 20 -1 -1</a:t>
            </a:r>
            <a:endParaRPr sz="1300">
              <a:solidFill>
                <a:schemeClr val="dk1"/>
              </a:solidFill>
              <a:highlight>
                <a:schemeClr val="lt1"/>
              </a:highlight>
            </a:endParaRPr>
          </a:p>
          <a:p>
            <a:pPr indent="0" lvl="0" marL="0" rtl="0" algn="l">
              <a:spcBef>
                <a:spcPts val="1200"/>
              </a:spcBef>
              <a:spcAft>
                <a:spcPts val="1200"/>
              </a:spcAft>
              <a:buNone/>
            </a:pPr>
            <a:r>
              <a:rPr lang="en" sz="1300">
                <a:solidFill>
                  <a:schemeClr val="dk1"/>
                </a:solidFill>
                <a:highlight>
                  <a:schemeClr val="lt1"/>
                </a:highlight>
              </a:rPr>
              <a:t>In the above example code, it </a:t>
            </a:r>
            <a:r>
              <a:rPr b="1" lang="en" sz="1300">
                <a:solidFill>
                  <a:schemeClr val="dk1"/>
                </a:solidFill>
                <a:highlight>
                  <a:schemeClr val="lt1"/>
                </a:highlight>
              </a:rPr>
              <a:t>may</a:t>
            </a:r>
            <a:r>
              <a:rPr lang="en" sz="1300">
                <a:solidFill>
                  <a:schemeClr val="dk1"/>
                </a:solidFill>
                <a:highlight>
                  <a:schemeClr val="lt1"/>
                </a:highlight>
              </a:rPr>
              <a:t> happen that when we add an element -1 while iterating the vector, the size of the vector can get more than the maximum size due to which a new memory is allocated to the vector and all elements are copied there. But, our iterator still points to the previous old memory address. So, now we can say that iterator gets invalidated. This is one example of invalidation. Given below are some rules for iterator invalidation.</a:t>
            </a:r>
            <a:endParaRPr>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Get begin and end iterators</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Forward/reverse</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Move iterators: </a:t>
            </a:r>
            <a:r>
              <a:rPr lang="en">
                <a:latin typeface="Consolas"/>
                <a:ea typeface="Consolas"/>
                <a:cs typeface="Consolas"/>
                <a:sym typeface="Consolas"/>
              </a:rPr>
              <a:t>next()</a:t>
            </a:r>
            <a:r>
              <a:rPr lang="en">
                <a:latin typeface="Source Sans Pro"/>
                <a:ea typeface="Source Sans Pro"/>
                <a:cs typeface="Source Sans Pro"/>
                <a:sym typeface="Source Sans Pro"/>
              </a:rPr>
              <a:t>, </a:t>
            </a:r>
            <a:r>
              <a:rPr lang="en">
                <a:latin typeface="Consolas"/>
                <a:ea typeface="Consolas"/>
                <a:cs typeface="Consolas"/>
                <a:sym typeface="Consolas"/>
              </a:rPr>
              <a:t>prev()</a:t>
            </a:r>
            <a:r>
              <a:rPr lang="en">
                <a:latin typeface="Source Sans Pro"/>
                <a:ea typeface="Source Sans Pro"/>
                <a:cs typeface="Source Sans Pro"/>
                <a:sym typeface="Source Sans Pro"/>
              </a:rPr>
              <a:t>, </a:t>
            </a:r>
            <a:r>
              <a:rPr lang="en">
                <a:latin typeface="Consolas"/>
                <a:ea typeface="Consolas"/>
                <a:cs typeface="Consolas"/>
                <a:sym typeface="Consolas"/>
              </a:rPr>
              <a:t>advance()</a:t>
            </a:r>
            <a:r>
              <a:rPr lang="en">
                <a:latin typeface="Source Sans Pro"/>
                <a:ea typeface="Source Sans Pro"/>
                <a:cs typeface="Source Sans Pro"/>
                <a:sym typeface="Source Sans Pro"/>
              </a:rPr>
              <a:t>, </a:t>
            </a:r>
            <a:r>
              <a:rPr lang="en">
                <a:latin typeface="Consolas"/>
                <a:ea typeface="Consolas"/>
                <a:cs typeface="Consolas"/>
                <a:sym typeface="Consolas"/>
              </a:rPr>
              <a:t>distance()</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Loop with iterators</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Conventional </a:t>
            </a:r>
            <a:r>
              <a:rPr lang="en">
                <a:latin typeface="Consolas"/>
                <a:ea typeface="Consolas"/>
                <a:cs typeface="Consolas"/>
                <a:sym typeface="Consolas"/>
              </a:rPr>
              <a:t>for</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Range-based </a:t>
            </a:r>
            <a:r>
              <a:rPr lang="en">
                <a:latin typeface="Consolas"/>
                <a:ea typeface="Consolas"/>
                <a:cs typeface="Consolas"/>
                <a:sym typeface="Consolas"/>
              </a:rPr>
              <a:t>for</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Const iterators</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Insert and erase elements</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Range constructor</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Full story: reference documentation, </a:t>
            </a:r>
            <a:r>
              <a:rPr lang="en" u="sng">
                <a:solidFill>
                  <a:schemeClr val="hlink"/>
                </a:solidFill>
                <a:latin typeface="Source Sans Pro"/>
                <a:ea typeface="Source Sans Pro"/>
                <a:cs typeface="Source Sans Pro"/>
                <a:sym typeface="Source Sans Pro"/>
                <a:hlinkClick r:id="rId3"/>
              </a:rPr>
              <a:t>http://www.cplusplus.com/reference/</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1000"/>
                                        <p:tgtEl>
                                          <p:spTgt spid="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1000"/>
                                        <p:tgtEl>
                                          <p:spTgt spid="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1000"/>
                                        <p:tgtEl>
                                          <p:spTgt spid="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9" st="9"/>
                                            </p:txEl>
                                          </p:spTgt>
                                        </p:tgtEl>
                                        <p:attrNameLst>
                                          <p:attrName>style.visibility</p:attrName>
                                        </p:attrNameLst>
                                      </p:cBhvr>
                                      <p:to>
                                        <p:strVal val="visible"/>
                                      </p:to>
                                    </p:set>
                                    <p:animEffect filter="fade" transition="in">
                                      <p:cBhvr>
                                        <p:cTn dur="1000"/>
                                        <p:tgtEl>
                                          <p:spTgt spid="6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Begin and End Iterators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Forward iterators:</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(container).begin()</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(container).end()</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Reverse iterators</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Only available for bidirectional iterators i.e. </a:t>
            </a:r>
            <a:r>
              <a:rPr lang="en">
                <a:latin typeface="Consolas"/>
                <a:ea typeface="Consolas"/>
                <a:cs typeface="Consolas"/>
                <a:sym typeface="Consolas"/>
              </a:rPr>
              <a:t>std::vector</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(container).rbegin()</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(container).rend()</a:t>
            </a:r>
            <a:endParaRPr>
              <a:latin typeface="Source Sans Pro"/>
              <a:ea typeface="Source Sans Pro"/>
              <a:cs typeface="Source Sans Pro"/>
              <a:sym typeface="Source Sans Pro"/>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5"/>
          <p:cNvSpPr/>
          <p:nvPr/>
        </p:nvSpPr>
        <p:spPr>
          <a:xfrm>
            <a:off x="6603950" y="1948875"/>
            <a:ext cx="455700" cy="456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a:t>
            </a:r>
            <a:endParaRPr>
              <a:latin typeface="Consolas"/>
              <a:ea typeface="Consolas"/>
              <a:cs typeface="Consolas"/>
              <a:sym typeface="Consolas"/>
            </a:endParaRPr>
          </a:p>
        </p:txBody>
      </p:sp>
      <p:sp>
        <p:nvSpPr>
          <p:cNvPr id="71" name="Google Shape;71;p15"/>
          <p:cNvSpPr/>
          <p:nvPr/>
        </p:nvSpPr>
        <p:spPr>
          <a:xfrm>
            <a:off x="7059650" y="1948875"/>
            <a:ext cx="455700" cy="456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72" name="Google Shape;72;p15"/>
          <p:cNvSpPr/>
          <p:nvPr/>
        </p:nvSpPr>
        <p:spPr>
          <a:xfrm>
            <a:off x="7515350" y="1948875"/>
            <a:ext cx="455700" cy="456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8</a:t>
            </a:r>
            <a:endParaRPr>
              <a:latin typeface="Consolas"/>
              <a:ea typeface="Consolas"/>
              <a:cs typeface="Consolas"/>
              <a:sym typeface="Consolas"/>
            </a:endParaRPr>
          </a:p>
        </p:txBody>
      </p:sp>
      <p:sp>
        <p:nvSpPr>
          <p:cNvPr id="73" name="Google Shape;73;p15"/>
          <p:cNvSpPr/>
          <p:nvPr/>
        </p:nvSpPr>
        <p:spPr>
          <a:xfrm>
            <a:off x="7971050" y="1948875"/>
            <a:ext cx="455700" cy="456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p:txBody>
      </p:sp>
      <p:sp>
        <p:nvSpPr>
          <p:cNvPr id="74" name="Google Shape;74;p15"/>
          <p:cNvSpPr/>
          <p:nvPr/>
        </p:nvSpPr>
        <p:spPr>
          <a:xfrm>
            <a:off x="8426750" y="1948875"/>
            <a:ext cx="455700" cy="456000"/>
          </a:xfrm>
          <a:prstGeom prst="rect">
            <a:avLst/>
          </a:prstGeom>
          <a:solidFill>
            <a:srgbClr val="F3F3F3"/>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75" name="Google Shape;75;p15"/>
          <p:cNvSpPr txBox="1"/>
          <p:nvPr/>
        </p:nvSpPr>
        <p:spPr>
          <a:xfrm>
            <a:off x="6603950" y="916075"/>
            <a:ext cx="1367100" cy="4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vect.begin()</a:t>
            </a:r>
            <a:endParaRPr>
              <a:latin typeface="Consolas"/>
              <a:ea typeface="Consolas"/>
              <a:cs typeface="Consolas"/>
              <a:sym typeface="Consolas"/>
            </a:endParaRPr>
          </a:p>
        </p:txBody>
      </p:sp>
      <p:sp>
        <p:nvSpPr>
          <p:cNvPr id="76" name="Google Shape;76;p15"/>
          <p:cNvSpPr txBox="1"/>
          <p:nvPr/>
        </p:nvSpPr>
        <p:spPr>
          <a:xfrm>
            <a:off x="7465200" y="1299438"/>
            <a:ext cx="1367100" cy="4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vect.end()</a:t>
            </a:r>
            <a:endParaRPr>
              <a:latin typeface="Consolas"/>
              <a:ea typeface="Consolas"/>
              <a:cs typeface="Consolas"/>
              <a:sym typeface="Consolas"/>
            </a:endParaRPr>
          </a:p>
        </p:txBody>
      </p:sp>
      <p:cxnSp>
        <p:nvCxnSpPr>
          <p:cNvPr id="77" name="Google Shape;77;p15"/>
          <p:cNvCxnSpPr>
            <a:endCxn id="70" idx="0"/>
          </p:cNvCxnSpPr>
          <p:nvPr/>
        </p:nvCxnSpPr>
        <p:spPr>
          <a:xfrm flipH="1">
            <a:off x="6831800" y="1299075"/>
            <a:ext cx="120000" cy="6498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endCxn id="74" idx="0"/>
          </p:cNvCxnSpPr>
          <p:nvPr/>
        </p:nvCxnSpPr>
        <p:spPr>
          <a:xfrm>
            <a:off x="8342000" y="1679175"/>
            <a:ext cx="312600" cy="26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10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1000"/>
                                        <p:tgtEl>
                                          <p:spTgt spid="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1000"/>
                                        <p:tgtEl>
                                          <p:spTgt spid="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prev(), advance(), distance()</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ans Pro"/>
              <a:buChar char="●"/>
            </a:pPr>
            <a:r>
              <a:rPr b="1" lang="en">
                <a:latin typeface="Consolas"/>
                <a:ea typeface="Consolas"/>
                <a:cs typeface="Consolas"/>
                <a:sym typeface="Consolas"/>
              </a:rPr>
              <a:t>it++</a:t>
            </a:r>
            <a:r>
              <a:rPr lang="en">
                <a:latin typeface="Source Sans Pro"/>
                <a:ea typeface="Source Sans Pro"/>
                <a:cs typeface="Source Sans Pro"/>
                <a:sym typeface="Source Sans Pro"/>
              </a:rPr>
              <a:t>: move </a:t>
            </a:r>
            <a:r>
              <a:rPr lang="en">
                <a:latin typeface="Consolas"/>
                <a:ea typeface="Consolas"/>
                <a:cs typeface="Consolas"/>
                <a:sym typeface="Consolas"/>
              </a:rPr>
              <a:t>it</a:t>
            </a:r>
            <a:r>
              <a:rPr lang="en">
                <a:latin typeface="Source Sans Pro"/>
                <a:ea typeface="Source Sans Pro"/>
                <a:cs typeface="Source Sans Pro"/>
                <a:sym typeface="Source Sans Pro"/>
              </a:rPr>
              <a:t> to next location</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b="1" lang="en">
                <a:latin typeface="Consolas"/>
                <a:ea typeface="Consolas"/>
                <a:cs typeface="Consolas"/>
                <a:sym typeface="Consolas"/>
              </a:rPr>
              <a:t>next(it, k = 1)</a:t>
            </a:r>
            <a:r>
              <a:rPr lang="en">
                <a:latin typeface="Source Sans Pro"/>
                <a:ea typeface="Source Sans Pro"/>
                <a:cs typeface="Source Sans Pro"/>
                <a:sym typeface="Source Sans Pro"/>
              </a:rPr>
              <a:t>: return </a:t>
            </a:r>
            <a:r>
              <a:rPr lang="en">
                <a:latin typeface="Consolas"/>
                <a:ea typeface="Consolas"/>
                <a:cs typeface="Consolas"/>
                <a:sym typeface="Consolas"/>
              </a:rPr>
              <a:t>it</a:t>
            </a:r>
            <a:r>
              <a:rPr lang="en">
                <a:latin typeface="Source Sans Pro"/>
                <a:ea typeface="Source Sans Pro"/>
                <a:cs typeface="Source Sans Pro"/>
                <a:sym typeface="Source Sans Pro"/>
              </a:rPr>
              <a:t>, incremented k times</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Leaves argument unchanged; returns different iterator object</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Default k=1, so </a:t>
            </a:r>
            <a:r>
              <a:rPr lang="en">
                <a:latin typeface="Consolas"/>
                <a:ea typeface="Consolas"/>
                <a:cs typeface="Consolas"/>
                <a:sym typeface="Consolas"/>
              </a:rPr>
              <a:t>next(it)</a:t>
            </a:r>
            <a:r>
              <a:rPr lang="en">
                <a:latin typeface="Source Sans Pro"/>
                <a:ea typeface="Source Sans Pro"/>
                <a:cs typeface="Source Sans Pro"/>
                <a:sym typeface="Source Sans Pro"/>
              </a:rPr>
              <a:t> returns </a:t>
            </a:r>
            <a:r>
              <a:rPr lang="en">
                <a:latin typeface="Consolas"/>
                <a:ea typeface="Consolas"/>
                <a:cs typeface="Consolas"/>
                <a:sym typeface="Consolas"/>
              </a:rPr>
              <a:t>iter+1</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b="1" lang="en">
                <a:latin typeface="Consolas"/>
                <a:ea typeface="Consolas"/>
                <a:cs typeface="Consolas"/>
                <a:sym typeface="Consolas"/>
              </a:rPr>
              <a:t>prev(it, k = 1)</a:t>
            </a:r>
            <a:r>
              <a:rPr lang="en">
                <a:latin typeface="Source Sans Pro"/>
                <a:ea typeface="Source Sans Pro"/>
                <a:cs typeface="Source Sans Pro"/>
                <a:sym typeface="Source Sans Pro"/>
              </a:rPr>
              <a:t>: return </a:t>
            </a:r>
            <a:r>
              <a:rPr lang="en">
                <a:latin typeface="Consolas"/>
                <a:ea typeface="Consolas"/>
                <a:cs typeface="Consolas"/>
                <a:sym typeface="Consolas"/>
              </a:rPr>
              <a:t>it</a:t>
            </a:r>
            <a:r>
              <a:rPr lang="en">
                <a:latin typeface="Source Sans Pro"/>
                <a:ea typeface="Source Sans Pro"/>
                <a:cs typeface="Source Sans Pro"/>
                <a:sym typeface="Source Sans Pro"/>
              </a:rPr>
              <a:t>, decremented k times: </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Leaves argument unchanged; returns different iterator object</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Default k=1, so </a:t>
            </a:r>
            <a:r>
              <a:rPr lang="en">
                <a:latin typeface="Consolas"/>
                <a:ea typeface="Consolas"/>
                <a:cs typeface="Consolas"/>
                <a:sym typeface="Consolas"/>
              </a:rPr>
              <a:t>prev(it)</a:t>
            </a:r>
            <a:r>
              <a:rPr lang="en">
                <a:latin typeface="Source Sans Pro"/>
                <a:ea typeface="Source Sans Pro"/>
                <a:cs typeface="Source Sans Pro"/>
                <a:sym typeface="Source Sans Pro"/>
              </a:rPr>
              <a:t> returns </a:t>
            </a:r>
            <a:r>
              <a:rPr lang="en">
                <a:latin typeface="Consolas"/>
                <a:ea typeface="Consolas"/>
                <a:cs typeface="Consolas"/>
                <a:sym typeface="Consolas"/>
              </a:rPr>
              <a:t>iter-1</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b="1" lang="en">
                <a:latin typeface="Consolas"/>
                <a:ea typeface="Consolas"/>
                <a:cs typeface="Consolas"/>
                <a:sym typeface="Consolas"/>
              </a:rPr>
              <a:t>advance(it, k)</a:t>
            </a:r>
            <a:r>
              <a:rPr lang="en">
                <a:latin typeface="Source Sans Pro"/>
                <a:ea typeface="Source Sans Pro"/>
                <a:cs typeface="Source Sans Pro"/>
                <a:sym typeface="Source Sans Pro"/>
              </a:rPr>
              <a:t>: move </a:t>
            </a:r>
            <a:r>
              <a:rPr lang="en">
                <a:latin typeface="Consolas"/>
                <a:ea typeface="Consolas"/>
                <a:cs typeface="Consolas"/>
                <a:sym typeface="Consolas"/>
              </a:rPr>
              <a:t>it</a:t>
            </a:r>
            <a:r>
              <a:rPr lang="en">
                <a:latin typeface="Source Sans Pro"/>
                <a:ea typeface="Source Sans Pro"/>
                <a:cs typeface="Source Sans Pro"/>
                <a:sym typeface="Source Sans Pro"/>
              </a:rPr>
              <a:t> by distance k:</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if </a:t>
            </a:r>
            <a:r>
              <a:rPr lang="en">
                <a:latin typeface="Consolas"/>
                <a:ea typeface="Consolas"/>
                <a:cs typeface="Consolas"/>
                <a:sym typeface="Consolas"/>
              </a:rPr>
              <a:t>it</a:t>
            </a:r>
            <a:r>
              <a:rPr lang="en">
                <a:latin typeface="Source Sans Pro"/>
                <a:ea typeface="Source Sans Pro"/>
                <a:cs typeface="Source Sans Pro"/>
                <a:sym typeface="Source Sans Pro"/>
              </a:rPr>
              <a:t> is bidirectional, k may be negative</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Consolas"/>
                <a:ea typeface="Consolas"/>
                <a:cs typeface="Consolas"/>
                <a:sym typeface="Consolas"/>
              </a:rPr>
              <a:t>advance</a:t>
            </a:r>
            <a:r>
              <a:rPr lang="en">
                <a:latin typeface="Source Sans Pro"/>
                <a:ea typeface="Source Sans Pro"/>
                <a:cs typeface="Source Sans Pro"/>
                <a:sym typeface="Source Sans Pro"/>
              </a:rPr>
              <a:t> returns </a:t>
            </a:r>
            <a:r>
              <a:rPr lang="en">
                <a:latin typeface="Consolas"/>
                <a:ea typeface="Consolas"/>
                <a:cs typeface="Consolas"/>
                <a:sym typeface="Consolas"/>
              </a:rPr>
              <a:t>void</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b="1" lang="en">
                <a:latin typeface="Consolas"/>
                <a:ea typeface="Consolas"/>
                <a:cs typeface="Consolas"/>
                <a:sym typeface="Consolas"/>
              </a:rPr>
              <a:t>distance(start, end)</a:t>
            </a:r>
            <a:r>
              <a:rPr lang="en">
                <a:latin typeface="Source Sans Pro"/>
                <a:ea typeface="Source Sans Pro"/>
                <a:cs typeface="Source Sans Pro"/>
                <a:sym typeface="Source Sans Pro"/>
              </a:rPr>
              <a:t>: return the number of locations between start, end: </a:t>
            </a:r>
            <a:endParaRPr>
              <a:latin typeface="Consolas"/>
              <a:ea typeface="Consolas"/>
              <a:cs typeface="Consolas"/>
              <a:sym typeface="Consolas"/>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1000"/>
                                        <p:tgtEl>
                                          <p:spTgt spid="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1000"/>
                                        <p:tgtEl>
                                          <p:spTgt spid="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1000"/>
                                        <p:tgtEl>
                                          <p:spTgt spid="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1000"/>
                                        <p:tgtEl>
                                          <p:spTgt spid="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1000"/>
                                        <p:tgtEl>
                                          <p:spTgt spid="8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9" st="9"/>
                                            </p:txEl>
                                          </p:spTgt>
                                        </p:tgtEl>
                                        <p:attrNameLst>
                                          <p:attrName>style.visibility</p:attrName>
                                        </p:attrNameLst>
                                      </p:cBhvr>
                                      <p:to>
                                        <p:strVal val="visible"/>
                                      </p:to>
                                    </p:set>
                                    <p:animEffect filter="fade" transition="in">
                                      <p:cBhvr>
                                        <p:cTn dur="1000"/>
                                        <p:tgtEl>
                                          <p:spTgt spid="8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0" st="10"/>
                                            </p:txEl>
                                          </p:spTgt>
                                        </p:tgtEl>
                                        <p:attrNameLst>
                                          <p:attrName>style.visibility</p:attrName>
                                        </p:attrNameLst>
                                      </p:cBhvr>
                                      <p:to>
                                        <p:strVal val="visible"/>
                                      </p:to>
                                    </p:set>
                                    <p:animEffect filter="fade" transition="in">
                                      <p:cBhvr>
                                        <p:cTn dur="1000"/>
                                        <p:tgtEl>
                                          <p:spTgt spid="8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Conventional for loop</a:t>
            </a:r>
            <a:endParaRPr/>
          </a:p>
        </p:txBody>
      </p:sp>
      <p:sp>
        <p:nvSpPr>
          <p:cNvPr id="91" name="Google Shape;91;p17"/>
          <p:cNvSpPr txBox="1"/>
          <p:nvPr>
            <p:ph idx="1" type="body"/>
          </p:nvPr>
        </p:nvSpPr>
        <p:spPr>
          <a:xfrm>
            <a:off x="311700" y="1468825"/>
            <a:ext cx="8520600" cy="348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Consolas"/>
                <a:ea typeface="Consolas"/>
                <a:cs typeface="Consolas"/>
                <a:sym typeface="Consolas"/>
              </a:rPr>
              <a:t>vector&lt;float&gt; vect(10, 2);</a:t>
            </a:r>
            <a:br>
              <a:rPr lang="en" sz="1400">
                <a:latin typeface="Consolas"/>
                <a:ea typeface="Consolas"/>
                <a:cs typeface="Consolas"/>
                <a:sym typeface="Consolas"/>
              </a:rPr>
            </a:br>
            <a:br>
              <a:rPr lang="en" sz="1400">
                <a:latin typeface="Consolas"/>
                <a:ea typeface="Consolas"/>
                <a:cs typeface="Consolas"/>
                <a:sym typeface="Consolas"/>
              </a:rPr>
            </a:br>
            <a:r>
              <a:rPr lang="en" sz="1400">
                <a:latin typeface="Consolas"/>
                <a:ea typeface="Consolas"/>
                <a:cs typeface="Consolas"/>
                <a:sym typeface="Consolas"/>
              </a:rPr>
              <a:t>// incrementing with ++</a:t>
            </a:r>
            <a:br>
              <a:rPr lang="en" sz="1400">
                <a:latin typeface="Consolas"/>
                <a:ea typeface="Consolas"/>
                <a:cs typeface="Consolas"/>
                <a:sym typeface="Consolas"/>
              </a:rPr>
            </a:br>
            <a:r>
              <a:rPr lang="en" sz="1400">
                <a:latin typeface="Consolas"/>
                <a:ea typeface="Consolas"/>
                <a:cs typeface="Consolas"/>
                <a:sym typeface="Consolas"/>
              </a:rPr>
              <a:t>for (vector&lt;float&gt;::iterator it = vect.begin(); it != vect.end(); it++) {</a:t>
            </a:r>
            <a:br>
              <a:rPr lang="en" sz="1400">
                <a:latin typeface="Consolas"/>
                <a:ea typeface="Consolas"/>
                <a:cs typeface="Consolas"/>
                <a:sym typeface="Consolas"/>
              </a:rPr>
            </a:br>
            <a:r>
              <a:rPr lang="en" sz="1400">
                <a:latin typeface="Consolas"/>
                <a:ea typeface="Consolas"/>
                <a:cs typeface="Consolas"/>
                <a:sym typeface="Consolas"/>
              </a:rPr>
              <a:t>  float x = *it;</a:t>
            </a:r>
            <a:br>
              <a:rPr lang="en" sz="1400">
                <a:latin typeface="Consolas"/>
                <a:ea typeface="Consolas"/>
                <a:cs typeface="Consolas"/>
                <a:sym typeface="Consolas"/>
              </a:rPr>
            </a:br>
            <a:r>
              <a:rPr lang="en" sz="1400">
                <a:latin typeface="Consolas"/>
                <a:ea typeface="Consolas"/>
                <a:cs typeface="Consolas"/>
                <a:sym typeface="Consolas"/>
              </a:rPr>
              <a:t>  cout &lt;&lt; x;</a:t>
            </a:r>
            <a:br>
              <a:rPr lang="en" sz="1400">
                <a:latin typeface="Consolas"/>
                <a:ea typeface="Consolas"/>
                <a:cs typeface="Consolas"/>
                <a:sym typeface="Consolas"/>
              </a:rPr>
            </a:br>
            <a:r>
              <a:rPr lang="en" sz="1400">
                <a:latin typeface="Consolas"/>
                <a:ea typeface="Consolas"/>
                <a:cs typeface="Consolas"/>
                <a:sym typeface="Consolas"/>
              </a:rPr>
              <a:t>}</a:t>
            </a:r>
            <a:br>
              <a:rPr lang="en" sz="1400">
                <a:latin typeface="Consolas"/>
                <a:ea typeface="Consolas"/>
                <a:cs typeface="Consolas"/>
                <a:sym typeface="Consolas"/>
              </a:rPr>
            </a:br>
            <a:br>
              <a:rPr lang="en" sz="1400">
                <a:latin typeface="Consolas"/>
                <a:ea typeface="Consolas"/>
                <a:cs typeface="Consolas"/>
                <a:sym typeface="Consolas"/>
              </a:rPr>
            </a:br>
            <a:r>
              <a:rPr lang="en" sz="1400">
                <a:latin typeface="Consolas"/>
                <a:ea typeface="Consolas"/>
                <a:cs typeface="Consolas"/>
                <a:sym typeface="Consolas"/>
              </a:rPr>
              <a:t>// incrementing with advance()</a:t>
            </a:r>
            <a:br>
              <a:rPr lang="en" sz="1400">
                <a:latin typeface="Consolas"/>
                <a:ea typeface="Consolas"/>
                <a:cs typeface="Consolas"/>
                <a:sym typeface="Consolas"/>
              </a:rPr>
            </a:br>
            <a:r>
              <a:rPr lang="en" sz="1400">
                <a:latin typeface="Consolas"/>
                <a:ea typeface="Consolas"/>
                <a:cs typeface="Consolas"/>
                <a:sym typeface="Consolas"/>
              </a:rPr>
              <a:t>for (vector&lt;float&gt;::iterator it = vect.begin(); it != vect.end(); advance(it, 1)) {</a:t>
            </a:r>
            <a:br>
              <a:rPr lang="en" sz="1400">
                <a:latin typeface="Consolas"/>
                <a:ea typeface="Consolas"/>
                <a:cs typeface="Consolas"/>
                <a:sym typeface="Consolas"/>
              </a:rPr>
            </a:br>
            <a:r>
              <a:rPr lang="en" sz="1400">
                <a:latin typeface="Consolas"/>
                <a:ea typeface="Consolas"/>
                <a:cs typeface="Consolas"/>
                <a:sym typeface="Consolas"/>
              </a:rPr>
              <a:t>  float x = *it;</a:t>
            </a:r>
            <a:br>
              <a:rPr lang="en" sz="1400">
                <a:latin typeface="Consolas"/>
                <a:ea typeface="Consolas"/>
                <a:cs typeface="Consolas"/>
                <a:sym typeface="Consolas"/>
              </a:rPr>
            </a:br>
            <a:r>
              <a:rPr lang="en" sz="1400">
                <a:latin typeface="Consolas"/>
                <a:ea typeface="Consolas"/>
                <a:cs typeface="Consolas"/>
                <a:sym typeface="Consolas"/>
              </a:rPr>
              <a:t>  cout &lt;&lt; x;</a:t>
            </a:r>
            <a:br>
              <a:rPr lang="en" sz="1400">
                <a:latin typeface="Consolas"/>
                <a:ea typeface="Consolas"/>
                <a:cs typeface="Consolas"/>
                <a:sym typeface="Consolas"/>
              </a:rPr>
            </a:b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Range-Based for</a:t>
            </a:r>
            <a:endParaRPr/>
          </a:p>
        </p:txBody>
      </p:sp>
      <p:sp>
        <p:nvSpPr>
          <p:cNvPr id="98" name="Google Shape;98;p18"/>
          <p:cNvSpPr txBox="1"/>
          <p:nvPr>
            <p:ph idx="1" type="body"/>
          </p:nvPr>
        </p:nvSpPr>
        <p:spPr>
          <a:xfrm>
            <a:off x="311700" y="1468825"/>
            <a:ext cx="8520600" cy="33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Source Sans Pro"/>
                <a:ea typeface="Source Sans Pro"/>
                <a:cs typeface="Source Sans Pro"/>
                <a:sym typeface="Source Sans Pro"/>
              </a:rPr>
              <a:t>Syntax (since C++11):</a:t>
            </a:r>
            <a:br>
              <a:rPr lang="en">
                <a:latin typeface="Source Sans Pro"/>
                <a:ea typeface="Source Sans Pro"/>
                <a:cs typeface="Source Sans Pro"/>
                <a:sym typeface="Source Sans Pro"/>
              </a:rPr>
            </a:br>
            <a:r>
              <a:rPr lang="en">
                <a:latin typeface="Consolas"/>
                <a:ea typeface="Consolas"/>
                <a:cs typeface="Consolas"/>
                <a:sym typeface="Consolas"/>
              </a:rPr>
              <a:t>for (element-type : container) {</a:t>
            </a:r>
            <a:br>
              <a:rPr lang="en">
                <a:latin typeface="Consolas"/>
                <a:ea typeface="Consolas"/>
                <a:cs typeface="Consolas"/>
                <a:sym typeface="Consolas"/>
              </a:rPr>
            </a:br>
            <a:r>
              <a:rPr lang="en">
                <a:latin typeface="Consolas"/>
                <a:ea typeface="Consolas"/>
                <a:cs typeface="Consolas"/>
                <a:sym typeface="Consolas"/>
              </a:rPr>
              <a:t>  // use ident</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container</a:t>
            </a:r>
            <a:r>
              <a:rPr lang="en">
                <a:latin typeface="Source Sans Pro"/>
                <a:ea typeface="Source Sans Pro"/>
                <a:cs typeface="Source Sans Pro"/>
                <a:sym typeface="Source Sans Pro"/>
              </a:rPr>
              <a:t> must have begin(), end() functions</a:t>
            </a:r>
            <a:br>
              <a:rPr lang="en">
                <a:latin typeface="Consolas"/>
                <a:ea typeface="Consolas"/>
                <a:cs typeface="Consolas"/>
                <a:sym typeface="Consolas"/>
              </a:rPr>
            </a:br>
            <a:br>
              <a:rPr lang="en">
                <a:latin typeface="Consolas"/>
                <a:ea typeface="Consolas"/>
                <a:cs typeface="Consolas"/>
                <a:sym typeface="Consolas"/>
              </a:rPr>
            </a:br>
            <a:r>
              <a:rPr lang="en">
                <a:latin typeface="Consolas"/>
                <a:ea typeface="Consolas"/>
                <a:cs typeface="Consolas"/>
                <a:sym typeface="Consolas"/>
              </a:rPr>
              <a:t>vector&lt;float&gt; vect(10, 2.1);</a:t>
            </a:r>
            <a:br>
              <a:rPr lang="en">
                <a:latin typeface="Consolas"/>
                <a:ea typeface="Consolas"/>
                <a:cs typeface="Consolas"/>
                <a:sym typeface="Consolas"/>
              </a:rPr>
            </a:br>
            <a:r>
              <a:rPr lang="en">
                <a:latin typeface="Consolas"/>
                <a:ea typeface="Consolas"/>
                <a:cs typeface="Consolas"/>
                <a:sym typeface="Consolas"/>
              </a:rPr>
              <a:t>for (float x : vect) {</a:t>
            </a:r>
            <a:br>
              <a:rPr lang="en">
                <a:latin typeface="Consolas"/>
                <a:ea typeface="Consolas"/>
                <a:cs typeface="Consolas"/>
                <a:sym typeface="Consolas"/>
              </a:rPr>
            </a:br>
            <a:r>
              <a:rPr lang="en">
                <a:latin typeface="Consolas"/>
                <a:ea typeface="Consolas"/>
                <a:cs typeface="Consolas"/>
                <a:sym typeface="Consolas"/>
              </a:rPr>
              <a:t>  cout &lt;&lt; x;</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Non-Const Iterator</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Plain iterator is </a:t>
            </a:r>
            <a:r>
              <a:rPr b="1" lang="en">
                <a:latin typeface="Source Sans Pro"/>
                <a:ea typeface="Source Sans Pro"/>
                <a:cs typeface="Source Sans Pro"/>
                <a:sym typeface="Source Sans Pro"/>
              </a:rPr>
              <a:t>mutable</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Allows elements to be changed</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for (vector&lt;float&gt;::iterator it = vect.begin(); it != vect.end(); it++) {</a:t>
            </a:r>
            <a:br>
              <a:rPr lang="en">
                <a:latin typeface="Consolas"/>
                <a:ea typeface="Consolas"/>
                <a:cs typeface="Consolas"/>
                <a:sym typeface="Consolas"/>
              </a:rPr>
            </a:br>
            <a:r>
              <a:rPr lang="en">
                <a:latin typeface="Consolas"/>
                <a:ea typeface="Consolas"/>
                <a:cs typeface="Consolas"/>
                <a:sym typeface="Consolas"/>
              </a:rPr>
              <a:t>  *it = 0;</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Compile error if vect is const</a:t>
            </a:r>
            <a:br>
              <a:rPr lang="en">
                <a:latin typeface="Source Sans Pro"/>
                <a:ea typeface="Source Sans Pro"/>
                <a:cs typeface="Source Sans Pro"/>
                <a:sym typeface="Source Sans Pro"/>
              </a:rPr>
            </a:b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Consolas"/>
              <a:buChar char="●"/>
            </a:pPr>
            <a:r>
              <a:rPr lang="en" sz="1400">
                <a:latin typeface="Consolas"/>
                <a:ea typeface="Consolas"/>
                <a:cs typeface="Consolas"/>
                <a:sym typeface="Consolas"/>
              </a:rPr>
              <a:t>void print(const vector&lt;float&gt;&amp; v) {</a:t>
            </a:r>
            <a:br>
              <a:rPr lang="en" sz="1400">
                <a:latin typeface="Consolas"/>
                <a:ea typeface="Consolas"/>
                <a:cs typeface="Consolas"/>
                <a:sym typeface="Consolas"/>
              </a:rPr>
            </a:br>
            <a:r>
              <a:rPr lang="en" sz="1400">
                <a:latin typeface="Consolas"/>
                <a:ea typeface="Consolas"/>
                <a:cs typeface="Consolas"/>
                <a:sym typeface="Consolas"/>
              </a:rPr>
              <a:t>  for (vector&lt;float&gt;::iterator it = v.begin(); it != v.end(); it++) {</a:t>
            </a:r>
            <a:br>
              <a:rPr lang="en" sz="1400">
                <a:latin typeface="Consolas"/>
                <a:ea typeface="Consolas"/>
                <a:cs typeface="Consolas"/>
                <a:sym typeface="Consolas"/>
              </a:rPr>
            </a:br>
            <a:r>
              <a:rPr lang="en" sz="1400">
                <a:latin typeface="Consolas"/>
                <a:ea typeface="Consolas"/>
                <a:cs typeface="Consolas"/>
                <a:sym typeface="Consolas"/>
              </a:rPr>
              <a:t>    float x = *it;</a:t>
            </a:r>
            <a:br>
              <a:rPr lang="en" sz="1400">
                <a:latin typeface="Consolas"/>
                <a:ea typeface="Consolas"/>
                <a:cs typeface="Consolas"/>
                <a:sym typeface="Consolas"/>
              </a:rPr>
            </a:br>
            <a:r>
              <a:rPr lang="en" sz="1400">
                <a:latin typeface="Consolas"/>
                <a:ea typeface="Consolas"/>
                <a:cs typeface="Consolas"/>
                <a:sym typeface="Consolas"/>
              </a:rPr>
              <a:t>    cout &lt;&lt; x;</a:t>
            </a:r>
            <a:br>
              <a:rPr lang="en" sz="1400">
                <a:latin typeface="Consolas"/>
                <a:ea typeface="Consolas"/>
                <a:cs typeface="Consolas"/>
                <a:sym typeface="Consolas"/>
              </a:rPr>
            </a:br>
            <a:r>
              <a:rPr lang="en" sz="1400">
                <a:latin typeface="Consolas"/>
                <a:ea typeface="Consolas"/>
                <a:cs typeface="Consolas"/>
                <a:sym typeface="Consolas"/>
              </a:rPr>
              <a:t>  }</a:t>
            </a:r>
            <a:br>
              <a:rPr lang="en" sz="1400">
                <a:latin typeface="Consolas"/>
                <a:ea typeface="Consolas"/>
                <a:cs typeface="Consolas"/>
                <a:sym typeface="Consolas"/>
              </a:rPr>
            </a:br>
            <a:r>
              <a:rPr lang="en" sz="1400">
                <a:latin typeface="Consolas"/>
                <a:ea typeface="Consolas"/>
                <a:cs typeface="Consolas"/>
                <a:sym typeface="Consolas"/>
              </a:rPr>
              <a:t>}</a:t>
            </a:r>
            <a:endParaRPr>
              <a:latin typeface="Source Sans Pro"/>
              <a:ea typeface="Source Sans Pro"/>
              <a:cs typeface="Source Sans Pro"/>
              <a:sym typeface="Source Sans Pro"/>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 Iterator</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Const iterator: does not allow element mutation, works with const container</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E.g. </a:t>
            </a:r>
            <a:r>
              <a:rPr lang="en">
                <a:latin typeface="Consolas"/>
                <a:ea typeface="Consolas"/>
                <a:cs typeface="Consolas"/>
                <a:sym typeface="Consolas"/>
              </a:rPr>
              <a:t>std::vector::const_iterator</a:t>
            </a:r>
            <a:endParaRPr>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Forward: cbegin(), cend()</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Backward: crbegin(), crend()</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No compile error anymore:</a:t>
            </a:r>
            <a:br>
              <a:rPr lang="en">
                <a:latin typeface="Source Sans Pro"/>
                <a:ea typeface="Source Sans Pro"/>
                <a:cs typeface="Source Sans Pro"/>
                <a:sym typeface="Source Sans Pro"/>
              </a:rPr>
            </a:br>
            <a:r>
              <a:rPr lang="en" sz="1400">
                <a:latin typeface="Consolas"/>
                <a:ea typeface="Consolas"/>
                <a:cs typeface="Consolas"/>
                <a:sym typeface="Consolas"/>
              </a:rPr>
              <a:t>void print(const vector&lt;float&gt;&amp; v) {</a:t>
            </a:r>
            <a:br>
              <a:rPr lang="en" sz="1400">
                <a:latin typeface="Consolas"/>
                <a:ea typeface="Consolas"/>
                <a:cs typeface="Consolas"/>
                <a:sym typeface="Consolas"/>
              </a:rPr>
            </a:br>
            <a:r>
              <a:rPr lang="en" sz="1400">
                <a:latin typeface="Consolas"/>
                <a:ea typeface="Consolas"/>
                <a:cs typeface="Consolas"/>
                <a:sym typeface="Consolas"/>
              </a:rPr>
              <a:t>  for (vector&lt;float&gt;::const_iterator it = v.</a:t>
            </a:r>
            <a:r>
              <a:rPr lang="en" sz="1400">
                <a:highlight>
                  <a:srgbClr val="FFFF00"/>
                </a:highlight>
                <a:latin typeface="Consolas"/>
                <a:ea typeface="Consolas"/>
                <a:cs typeface="Consolas"/>
                <a:sym typeface="Consolas"/>
              </a:rPr>
              <a:t>cbegin</a:t>
            </a:r>
            <a:r>
              <a:rPr lang="en" sz="1400">
                <a:latin typeface="Consolas"/>
                <a:ea typeface="Consolas"/>
                <a:cs typeface="Consolas"/>
                <a:sym typeface="Consolas"/>
              </a:rPr>
              <a:t>(); it != v.</a:t>
            </a:r>
            <a:r>
              <a:rPr lang="en" sz="1400">
                <a:highlight>
                  <a:srgbClr val="FFFF00"/>
                </a:highlight>
                <a:latin typeface="Consolas"/>
                <a:ea typeface="Consolas"/>
                <a:cs typeface="Consolas"/>
                <a:sym typeface="Consolas"/>
              </a:rPr>
              <a:t>cend</a:t>
            </a:r>
            <a:r>
              <a:rPr lang="en" sz="1400">
                <a:latin typeface="Consolas"/>
                <a:ea typeface="Consolas"/>
                <a:cs typeface="Consolas"/>
                <a:sym typeface="Consolas"/>
              </a:rPr>
              <a:t>(); it++) {</a:t>
            </a:r>
            <a:br>
              <a:rPr lang="en" sz="1400">
                <a:latin typeface="Consolas"/>
                <a:ea typeface="Consolas"/>
                <a:cs typeface="Consolas"/>
                <a:sym typeface="Consolas"/>
              </a:rPr>
            </a:br>
            <a:r>
              <a:rPr lang="en" sz="1400">
                <a:latin typeface="Consolas"/>
                <a:ea typeface="Consolas"/>
                <a:cs typeface="Consolas"/>
                <a:sym typeface="Consolas"/>
              </a:rPr>
              <a:t>	float x = *it;</a:t>
            </a:r>
            <a:br>
              <a:rPr lang="en" sz="1400">
                <a:latin typeface="Consolas"/>
                <a:ea typeface="Consolas"/>
                <a:cs typeface="Consolas"/>
                <a:sym typeface="Consolas"/>
              </a:rPr>
            </a:br>
            <a:r>
              <a:rPr lang="en" sz="1400">
                <a:latin typeface="Consolas"/>
                <a:ea typeface="Consolas"/>
                <a:cs typeface="Consolas"/>
                <a:sym typeface="Consolas"/>
              </a:rPr>
              <a:t>	cout &lt;&lt; x;</a:t>
            </a:r>
            <a:br>
              <a:rPr lang="en" sz="1400">
                <a:latin typeface="Consolas"/>
                <a:ea typeface="Consolas"/>
                <a:cs typeface="Consolas"/>
                <a:sym typeface="Consolas"/>
              </a:rPr>
            </a:br>
            <a:r>
              <a:rPr lang="en" sz="1400">
                <a:latin typeface="Consolas"/>
                <a:ea typeface="Consolas"/>
                <a:cs typeface="Consolas"/>
                <a:sym typeface="Consolas"/>
              </a:rPr>
              <a:t>  }</a:t>
            </a:r>
            <a:br>
              <a:rPr lang="en" sz="1400">
                <a:latin typeface="Consolas"/>
                <a:ea typeface="Consolas"/>
                <a:cs typeface="Consolas"/>
                <a:sym typeface="Consolas"/>
              </a:rPr>
            </a:br>
            <a:r>
              <a:rPr lang="en" sz="1400">
                <a:latin typeface="Consolas"/>
                <a:ea typeface="Consolas"/>
                <a:cs typeface="Consolas"/>
                <a:sym typeface="Consolas"/>
              </a:rPr>
              <a:t>}</a:t>
            </a:r>
            <a:endParaRPr sz="1400">
              <a:latin typeface="Consolas"/>
              <a:ea typeface="Consolas"/>
              <a:cs typeface="Consolas"/>
              <a:sym typeface="Consolas"/>
            </a:endParaRPr>
          </a:p>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Range-based for automatically determines when it needs to use a const iterator</a:t>
            </a:r>
            <a:endParaRPr>
              <a:latin typeface="Source Sans Pro"/>
              <a:ea typeface="Source Sans Pro"/>
              <a:cs typeface="Source Sans Pro"/>
              <a:sym typeface="Source Sans Pro"/>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ans Pro"/>
              <a:buChar char="●"/>
            </a:pPr>
            <a:r>
              <a:rPr lang="en">
                <a:latin typeface="Source Sans Pro"/>
                <a:ea typeface="Source Sans Pro"/>
                <a:cs typeface="Source Sans Pro"/>
                <a:sym typeface="Source Sans Pro"/>
              </a:rPr>
              <a:t>Member function for vector, list</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Consolas"/>
                <a:ea typeface="Consolas"/>
                <a:cs typeface="Consolas"/>
                <a:sym typeface="Consolas"/>
              </a:rPr>
              <a:t>insert(iter, val)</a:t>
            </a:r>
            <a:r>
              <a:rPr lang="en">
                <a:latin typeface="Source Sans Pro"/>
                <a:ea typeface="Source Sans Pro"/>
                <a:cs typeface="Source Sans Pro"/>
                <a:sym typeface="Source Sans Pro"/>
              </a:rPr>
              <a:t>: insert </a:t>
            </a:r>
            <a:r>
              <a:rPr lang="en">
                <a:latin typeface="Consolas"/>
                <a:ea typeface="Consolas"/>
                <a:cs typeface="Consolas"/>
                <a:sym typeface="Consolas"/>
              </a:rPr>
              <a:t>val</a:t>
            </a:r>
            <a:r>
              <a:rPr lang="en">
                <a:latin typeface="Source Sans Pro"/>
                <a:ea typeface="Source Sans Pro"/>
                <a:cs typeface="Source Sans Pro"/>
                <a:sym typeface="Source Sans Pro"/>
              </a:rPr>
              <a:t> at location </a:t>
            </a:r>
            <a:r>
              <a:rPr lang="en">
                <a:latin typeface="Consolas"/>
                <a:ea typeface="Consolas"/>
                <a:cs typeface="Consolas"/>
                <a:sym typeface="Consolas"/>
              </a:rPr>
              <a:t>iter</a:t>
            </a: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O(1)</a:t>
            </a:r>
            <a:r>
              <a:rPr lang="en">
                <a:latin typeface="Source Sans Pro"/>
                <a:ea typeface="Source Sans Pro"/>
                <a:cs typeface="Source Sans Pro"/>
                <a:sym typeface="Source Sans Pro"/>
              </a:rPr>
              <a:t> for linked lists, O(n) for vector</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Consolas"/>
                <a:ea typeface="Consolas"/>
                <a:cs typeface="Consolas"/>
                <a:sym typeface="Consolas"/>
              </a:rPr>
              <a:t>insert(iter, n, val)</a:t>
            </a:r>
            <a:r>
              <a:rPr lang="en">
                <a:latin typeface="Source Sans Pro"/>
                <a:ea typeface="Source Sans Pro"/>
                <a:cs typeface="Source Sans Pro"/>
                <a:sym typeface="Source Sans Pro"/>
              </a:rPr>
              <a:t>: insert </a:t>
            </a:r>
            <a:r>
              <a:rPr lang="en">
                <a:latin typeface="Consolas"/>
                <a:ea typeface="Consolas"/>
                <a:cs typeface="Consolas"/>
                <a:sym typeface="Consolas"/>
              </a:rPr>
              <a:t>n</a:t>
            </a:r>
            <a:r>
              <a:rPr lang="en">
                <a:latin typeface="Source Sans Pro"/>
                <a:ea typeface="Source Sans Pro"/>
                <a:cs typeface="Source Sans Pro"/>
                <a:sym typeface="Source Sans Pro"/>
              </a:rPr>
              <a:t> copies of </a:t>
            </a:r>
            <a:r>
              <a:rPr lang="en">
                <a:latin typeface="Consolas"/>
                <a:ea typeface="Consolas"/>
                <a:cs typeface="Consolas"/>
                <a:sym typeface="Consolas"/>
              </a:rPr>
              <a:t>val</a:t>
            </a:r>
            <a:r>
              <a:rPr lang="en">
                <a:latin typeface="Source Sans Pro"/>
                <a:ea typeface="Source Sans Pro"/>
                <a:cs typeface="Source Sans Pro"/>
                <a:sym typeface="Source Sans Pro"/>
              </a:rPr>
              <a:t> at location </a:t>
            </a:r>
            <a:r>
              <a:rPr lang="en">
                <a:latin typeface="Consolas"/>
                <a:ea typeface="Consolas"/>
                <a:cs typeface="Consolas"/>
                <a:sym typeface="Consolas"/>
              </a:rPr>
              <a:t>iter</a:t>
            </a:r>
            <a:r>
              <a:rPr lang="en">
                <a:latin typeface="Source Sans Pro"/>
                <a:ea typeface="Source Sans Pro"/>
                <a:cs typeface="Source Sans Pro"/>
                <a:sym typeface="Source Sans Pro"/>
              </a:rPr>
              <a:t>; O(n)</a:t>
            </a:r>
            <a:endParaRPr>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a:latin typeface="Consolas"/>
                <a:ea typeface="Consolas"/>
                <a:cs typeface="Consolas"/>
                <a:sym typeface="Consolas"/>
              </a:rPr>
              <a:t>insert(iter, start, end)</a:t>
            </a:r>
            <a:r>
              <a:rPr lang="en">
                <a:latin typeface="Source Sans Pro"/>
                <a:ea typeface="Source Sans Pro"/>
                <a:cs typeface="Source Sans Pro"/>
                <a:sym typeface="Source Sans Pro"/>
              </a:rPr>
              <a:t>: insert the elements in the range [</a:t>
            </a:r>
            <a:r>
              <a:rPr lang="en">
                <a:latin typeface="Consolas"/>
                <a:ea typeface="Consolas"/>
                <a:cs typeface="Consolas"/>
                <a:sym typeface="Consolas"/>
              </a:rPr>
              <a:t>start</a:t>
            </a:r>
            <a:r>
              <a:rPr lang="en">
                <a:latin typeface="Source Sans Pro"/>
                <a:ea typeface="Source Sans Pro"/>
                <a:cs typeface="Source Sans Pro"/>
                <a:sym typeface="Source Sans Pro"/>
              </a:rPr>
              <a:t>, </a:t>
            </a:r>
            <a:r>
              <a:rPr lang="en">
                <a:latin typeface="Consolas"/>
                <a:ea typeface="Consolas"/>
                <a:cs typeface="Consolas"/>
                <a:sym typeface="Consolas"/>
              </a:rPr>
              <a:t>end</a:t>
            </a:r>
            <a:r>
              <a:rPr lang="en">
                <a:latin typeface="Source Sans Pro"/>
                <a:ea typeface="Source Sans Pro"/>
                <a:cs typeface="Source Sans Pro"/>
                <a:sym typeface="Source Sans Pro"/>
              </a:rPr>
              <a:t>) at location </a:t>
            </a:r>
            <a:r>
              <a:rPr lang="en">
                <a:latin typeface="Consolas"/>
                <a:ea typeface="Consolas"/>
                <a:cs typeface="Consolas"/>
                <a:sym typeface="Consolas"/>
              </a:rPr>
              <a:t>iter</a:t>
            </a:r>
            <a:r>
              <a:rPr lang="en">
                <a:latin typeface="Source Sans Pro"/>
                <a:ea typeface="Source Sans Pro"/>
                <a:cs typeface="Source Sans Pro"/>
                <a:sym typeface="Source Sans Pro"/>
              </a:rPr>
              <a:t>; O(n)</a:t>
            </a:r>
            <a:endParaRPr>
              <a:latin typeface="Consolas"/>
              <a:ea typeface="Consolas"/>
              <a:cs typeface="Consolas"/>
              <a:sym typeface="Consolas"/>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