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Source Code Pr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SourceCodePro-bold.fntdata"/><Relationship Id="rId27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bcad2bdae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bcad2bdae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9bcad2bdae_0_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9bcad2bdae_0_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9bcad2bdae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9bcad2bdae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9bcad2bdae_0_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9bcad2bdae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9bcad2bdae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9bcad2bdae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9bcad2bdae_0_1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9bcad2bdae_0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9bcad2bdae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9bcad2bdae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9bcad2bdae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9bcad2bdae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9bcad2bdae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9bcad2bdae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9bcad2bdae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9bcad2bdae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cad2bda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cad2bda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bcad2bdae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9bcad2bdae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9bcad2bdae_0_1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9bcad2bdae_0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bcad2bda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bcad2bda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bcad2bda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bcad2bda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bcad2bda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bcad2bda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bcad2bda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bcad2bda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bcad2bda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bcad2bda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bcad2bdae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bcad2bdae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bcad2bdae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bcad2bdae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Traversal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CPSC 131 - Data Structure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Shrinivas Patil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Overflow Issue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311700" y="1468825"/>
            <a:ext cx="4161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every vertex not-seen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DFS(G, start):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Visit start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Mark start seen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Push neighbours to stack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While stack is not empty: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 = Pop node from stack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if V has not been seen: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DFS(G, v)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Issue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recursive algorithm can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overflow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the C++ stack segment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When #vertices &gt; stack size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Languages with the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tail recursion optimization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do not have this problem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E.g. Lisp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We convert recursion to a loop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Need an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explicit stack data structure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to remember the “todo” vertices that still need to be visited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3" name="Google Shape;1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 Analysis: Everything Except Seeing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311700" y="1468825"/>
            <a:ext cx="4520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DFS(G, start):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Vector&lt;bool&gt; seen(G.VertexCount(), false);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VectorStack&lt;int&gt; stack;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stack.Push(start)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while stack.Size() &gt; 0: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int next = stack.Top()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stack.Pop()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If next not in seen: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seen.push_back(next)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Adj_vert = Findalladj(next)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While Adj_vert: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If Adj_vert not in seen: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stack.push(Adj_vert)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First: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everything except the “seeing” if statement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Create seen: O(n)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Create todo: O(1)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Push(start): O(1)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While loop: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 iterations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Top: O(1)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Pop: O(1)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Total: O(n)+O(1)+O(1)+n ✕ O(1) =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O(n)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1" name="Google Shape;20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 Analysis: Seeing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 todo.Size() &gt; 0: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…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If next not in seen: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seen.push_back(next)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Adj_vert = Findalladj(next)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While Adj_vert: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If Adj_vert not in seen: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stack.push(Adj_vert)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One “seeing” if statement: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Visit: O(1)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Seen[next] = true: O(1)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Findalladj(next): O(deg(next))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For loop: deg(next) ✕ O(1)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Total: O(1)+O(1)+O(deg(next))+O(deg(next))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= O(deg(next))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Recall: each vertex is seen at most once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Total time “seeing” among all while loop iterations: O(𝚺 deg(v))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24"/>
          <p:cNvSpPr txBox="1"/>
          <p:nvPr/>
        </p:nvSpPr>
        <p:spPr>
          <a:xfrm>
            <a:off x="6211300" y="3668625"/>
            <a:ext cx="518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v∊V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Degree Sum Formula</a:t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Lemma: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𝚺 deg(v) = 2m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Proof Sketch:</a:t>
            </a:r>
            <a:endParaRPr i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 a graph with zero edges, every vertex has degree 0.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Suppose we add an edge (a, b). This increments deg(a) and deg(b). So each +1 to m corresponds to +2 to the degree total.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7" name="Google Shape;21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8" name="Google Shape;218;p25"/>
          <p:cNvGrpSpPr/>
          <p:nvPr/>
        </p:nvGrpSpPr>
        <p:grpSpPr>
          <a:xfrm>
            <a:off x="6380750" y="1134500"/>
            <a:ext cx="2451550" cy="1335000"/>
            <a:chOff x="5760325" y="1613650"/>
            <a:chExt cx="2451550" cy="1335000"/>
          </a:xfrm>
        </p:grpSpPr>
        <p:sp>
          <p:nvSpPr>
            <p:cNvPr id="219" name="Google Shape;219;p25"/>
            <p:cNvSpPr/>
            <p:nvPr/>
          </p:nvSpPr>
          <p:spPr>
            <a:xfrm>
              <a:off x="5760325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6733950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7238250" y="21179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7707575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6181550" y="24443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224" name="Google Shape;224;p25"/>
            <p:cNvCxnSpPr>
              <a:stCxn id="219" idx="6"/>
              <a:endCxn id="220" idx="2"/>
            </p:cNvCxnSpPr>
            <p:nvPr/>
          </p:nvCxnSpPr>
          <p:spPr>
            <a:xfrm>
              <a:off x="6264625" y="1865800"/>
              <a:ext cx="469200" cy="0"/>
            </a:xfrm>
            <a:prstGeom prst="straightConnector1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5" name="Google Shape;225;p25"/>
            <p:cNvCxnSpPr>
              <a:stCxn id="220" idx="6"/>
              <a:endCxn id="222" idx="2"/>
            </p:cNvCxnSpPr>
            <p:nvPr/>
          </p:nvCxnSpPr>
          <p:spPr>
            <a:xfrm>
              <a:off x="7238250" y="1865800"/>
              <a:ext cx="469200" cy="0"/>
            </a:xfrm>
            <a:prstGeom prst="straightConnector1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6" name="Google Shape;226;p25"/>
            <p:cNvCxnSpPr>
              <a:stCxn id="222" idx="3"/>
              <a:endCxn id="221" idx="7"/>
            </p:cNvCxnSpPr>
            <p:nvPr/>
          </p:nvCxnSpPr>
          <p:spPr>
            <a:xfrm flipH="1">
              <a:off x="7668628" y="2044097"/>
              <a:ext cx="112800" cy="147600"/>
            </a:xfrm>
            <a:prstGeom prst="straightConnector1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7" name="Google Shape;227;p25"/>
            <p:cNvCxnSpPr>
              <a:stCxn id="221" idx="1"/>
              <a:endCxn id="220" idx="5"/>
            </p:cNvCxnSpPr>
            <p:nvPr/>
          </p:nvCxnSpPr>
          <p:spPr>
            <a:xfrm rot="10800000">
              <a:off x="7164503" y="2044203"/>
              <a:ext cx="147600" cy="147600"/>
            </a:xfrm>
            <a:prstGeom prst="straightConnector1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8" name="Google Shape;228;p25"/>
            <p:cNvCxnSpPr>
              <a:stCxn id="221" idx="3"/>
              <a:endCxn id="223" idx="6"/>
            </p:cNvCxnSpPr>
            <p:nvPr/>
          </p:nvCxnSpPr>
          <p:spPr>
            <a:xfrm flipH="1">
              <a:off x="6685703" y="2548397"/>
              <a:ext cx="626400" cy="148200"/>
            </a:xfrm>
            <a:prstGeom prst="straightConnector1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9" name="Google Shape;229;p25"/>
            <p:cNvCxnSpPr>
              <a:stCxn id="223" idx="1"/>
              <a:endCxn id="219" idx="4"/>
            </p:cNvCxnSpPr>
            <p:nvPr/>
          </p:nvCxnSpPr>
          <p:spPr>
            <a:xfrm rot="10800000">
              <a:off x="6012403" y="2118003"/>
              <a:ext cx="243000" cy="400200"/>
            </a:xfrm>
            <a:prstGeom prst="straightConnector1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30" name="Google Shape;230;p25"/>
          <p:cNvSpPr txBox="1"/>
          <p:nvPr/>
        </p:nvSpPr>
        <p:spPr>
          <a:xfrm>
            <a:off x="1022675" y="1729550"/>
            <a:ext cx="518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v∊V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 Analysis (Summary)</a:t>
            </a:r>
            <a:endParaRPr/>
          </a:p>
        </p:txBody>
      </p:sp>
      <p:sp>
        <p:nvSpPr>
          <p:cNvPr id="236" name="Google Shape;2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Everything except “seeing:” O(n)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Seeing: O(𝚺 deg(v)) = O(2m) = O(m)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Grand total: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O(n)+O(m) = O(n + m)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7" name="Google Shape;23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DFS</a:t>
            </a:r>
            <a:endParaRPr/>
          </a:p>
        </p:txBody>
      </p:sp>
      <p:sp>
        <p:nvSpPr>
          <p:cNvPr id="243" name="Google Shape;2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Detecting cycle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Path finding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Topological sort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crawlers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Maze generation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Backtraching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 Idea</a:t>
            </a:r>
            <a:endParaRPr/>
          </a:p>
        </p:txBody>
      </p:sp>
      <p:sp>
        <p:nvSpPr>
          <p:cNvPr id="249" name="Google Shape;249;p28"/>
          <p:cNvSpPr txBox="1"/>
          <p:nvPr>
            <p:ph idx="1" type="body"/>
          </p:nvPr>
        </p:nvSpPr>
        <p:spPr>
          <a:xfrm>
            <a:off x="311700" y="1468825"/>
            <a:ext cx="4413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u="sng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readth </a:t>
            </a:r>
            <a:r>
              <a:rPr lang="en" u="sng">
                <a:latin typeface="Source Sans Pro"/>
                <a:ea typeface="Source Sans Pro"/>
                <a:cs typeface="Source Sans Pro"/>
                <a:sym typeface="Source Sans Pro"/>
              </a:rPr>
              <a:t>F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irst </a:t>
            </a:r>
            <a:r>
              <a:rPr lang="en" u="sng"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earch (BFS)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Traverse graph, starting at vertex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start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Breadth-first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Visit start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Visit vertices 1 edge away from start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Visit vertices 2 edges away from start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Visit vertices 3 edges away from start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… continue until all vertices are seen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Analogy: spiral search pattern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0" name="Google Shape;25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28"/>
          <p:cNvSpPr/>
          <p:nvPr/>
        </p:nvSpPr>
        <p:spPr>
          <a:xfrm>
            <a:off x="6151265" y="1766589"/>
            <a:ext cx="1401825" cy="1599625"/>
          </a:xfrm>
          <a:custGeom>
            <a:rect b="b" l="l" r="r" t="t"/>
            <a:pathLst>
              <a:path extrusionOk="0" h="63985" w="56073">
                <a:moveTo>
                  <a:pt x="23826" y="32245"/>
                </a:moveTo>
                <a:cubicBezTo>
                  <a:pt x="26172" y="32245"/>
                  <a:pt x="30031" y="35958"/>
                  <a:pt x="28372" y="37617"/>
                </a:cubicBezTo>
                <a:cubicBezTo>
                  <a:pt x="25913" y="40076"/>
                  <a:pt x="18848" y="35204"/>
                  <a:pt x="19693" y="31831"/>
                </a:cubicBezTo>
                <a:cubicBezTo>
                  <a:pt x="21002" y="26604"/>
                  <a:pt x="32002" y="26782"/>
                  <a:pt x="35812" y="30592"/>
                </a:cubicBezTo>
                <a:cubicBezTo>
                  <a:pt x="38935" y="33715"/>
                  <a:pt x="37636" y="40284"/>
                  <a:pt x="34985" y="43817"/>
                </a:cubicBezTo>
                <a:cubicBezTo>
                  <a:pt x="32958" y="46519"/>
                  <a:pt x="28343" y="46701"/>
                  <a:pt x="25066" y="45883"/>
                </a:cubicBezTo>
                <a:cubicBezTo>
                  <a:pt x="19146" y="44405"/>
                  <a:pt x="14909" y="35685"/>
                  <a:pt x="16387" y="29765"/>
                </a:cubicBezTo>
                <a:cubicBezTo>
                  <a:pt x="17981" y="23381"/>
                  <a:pt x="31037" y="17889"/>
                  <a:pt x="34985" y="23152"/>
                </a:cubicBezTo>
                <a:cubicBezTo>
                  <a:pt x="39336" y="28952"/>
                  <a:pt x="44383" y="38199"/>
                  <a:pt x="40358" y="44230"/>
                </a:cubicBezTo>
                <a:cubicBezTo>
                  <a:pt x="36193" y="50469"/>
                  <a:pt x="22542" y="53124"/>
                  <a:pt x="18040" y="47123"/>
                </a:cubicBezTo>
                <a:cubicBezTo>
                  <a:pt x="11918" y="38961"/>
                  <a:pt x="11114" y="22657"/>
                  <a:pt x="19280" y="16540"/>
                </a:cubicBezTo>
                <a:cubicBezTo>
                  <a:pt x="26331" y="11258"/>
                  <a:pt x="39089" y="14854"/>
                  <a:pt x="45317" y="21086"/>
                </a:cubicBezTo>
                <a:cubicBezTo>
                  <a:pt x="49004" y="24775"/>
                  <a:pt x="48046" y="31195"/>
                  <a:pt x="48623" y="36378"/>
                </a:cubicBezTo>
                <a:cubicBezTo>
                  <a:pt x="49134" y="40970"/>
                  <a:pt x="49411" y="46749"/>
                  <a:pt x="46144" y="50016"/>
                </a:cubicBezTo>
                <a:cubicBezTo>
                  <a:pt x="38835" y="57325"/>
                  <a:pt x="23415" y="57045"/>
                  <a:pt x="15147" y="50843"/>
                </a:cubicBezTo>
                <a:cubicBezTo>
                  <a:pt x="5118" y="43320"/>
                  <a:pt x="7214" y="23265"/>
                  <a:pt x="14734" y="13233"/>
                </a:cubicBezTo>
                <a:cubicBezTo>
                  <a:pt x="21344" y="4414"/>
                  <a:pt x="40004" y="5440"/>
                  <a:pt x="47797" y="13233"/>
                </a:cubicBezTo>
                <a:cubicBezTo>
                  <a:pt x="53685" y="19121"/>
                  <a:pt x="52805" y="29126"/>
                  <a:pt x="54823" y="37204"/>
                </a:cubicBezTo>
                <a:cubicBezTo>
                  <a:pt x="56438" y="43669"/>
                  <a:pt x="57055" y="52330"/>
                  <a:pt x="52343" y="57042"/>
                </a:cubicBezTo>
                <a:cubicBezTo>
                  <a:pt x="41412" y="67973"/>
                  <a:pt x="16986" y="65080"/>
                  <a:pt x="6055" y="54149"/>
                </a:cubicBezTo>
                <a:cubicBezTo>
                  <a:pt x="-5925" y="42169"/>
                  <a:pt x="1594" y="14308"/>
                  <a:pt x="15147" y="4141"/>
                </a:cubicBezTo>
                <a:cubicBezTo>
                  <a:pt x="26216" y="-4162"/>
                  <a:pt x="49461" y="857"/>
                  <a:pt x="55649" y="13233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BFS</a:t>
            </a:r>
            <a:endParaRPr/>
          </a:p>
        </p:txBody>
      </p:sp>
      <p:sp>
        <p:nvSpPr>
          <p:cNvPr id="257" name="Google Shape;2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Recursive BFS is challenging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Hard to implement the “1 away, 2 away, …” sequence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Iterative approach works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Similar to iterative DFS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Again,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explicit data structure to track unexplored vertices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Difference: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queue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instead of stack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8" name="Google Shape;25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BFS</a:t>
            </a:r>
            <a:endParaRPr/>
          </a:p>
        </p:txBody>
      </p:sp>
      <p:sp>
        <p:nvSpPr>
          <p:cNvPr id="264" name="Google Shape;264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BFS(G, start):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Vector&lt;bool&gt; seen(G.VertexCount(), false);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VectorQueue&lt;int&gt; queue;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Visit start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seen.push_back(start)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queue.insert(start)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while queue.Size() &gt; 0: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int node = queue.Front()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queue.Remove()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Adj_vertex = FindAdjecent(node)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While Adj_vertex: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If adj_vertex not in seen: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Visit Adj_vertex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seen.push_back(Adj_vertex)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Queue.insert(Adj_vertex)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265" name="Google Shape;265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Invariant: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seen[v] = true iff vertex index v has been visited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Invariant: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vertex v is in todo if the traversal can reach v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6" name="Google Shape;26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 BFS on these graph</a:t>
            </a:r>
            <a:endParaRPr/>
          </a:p>
        </p:txBody>
      </p:sp>
      <p:sp>
        <p:nvSpPr>
          <p:cNvPr id="272" name="Google Shape;272;p31"/>
          <p:cNvSpPr txBox="1"/>
          <p:nvPr>
            <p:ph idx="1" type="body"/>
          </p:nvPr>
        </p:nvSpPr>
        <p:spPr>
          <a:xfrm>
            <a:off x="311700" y="1125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273" name="Google Shape;273;p31"/>
          <p:cNvGrpSpPr/>
          <p:nvPr/>
        </p:nvGrpSpPr>
        <p:grpSpPr>
          <a:xfrm>
            <a:off x="978895" y="1411070"/>
            <a:ext cx="4638578" cy="2276042"/>
            <a:chOff x="5760325" y="1613650"/>
            <a:chExt cx="2451550" cy="1335000"/>
          </a:xfrm>
        </p:grpSpPr>
        <p:sp>
          <p:nvSpPr>
            <p:cNvPr id="274" name="Google Shape;274;p31"/>
            <p:cNvSpPr/>
            <p:nvPr/>
          </p:nvSpPr>
          <p:spPr>
            <a:xfrm>
              <a:off x="5760325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6733950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7238250" y="21179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7707575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6181550" y="24443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279" name="Google Shape;279;p31"/>
            <p:cNvCxnSpPr>
              <a:stCxn id="274" idx="6"/>
              <a:endCxn id="275" idx="2"/>
            </p:cNvCxnSpPr>
            <p:nvPr/>
          </p:nvCxnSpPr>
          <p:spPr>
            <a:xfrm>
              <a:off x="6264625" y="1865800"/>
              <a:ext cx="469200" cy="0"/>
            </a:xfrm>
            <a:prstGeom prst="straightConnector1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0" name="Google Shape;280;p31"/>
            <p:cNvCxnSpPr>
              <a:stCxn id="275" idx="6"/>
              <a:endCxn id="277" idx="2"/>
            </p:cNvCxnSpPr>
            <p:nvPr/>
          </p:nvCxnSpPr>
          <p:spPr>
            <a:xfrm>
              <a:off x="7238250" y="1865800"/>
              <a:ext cx="469200" cy="0"/>
            </a:xfrm>
            <a:prstGeom prst="straightConnector1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1" name="Google Shape;281;p31"/>
            <p:cNvCxnSpPr>
              <a:stCxn id="277" idx="3"/>
              <a:endCxn id="276" idx="7"/>
            </p:cNvCxnSpPr>
            <p:nvPr/>
          </p:nvCxnSpPr>
          <p:spPr>
            <a:xfrm flipH="1">
              <a:off x="7668628" y="2044097"/>
              <a:ext cx="112800" cy="147600"/>
            </a:xfrm>
            <a:prstGeom prst="straightConnector1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2" name="Google Shape;282;p31"/>
            <p:cNvCxnSpPr>
              <a:stCxn id="276" idx="1"/>
              <a:endCxn id="275" idx="5"/>
            </p:cNvCxnSpPr>
            <p:nvPr/>
          </p:nvCxnSpPr>
          <p:spPr>
            <a:xfrm rot="10800000">
              <a:off x="7164503" y="2044203"/>
              <a:ext cx="147600" cy="147600"/>
            </a:xfrm>
            <a:prstGeom prst="straightConnector1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3" name="Google Shape;283;p31"/>
            <p:cNvCxnSpPr>
              <a:stCxn id="276" idx="3"/>
              <a:endCxn id="278" idx="6"/>
            </p:cNvCxnSpPr>
            <p:nvPr/>
          </p:nvCxnSpPr>
          <p:spPr>
            <a:xfrm flipH="1">
              <a:off x="6685703" y="2548397"/>
              <a:ext cx="626400" cy="148200"/>
            </a:xfrm>
            <a:prstGeom prst="straightConnector1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4" name="Google Shape;284;p31"/>
            <p:cNvCxnSpPr>
              <a:stCxn id="278" idx="1"/>
              <a:endCxn id="274" idx="4"/>
            </p:cNvCxnSpPr>
            <p:nvPr/>
          </p:nvCxnSpPr>
          <p:spPr>
            <a:xfrm rot="10800000">
              <a:off x="6012403" y="2118003"/>
              <a:ext cx="243000" cy="400200"/>
            </a:xfrm>
            <a:prstGeom prst="straightConnector1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Traversal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Goal: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traverse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a graph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Visit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each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vertex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in a defined order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Recall: tree traversal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Preorder/Inorder/Postorder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Two issues prevent tree traversal algorithms from working on graphs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Tree has a root, but graph has no defined starting point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Euler tour is not defined for a general graph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 Analysis</a:t>
            </a:r>
            <a:endParaRPr/>
          </a:p>
        </p:txBody>
      </p:sp>
      <p:sp>
        <p:nvSpPr>
          <p:cNvPr id="290" name="Google Shape;290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BFS(G, start):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Vector&lt;bool&gt; seen(G.VertexCount(), false);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VectorQueue&lt;int&gt; queue;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Visit start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seen.push_back(start)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queue.insert(start)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while queue.Size() &gt; 0: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int node = queue.Front()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queue.Remove()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Adj_vertex = FindAdjecent(node)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While Adj_vertex: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If adj_vertex not in seen: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Visit Adj_vertex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seen.push_back(Adj_vertex)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Queue.insert(Adj_vertex)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Similar to DFS analysis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Everything before for loop: O(n)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Observe: each vertex is removed from the todo queue at most once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While loop, except for inner for: O(n)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Inner for loop: O(𝚺deg(v)) = O(2m) = O(m)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Grand total: O(n + m)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2" name="Google Shape;29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BST</a:t>
            </a:r>
            <a:endParaRPr/>
          </a:p>
        </p:txBody>
      </p:sp>
      <p:sp>
        <p:nvSpPr>
          <p:cNvPr id="298" name="Google Shape;29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Shortest path finding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Broadcasting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choice in 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 systems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Issue: Graph has no Root</a:t>
            </a:r>
            <a:endParaRPr/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9" name="Google Shape;69;p15"/>
          <p:cNvGrpSpPr/>
          <p:nvPr/>
        </p:nvGrpSpPr>
        <p:grpSpPr>
          <a:xfrm>
            <a:off x="5263125" y="1815325"/>
            <a:ext cx="2422750" cy="1512825"/>
            <a:chOff x="5705425" y="1678500"/>
            <a:chExt cx="2422750" cy="1512825"/>
          </a:xfrm>
        </p:grpSpPr>
        <p:sp>
          <p:nvSpPr>
            <p:cNvPr id="70" name="Google Shape;70;p15"/>
            <p:cNvSpPr/>
            <p:nvPr/>
          </p:nvSpPr>
          <p:spPr>
            <a:xfrm>
              <a:off x="5705425" y="167850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6715075" y="167850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5705425" y="2687025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6715075" y="2687025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623875" y="2228225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75" name="Google Shape;75;p15"/>
            <p:cNvCxnSpPr>
              <a:stCxn id="70" idx="6"/>
              <a:endCxn id="71" idx="2"/>
            </p:cNvCxnSpPr>
            <p:nvPr/>
          </p:nvCxnSpPr>
          <p:spPr>
            <a:xfrm>
              <a:off x="6209725" y="1930650"/>
              <a:ext cx="505500" cy="0"/>
            </a:xfrm>
            <a:prstGeom prst="straightConnector1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15"/>
            <p:cNvCxnSpPr>
              <a:stCxn id="71" idx="6"/>
              <a:endCxn id="74" idx="1"/>
            </p:cNvCxnSpPr>
            <p:nvPr/>
          </p:nvCxnSpPr>
          <p:spPr>
            <a:xfrm>
              <a:off x="7219375" y="1930650"/>
              <a:ext cx="478500" cy="371400"/>
            </a:xfrm>
            <a:prstGeom prst="straightConnector1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15"/>
            <p:cNvCxnSpPr>
              <a:stCxn id="74" idx="3"/>
              <a:endCxn id="73" idx="6"/>
            </p:cNvCxnSpPr>
            <p:nvPr/>
          </p:nvCxnSpPr>
          <p:spPr>
            <a:xfrm flipH="1">
              <a:off x="7219228" y="2658672"/>
              <a:ext cx="478500" cy="280500"/>
            </a:xfrm>
            <a:prstGeom prst="straightConnector1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5"/>
            <p:cNvCxnSpPr>
              <a:endCxn id="72" idx="6"/>
            </p:cNvCxnSpPr>
            <p:nvPr/>
          </p:nvCxnSpPr>
          <p:spPr>
            <a:xfrm rot="10800000">
              <a:off x="6209725" y="2939175"/>
              <a:ext cx="505500" cy="0"/>
            </a:xfrm>
            <a:prstGeom prst="straightConnector1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5"/>
            <p:cNvCxnSpPr>
              <a:stCxn id="72" idx="0"/>
              <a:endCxn id="70" idx="4"/>
            </p:cNvCxnSpPr>
            <p:nvPr/>
          </p:nvCxnSpPr>
          <p:spPr>
            <a:xfrm rot="10800000">
              <a:off x="5957575" y="2182725"/>
              <a:ext cx="0" cy="504300"/>
            </a:xfrm>
            <a:prstGeom prst="straightConnector1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15"/>
            <p:cNvCxnSpPr>
              <a:stCxn id="71" idx="4"/>
              <a:endCxn id="73" idx="0"/>
            </p:cNvCxnSpPr>
            <p:nvPr/>
          </p:nvCxnSpPr>
          <p:spPr>
            <a:xfrm>
              <a:off x="6967225" y="2182800"/>
              <a:ext cx="0" cy="50430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1" name="Google Shape;81;p15"/>
          <p:cNvSpPr/>
          <p:nvPr/>
        </p:nvSpPr>
        <p:spPr>
          <a:xfrm>
            <a:off x="2566738" y="2043988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2047625" y="2348264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3088688" y="2348264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15"/>
          <p:cNvCxnSpPr>
            <a:stCxn id="81" idx="3"/>
            <a:endCxn id="82" idx="7"/>
          </p:cNvCxnSpPr>
          <p:nvPr/>
        </p:nvCxnSpPr>
        <p:spPr>
          <a:xfrm flipH="1">
            <a:off x="2215458" y="2211711"/>
            <a:ext cx="380100" cy="1653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5"/>
          <p:cNvCxnSpPr>
            <a:endCxn id="83" idx="1"/>
          </p:cNvCxnSpPr>
          <p:nvPr/>
        </p:nvCxnSpPr>
        <p:spPr>
          <a:xfrm>
            <a:off x="2734708" y="2211740"/>
            <a:ext cx="382800" cy="1653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5"/>
          <p:cNvSpPr/>
          <p:nvPr/>
        </p:nvSpPr>
        <p:spPr>
          <a:xfrm>
            <a:off x="1629988" y="2633523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2298900" y="2633523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2781463" y="2633523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" name="Google Shape;89;p15"/>
          <p:cNvCxnSpPr>
            <a:endCxn id="86" idx="7"/>
          </p:cNvCxnSpPr>
          <p:nvPr/>
        </p:nvCxnSpPr>
        <p:spPr>
          <a:xfrm flipH="1">
            <a:off x="1797967" y="2515899"/>
            <a:ext cx="278700" cy="1464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>
            <a:stCxn id="83" idx="3"/>
            <a:endCxn id="88" idx="7"/>
          </p:cNvCxnSpPr>
          <p:nvPr/>
        </p:nvCxnSpPr>
        <p:spPr>
          <a:xfrm flipH="1">
            <a:off x="2949508" y="2515987"/>
            <a:ext cx="168000" cy="1464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>
            <a:stCxn id="82" idx="5"/>
            <a:endCxn id="87" idx="1"/>
          </p:cNvCxnSpPr>
          <p:nvPr/>
        </p:nvCxnSpPr>
        <p:spPr>
          <a:xfrm>
            <a:off x="2215604" y="2515987"/>
            <a:ext cx="112200" cy="1464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5"/>
          <p:cNvSpPr/>
          <p:nvPr/>
        </p:nvSpPr>
        <p:spPr>
          <a:xfrm>
            <a:off x="1740438" y="2902996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15"/>
          <p:cNvCxnSpPr>
            <a:stCxn id="86" idx="5"/>
            <a:endCxn id="92" idx="0"/>
          </p:cNvCxnSpPr>
          <p:nvPr/>
        </p:nvCxnSpPr>
        <p:spPr>
          <a:xfrm>
            <a:off x="1797967" y="2801246"/>
            <a:ext cx="40800" cy="101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Issue: Euler Tour Doesn’t Work for a non-Tree Graph</a:t>
            </a:r>
            <a:endParaRPr/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3360625" y="1815338"/>
            <a:ext cx="504300" cy="5043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4370275" y="1815338"/>
            <a:ext cx="504300" cy="5043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3360625" y="2823863"/>
            <a:ext cx="504300" cy="5043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4370275" y="2823863"/>
            <a:ext cx="504300" cy="5043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5279075" y="2365063"/>
            <a:ext cx="504300" cy="5043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05" name="Google Shape;105;p16"/>
          <p:cNvCxnSpPr>
            <a:stCxn id="100" idx="6"/>
            <a:endCxn id="101" idx="2"/>
          </p:cNvCxnSpPr>
          <p:nvPr/>
        </p:nvCxnSpPr>
        <p:spPr>
          <a:xfrm>
            <a:off x="3864925" y="2067488"/>
            <a:ext cx="505500" cy="0"/>
          </a:xfrm>
          <a:prstGeom prst="straightConnector1">
            <a:avLst/>
          </a:prstGeom>
          <a:noFill/>
          <a:ln cap="flat" cmpd="sng" w="19050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6"/>
          <p:cNvCxnSpPr>
            <a:stCxn id="101" idx="6"/>
            <a:endCxn id="104" idx="1"/>
          </p:cNvCxnSpPr>
          <p:nvPr/>
        </p:nvCxnSpPr>
        <p:spPr>
          <a:xfrm>
            <a:off x="4874575" y="2067488"/>
            <a:ext cx="478500" cy="371400"/>
          </a:xfrm>
          <a:prstGeom prst="straightConnector1">
            <a:avLst/>
          </a:prstGeom>
          <a:noFill/>
          <a:ln cap="flat" cmpd="sng" w="19050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6"/>
          <p:cNvCxnSpPr>
            <a:stCxn id="104" idx="3"/>
            <a:endCxn id="103" idx="6"/>
          </p:cNvCxnSpPr>
          <p:nvPr/>
        </p:nvCxnSpPr>
        <p:spPr>
          <a:xfrm flipH="1">
            <a:off x="4874428" y="2795509"/>
            <a:ext cx="478500" cy="280500"/>
          </a:xfrm>
          <a:prstGeom prst="straightConnector1">
            <a:avLst/>
          </a:prstGeom>
          <a:noFill/>
          <a:ln cap="flat" cmpd="sng" w="19050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6"/>
          <p:cNvCxnSpPr>
            <a:endCxn id="102" idx="6"/>
          </p:cNvCxnSpPr>
          <p:nvPr/>
        </p:nvCxnSpPr>
        <p:spPr>
          <a:xfrm rot="10800000">
            <a:off x="3864925" y="3076013"/>
            <a:ext cx="505500" cy="0"/>
          </a:xfrm>
          <a:prstGeom prst="straightConnector1">
            <a:avLst/>
          </a:prstGeom>
          <a:noFill/>
          <a:ln cap="flat" cmpd="sng" w="19050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6"/>
          <p:cNvCxnSpPr>
            <a:stCxn id="102" idx="0"/>
            <a:endCxn id="100" idx="4"/>
          </p:cNvCxnSpPr>
          <p:nvPr/>
        </p:nvCxnSpPr>
        <p:spPr>
          <a:xfrm rot="10800000">
            <a:off x="3612775" y="2319563"/>
            <a:ext cx="0" cy="504300"/>
          </a:xfrm>
          <a:prstGeom prst="straightConnector1">
            <a:avLst/>
          </a:prstGeom>
          <a:noFill/>
          <a:ln cap="flat" cmpd="sng" w="19050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6"/>
          <p:cNvCxnSpPr>
            <a:stCxn id="101" idx="4"/>
            <a:endCxn id="103" idx="0"/>
          </p:cNvCxnSpPr>
          <p:nvPr/>
        </p:nvCxnSpPr>
        <p:spPr>
          <a:xfrm>
            <a:off x="4622425" y="2319638"/>
            <a:ext cx="0" cy="504300"/>
          </a:xfrm>
          <a:prstGeom prst="straightConnector1">
            <a:avLst/>
          </a:prstGeom>
          <a:noFill/>
          <a:ln cap="flat" cmpd="sng" w="19050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6"/>
          <p:cNvSpPr/>
          <p:nvPr/>
        </p:nvSpPr>
        <p:spPr>
          <a:xfrm>
            <a:off x="3249101" y="1672868"/>
            <a:ext cx="2774775" cy="1757500"/>
          </a:xfrm>
          <a:custGeom>
            <a:rect b="b" l="l" r="r" t="t"/>
            <a:pathLst>
              <a:path extrusionOk="0" h="70300" w="110991">
                <a:moveTo>
                  <a:pt x="13212" y="763"/>
                </a:moveTo>
                <a:cubicBezTo>
                  <a:pt x="7531" y="4170"/>
                  <a:pt x="-605" y="9586"/>
                  <a:pt x="579" y="16103"/>
                </a:cubicBezTo>
                <a:cubicBezTo>
                  <a:pt x="2081" y="24371"/>
                  <a:pt x="10135" y="32013"/>
                  <a:pt x="8098" y="40166"/>
                </a:cubicBezTo>
                <a:cubicBezTo>
                  <a:pt x="6642" y="45996"/>
                  <a:pt x="1580" y="50543"/>
                  <a:pt x="278" y="56409"/>
                </a:cubicBezTo>
                <a:cubicBezTo>
                  <a:pt x="-602" y="60373"/>
                  <a:pt x="1111" y="65586"/>
                  <a:pt x="4489" y="67839"/>
                </a:cubicBezTo>
                <a:cubicBezTo>
                  <a:pt x="14012" y="74189"/>
                  <a:pt x="27333" y="66034"/>
                  <a:pt x="38779" y="66034"/>
                </a:cubicBezTo>
                <a:cubicBezTo>
                  <a:pt x="44001" y="66034"/>
                  <a:pt x="49748" y="64602"/>
                  <a:pt x="54420" y="66936"/>
                </a:cubicBezTo>
                <a:cubicBezTo>
                  <a:pt x="57087" y="68269"/>
                  <a:pt x="59976" y="70762"/>
                  <a:pt x="62842" y="69944"/>
                </a:cubicBezTo>
                <a:cubicBezTo>
                  <a:pt x="70420" y="67780"/>
                  <a:pt x="74651" y="59140"/>
                  <a:pt x="81792" y="55807"/>
                </a:cubicBezTo>
                <a:cubicBezTo>
                  <a:pt x="90048" y="51953"/>
                  <a:pt x="100923" y="51676"/>
                  <a:pt x="106757" y="44678"/>
                </a:cubicBezTo>
                <a:cubicBezTo>
                  <a:pt x="111829" y="38594"/>
                  <a:pt x="112887" y="25932"/>
                  <a:pt x="106757" y="20916"/>
                </a:cubicBezTo>
                <a:cubicBezTo>
                  <a:pt x="99893" y="15299"/>
                  <a:pt x="88343" y="20408"/>
                  <a:pt x="80589" y="16103"/>
                </a:cubicBezTo>
                <a:cubicBezTo>
                  <a:pt x="74143" y="12524"/>
                  <a:pt x="72146" y="2060"/>
                  <a:pt x="64948" y="462"/>
                </a:cubicBezTo>
                <a:cubicBezTo>
                  <a:pt x="56998" y="-1302"/>
                  <a:pt x="48784" y="2697"/>
                  <a:pt x="40884" y="4673"/>
                </a:cubicBezTo>
                <a:cubicBezTo>
                  <a:pt x="33910" y="6417"/>
                  <a:pt x="25769" y="5233"/>
                  <a:pt x="19528" y="1665"/>
                </a:cubicBezTo>
                <a:cubicBezTo>
                  <a:pt x="17611" y="569"/>
                  <a:pt x="12911" y="-844"/>
                  <a:pt x="12911" y="1364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Google Shape;112;p16"/>
          <p:cNvSpPr txBox="1"/>
          <p:nvPr/>
        </p:nvSpPr>
        <p:spPr>
          <a:xfrm>
            <a:off x="5421725" y="3248525"/>
            <a:ext cx="30831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✘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only reaches one side of each vertex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Traversal that Works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Tree traversal algorithms: preorder/inorder/postorder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Graph traversal algorithms are different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Graph traversal takes a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start vertex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as input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Tree traversal implicitly started from the root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u="sng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epth-</a:t>
            </a:r>
            <a:r>
              <a:rPr lang="en" u="sng">
                <a:latin typeface="Source Sans Pro"/>
                <a:ea typeface="Source Sans Pro"/>
                <a:cs typeface="Source Sans Pro"/>
                <a:sym typeface="Source Sans Pro"/>
              </a:rPr>
              <a:t>F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irst </a:t>
            </a:r>
            <a:r>
              <a:rPr lang="en" u="sng"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earch (DFS): prioritize going “deep” away from the start vertex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u="sng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readth-</a:t>
            </a:r>
            <a:r>
              <a:rPr lang="en" u="sng">
                <a:latin typeface="Source Sans Pro"/>
                <a:ea typeface="Source Sans Pro"/>
                <a:cs typeface="Source Sans Pro"/>
                <a:sym typeface="Source Sans Pro"/>
              </a:rPr>
              <a:t>F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irst </a:t>
            </a:r>
            <a:r>
              <a:rPr lang="en" u="sng"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earch (BFS): prioritize going “broadly” in all directions from the start vertex at the same time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Preview: DFS and BFS each take O(n+m) time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0" name="Google Shape;120;p17"/>
          <p:cNvGrpSpPr/>
          <p:nvPr/>
        </p:nvGrpSpPr>
        <p:grpSpPr>
          <a:xfrm>
            <a:off x="6549700" y="1105400"/>
            <a:ext cx="1922724" cy="1391148"/>
            <a:chOff x="6549700" y="1105400"/>
            <a:chExt cx="1922724" cy="1391148"/>
          </a:xfrm>
        </p:grpSpPr>
        <p:sp>
          <p:nvSpPr>
            <p:cNvPr id="121" name="Google Shape;121;p17"/>
            <p:cNvSpPr/>
            <p:nvPr/>
          </p:nvSpPr>
          <p:spPr>
            <a:xfrm>
              <a:off x="6549700" y="1105400"/>
              <a:ext cx="1922724" cy="1391148"/>
            </a:xfrm>
            <a:prstGeom prst="cloud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6591050" y="2060400"/>
              <a:ext cx="93900" cy="939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8198525" y="1240463"/>
              <a:ext cx="93900" cy="939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6673775" y="1747394"/>
              <a:ext cx="1406175" cy="354375"/>
            </a:xfrm>
            <a:custGeom>
              <a:rect b="b" l="l" r="r" t="t"/>
              <a:pathLst>
                <a:path extrusionOk="0" h="14175" w="56247">
                  <a:moveTo>
                    <a:pt x="0" y="14175"/>
                  </a:moveTo>
                  <a:cubicBezTo>
                    <a:pt x="3002" y="12371"/>
                    <a:pt x="8426" y="14771"/>
                    <a:pt x="10227" y="11768"/>
                  </a:cubicBezTo>
                  <a:cubicBezTo>
                    <a:pt x="11107" y="10301"/>
                    <a:pt x="9070" y="7240"/>
                    <a:pt x="10678" y="6655"/>
                  </a:cubicBezTo>
                  <a:cubicBezTo>
                    <a:pt x="12670" y="5930"/>
                    <a:pt x="15575" y="7479"/>
                    <a:pt x="16994" y="5903"/>
                  </a:cubicBezTo>
                  <a:cubicBezTo>
                    <a:pt x="18196" y="4567"/>
                    <a:pt x="17343" y="1316"/>
                    <a:pt x="19100" y="940"/>
                  </a:cubicBezTo>
                  <a:cubicBezTo>
                    <a:pt x="23983" y="-106"/>
                    <a:pt x="30457" y="-936"/>
                    <a:pt x="33989" y="2594"/>
                  </a:cubicBezTo>
                  <a:cubicBezTo>
                    <a:pt x="35246" y="3850"/>
                    <a:pt x="33823" y="7100"/>
                    <a:pt x="35493" y="7708"/>
                  </a:cubicBezTo>
                  <a:cubicBezTo>
                    <a:pt x="42049" y="10094"/>
                    <a:pt x="49270" y="5001"/>
                    <a:pt x="56247" y="5001"/>
                  </a:cubicBezTo>
                </a:path>
              </a:pathLst>
            </a:cu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5" name="Google Shape;125;p17"/>
            <p:cNvSpPr/>
            <p:nvPr/>
          </p:nvSpPr>
          <p:spPr>
            <a:xfrm>
              <a:off x="8146057" y="1173075"/>
              <a:ext cx="212150" cy="227775"/>
            </a:xfrm>
            <a:custGeom>
              <a:rect b="b" l="l" r="r" t="t"/>
              <a:pathLst>
                <a:path extrusionOk="0" h="9111" w="8486">
                  <a:moveTo>
                    <a:pt x="1567" y="0"/>
                  </a:moveTo>
                  <a:cubicBezTo>
                    <a:pt x="-302" y="1995"/>
                    <a:pt x="-622" y="6296"/>
                    <a:pt x="1342" y="8197"/>
                  </a:cubicBezTo>
                  <a:cubicBezTo>
                    <a:pt x="3062" y="9863"/>
                    <a:pt x="6683" y="9021"/>
                    <a:pt x="8486" y="7445"/>
                  </a:cubicBezTo>
                </a:path>
              </a:pathLst>
            </a:cu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6" name="Google Shape;126;p17"/>
            <p:cNvSpPr/>
            <p:nvPr/>
          </p:nvSpPr>
          <p:spPr>
            <a:xfrm>
              <a:off x="8062694" y="1128900"/>
              <a:ext cx="339675" cy="353550"/>
            </a:xfrm>
            <a:custGeom>
              <a:rect b="b" l="l" r="r" t="t"/>
              <a:pathLst>
                <a:path extrusionOk="0" h="14142" w="13587">
                  <a:moveTo>
                    <a:pt x="2157" y="0"/>
                  </a:moveTo>
                  <a:cubicBezTo>
                    <a:pt x="262" y="2568"/>
                    <a:pt x="-646" y="6474"/>
                    <a:pt x="540" y="9437"/>
                  </a:cubicBezTo>
                  <a:cubicBezTo>
                    <a:pt x="2238" y="13680"/>
                    <a:pt x="9210" y="14963"/>
                    <a:pt x="13587" y="13648"/>
                  </a:cubicBezTo>
                </a:path>
              </a:pathLst>
            </a:cu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7" name="Google Shape;127;p17"/>
            <p:cNvSpPr/>
            <p:nvPr/>
          </p:nvSpPr>
          <p:spPr>
            <a:xfrm>
              <a:off x="7999273" y="1114800"/>
              <a:ext cx="423775" cy="450250"/>
            </a:xfrm>
            <a:custGeom>
              <a:rect b="b" l="l" r="r" t="t"/>
              <a:pathLst>
                <a:path extrusionOk="0" h="18010" w="16951">
                  <a:moveTo>
                    <a:pt x="1460" y="0"/>
                  </a:moveTo>
                  <a:cubicBezTo>
                    <a:pt x="-765" y="4277"/>
                    <a:pt x="-541" y="10938"/>
                    <a:pt x="2814" y="14400"/>
                  </a:cubicBezTo>
                  <a:cubicBezTo>
                    <a:pt x="6199" y="17892"/>
                    <a:pt x="12093" y="17787"/>
                    <a:pt x="16951" y="18010"/>
                  </a:cubicBezTo>
                </a:path>
              </a:pathLst>
            </a:cu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Depth-First Search Idea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u="sng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epth </a:t>
            </a:r>
            <a:r>
              <a:rPr lang="en" u="sng">
                <a:latin typeface="Source Sans Pro"/>
                <a:ea typeface="Source Sans Pro"/>
                <a:cs typeface="Source Sans Pro"/>
                <a:sym typeface="Source Sans Pro"/>
              </a:rPr>
              <a:t>F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irst </a:t>
            </a:r>
            <a:r>
              <a:rPr lang="en" u="sng"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earch (DFS)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Traverse graph, starting at vertex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start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Depth-first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dive “deep” into the graph, far away from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start</a:t>
            </a:r>
            <a:endParaRPr i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track which vertices we’ve seen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when we reach a dead end (no unseen neighbors), back up one step and deep-dive again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Analogy: web surfing rabbit hole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DFS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Mark every vertex not-seen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DFS(G, start):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Visit start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Mark start seen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Push neighbours to stack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While stack is not empty: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 = Pop node from stack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if V has not been seen: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DFS(G, v)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DFS(G, 3)</a:t>
            </a: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311700" y="1468825"/>
            <a:ext cx="49071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Mark every vertex not-seen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DFS(G, start):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Visit start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Mark start seen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Push neighbours to stack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While stack is not empty: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 = Pop node from stack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if V has not been seen: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DFS(G, v)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9" name="Google Shape;149;p20"/>
          <p:cNvGrpSpPr/>
          <p:nvPr/>
        </p:nvGrpSpPr>
        <p:grpSpPr>
          <a:xfrm>
            <a:off x="5805950" y="912375"/>
            <a:ext cx="2451550" cy="1335000"/>
            <a:chOff x="5760325" y="1613650"/>
            <a:chExt cx="2451550" cy="1335000"/>
          </a:xfrm>
        </p:grpSpPr>
        <p:sp>
          <p:nvSpPr>
            <p:cNvPr id="150" name="Google Shape;150;p20"/>
            <p:cNvSpPr/>
            <p:nvPr/>
          </p:nvSpPr>
          <p:spPr>
            <a:xfrm>
              <a:off x="5760325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6733950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7238250" y="21179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7707575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6181550" y="24443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55" name="Google Shape;155;p20"/>
            <p:cNvCxnSpPr>
              <a:stCxn id="150" idx="6"/>
              <a:endCxn id="151" idx="2"/>
            </p:cNvCxnSpPr>
            <p:nvPr/>
          </p:nvCxnSpPr>
          <p:spPr>
            <a:xfrm>
              <a:off x="6264625" y="1865800"/>
              <a:ext cx="469200" cy="0"/>
            </a:xfrm>
            <a:prstGeom prst="straightConnector1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6" name="Google Shape;156;p20"/>
            <p:cNvCxnSpPr>
              <a:stCxn id="151" idx="6"/>
              <a:endCxn id="153" idx="2"/>
            </p:cNvCxnSpPr>
            <p:nvPr/>
          </p:nvCxnSpPr>
          <p:spPr>
            <a:xfrm>
              <a:off x="7238250" y="1865800"/>
              <a:ext cx="469200" cy="0"/>
            </a:xfrm>
            <a:prstGeom prst="straightConnector1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7" name="Google Shape;157;p20"/>
            <p:cNvCxnSpPr>
              <a:stCxn id="153" idx="3"/>
              <a:endCxn id="152" idx="7"/>
            </p:cNvCxnSpPr>
            <p:nvPr/>
          </p:nvCxnSpPr>
          <p:spPr>
            <a:xfrm flipH="1">
              <a:off x="7668628" y="2044097"/>
              <a:ext cx="112800" cy="147600"/>
            </a:xfrm>
            <a:prstGeom prst="straightConnector1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8" name="Google Shape;158;p20"/>
            <p:cNvCxnSpPr>
              <a:stCxn id="152" idx="1"/>
              <a:endCxn id="151" idx="5"/>
            </p:cNvCxnSpPr>
            <p:nvPr/>
          </p:nvCxnSpPr>
          <p:spPr>
            <a:xfrm rot="10800000">
              <a:off x="7164503" y="2044203"/>
              <a:ext cx="147600" cy="147600"/>
            </a:xfrm>
            <a:prstGeom prst="straightConnector1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9" name="Google Shape;159;p20"/>
            <p:cNvCxnSpPr>
              <a:stCxn id="152" idx="3"/>
              <a:endCxn id="154" idx="6"/>
            </p:cNvCxnSpPr>
            <p:nvPr/>
          </p:nvCxnSpPr>
          <p:spPr>
            <a:xfrm flipH="1">
              <a:off x="6685703" y="2548397"/>
              <a:ext cx="626400" cy="148200"/>
            </a:xfrm>
            <a:prstGeom prst="straightConnector1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0" name="Google Shape;160;p20"/>
            <p:cNvCxnSpPr>
              <a:stCxn id="154" idx="1"/>
              <a:endCxn id="150" idx="4"/>
            </p:cNvCxnSpPr>
            <p:nvPr/>
          </p:nvCxnSpPr>
          <p:spPr>
            <a:xfrm rot="10800000">
              <a:off x="6012403" y="2118003"/>
              <a:ext cx="243000" cy="400200"/>
            </a:xfrm>
            <a:prstGeom prst="straightConnector1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61" name="Google Shape;161;p20"/>
          <p:cNvSpPr txBox="1"/>
          <p:nvPr/>
        </p:nvSpPr>
        <p:spPr>
          <a:xfrm>
            <a:off x="4320350" y="3486150"/>
            <a:ext cx="14814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Order visited: </a:t>
            </a:r>
            <a:endParaRPr sz="1800"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7594925" y="1742175"/>
            <a:ext cx="9702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DFS(3)</a:t>
            </a:r>
            <a:endParaRPr sz="1800"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5724500" y="3486150"/>
            <a:ext cx="3966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3, </a:t>
            </a:r>
            <a:endParaRPr sz="1800"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8047800" y="372500"/>
            <a:ext cx="7845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✔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seen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7501047" y="1468825"/>
            <a:ext cx="3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✔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6624725" y="486650"/>
            <a:ext cx="9702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DFS(1)</a:t>
            </a:r>
            <a:endParaRPr sz="1800"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7006756" y="969291"/>
            <a:ext cx="3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✔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5968700" y="3486150"/>
            <a:ext cx="3966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1, </a:t>
            </a:r>
            <a:endParaRPr sz="1800"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8173800" y="811725"/>
            <a:ext cx="9702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DFS(2)</a:t>
            </a:r>
            <a:endParaRPr sz="1800"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7963756" y="976453"/>
            <a:ext cx="3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✔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6212900" y="3486150"/>
            <a:ext cx="3966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2, </a:t>
            </a:r>
            <a:endParaRPr sz="1800"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6326075" y="2127675"/>
            <a:ext cx="9702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DFS(4)</a:t>
            </a:r>
            <a:endParaRPr sz="1800"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6452290" y="1797966"/>
            <a:ext cx="3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✔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6452300" y="3486150"/>
            <a:ext cx="3966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4, </a:t>
            </a:r>
            <a:endParaRPr sz="1800"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5150900" y="535500"/>
            <a:ext cx="9702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DFS(0)</a:t>
            </a:r>
            <a:endParaRPr sz="1800"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6049740" y="976441"/>
            <a:ext cx="3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✔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6706100" y="3486150"/>
            <a:ext cx="3966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 </a:t>
            </a:r>
            <a:endParaRPr sz="1800"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DFS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311700" y="1468825"/>
            <a:ext cx="4520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DFS(G, start):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Vector&lt;bool&gt; seen(G.VertexCount(), false);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VectorStack&lt;int&gt; stack;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stack.Push(start)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while stack.Size() &gt; 0: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int next = stack.Top()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stack.Pop()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If next not in seen: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een.push_back(next)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Adj_vert = Findalladj(next)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While Adj_vert: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If Adj_vert not in seen: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stack.push(Adj_vert)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Invariant: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seen[v] = true iff vertex index v has been visited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Invariant: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vertex v is in todo if the traversal can reach v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5" name="Google Shape;1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