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ource Code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3f1271d6d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3f1271d6d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3f1271d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3f1271d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3f1271d6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3f1271d6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3f1271d6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3f1271d6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3f1271d6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3f1271d6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3f1271d6d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3f1271d6d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3f1271d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3f1271d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3f1271d6d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3f1271d6d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3f1271d6d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3f1271d6d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cplusplus.com/reference/vector/vecto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cplusplus.com/reference/iterator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cplusplus.com/reference/forward_list/forward_list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cplusplus.com/reference/list/li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131- Data Structure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Shrinivas Patil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Access </a:t>
            </a:r>
            <a:r>
              <a:rPr lang="en"/>
              <a:t>Iterator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Used in vectors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std::vector::iterator</a:t>
            </a: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6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is a random access iterator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std::vector&lt;T&gt;::iterator</a:t>
            </a: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 data member (probably):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T* ptr;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Begin: 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&amp;elements_[0]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End: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&amp;elements_[size]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Comparison: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iter1.ptr == iter2.ptr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Get element at location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*(iter.ptr)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Advance to next location (or past-the-end): 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iter.ptr++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Retreat to previous location: 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iter.ptr--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Jump +k forward: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iter.ptr += k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Jump -k backward: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iter.ptr -= k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7009500" y="2311700"/>
            <a:ext cx="455700" cy="45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7465200" y="2311700"/>
            <a:ext cx="455700" cy="45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7920900" y="2311700"/>
            <a:ext cx="455700" cy="45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8376600" y="2311700"/>
            <a:ext cx="455700" cy="45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7529100" y="1468825"/>
            <a:ext cx="1139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iter.ptr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5" name="Google Shape;165;p22"/>
          <p:cNvCxnSpPr>
            <a:stCxn id="164" idx="2"/>
            <a:endCxn id="161" idx="0"/>
          </p:cNvCxnSpPr>
          <p:nvPr/>
        </p:nvCxnSpPr>
        <p:spPr>
          <a:xfrm flipH="1">
            <a:off x="7693050" y="1924825"/>
            <a:ext cx="405900" cy="3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 the 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Model the concept of a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location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inside a container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E.g. the index inside an array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Abstraction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goal: client code is unaware of implementation details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E.g. array vs nodes, type of pointer used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Encapsulation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goal: client code can only interact through public member functions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 u="sng">
                <a:latin typeface="Source Sans Pro"/>
                <a:ea typeface="Source Sans Pro"/>
                <a:cs typeface="Source Sans Pro"/>
                <a:sym typeface="Source Sans Pro"/>
              </a:rPr>
              <a:t>May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call Front()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 u="sng">
                <a:latin typeface="Source Sans Pro"/>
                <a:ea typeface="Source Sans Pro"/>
                <a:cs typeface="Source Sans Pro"/>
                <a:sym typeface="Source Sans Pro"/>
              </a:rPr>
              <a:t>May not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access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head_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pointer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209750" y="4397125"/>
            <a:ext cx="103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iterator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4" name="Google Shape;64;p14"/>
          <p:cNvGrpSpPr/>
          <p:nvPr/>
        </p:nvGrpSpPr>
        <p:grpSpPr>
          <a:xfrm>
            <a:off x="4309675" y="3360300"/>
            <a:ext cx="2286036" cy="1036825"/>
            <a:chOff x="4309675" y="3360300"/>
            <a:chExt cx="2286036" cy="1036825"/>
          </a:xfrm>
        </p:grpSpPr>
        <p:sp>
          <p:nvSpPr>
            <p:cNvPr id="65" name="Google Shape;65;p14"/>
            <p:cNvSpPr/>
            <p:nvPr/>
          </p:nvSpPr>
          <p:spPr>
            <a:xfrm>
              <a:off x="4309675" y="3360300"/>
              <a:ext cx="2286036" cy="849420"/>
            </a:xfrm>
            <a:prstGeom prst="cloud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Source Sans Pro"/>
                  <a:ea typeface="Source Sans Pro"/>
                  <a:cs typeface="Source Sans Pro"/>
                  <a:sym typeface="Source Sans Pro"/>
                </a:rPr>
                <a:t>7, 1, 4, 6, 5, 7</a:t>
              </a:r>
              <a:endParaRPr sz="1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66" name="Google Shape;66;p14"/>
            <p:cNvCxnSpPr>
              <a:stCxn id="63" idx="0"/>
            </p:cNvCxnSpPr>
            <p:nvPr/>
          </p:nvCxnSpPr>
          <p:spPr>
            <a:xfrm flipH="1" rot="10800000">
              <a:off x="4728150" y="3872425"/>
              <a:ext cx="555900" cy="5247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7" name="Google Shape;67;p14"/>
            <p:cNvSpPr/>
            <p:nvPr/>
          </p:nvSpPr>
          <p:spPr>
            <a:xfrm>
              <a:off x="5196600" y="3647600"/>
              <a:ext cx="174900" cy="2622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Loop through elements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Forward or backward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Where to add/remove an element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Where to add/remove multiple elements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Pass multiple elements to a function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E.g. construct a vector containing some elements from another vector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Search result: location of a match </a:t>
            </a:r>
            <a:r>
              <a:rPr lang="en" u="sng">
                <a:latin typeface="Source Sans Pro"/>
                <a:ea typeface="Source Sans Pro"/>
                <a:cs typeface="Source Sans Pro"/>
                <a:sym typeface="Source Sans Pro"/>
              </a:rPr>
              <a:t>or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“not found”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5" name="Google Shape;75;p15"/>
          <p:cNvGrpSpPr/>
          <p:nvPr/>
        </p:nvGrpSpPr>
        <p:grpSpPr>
          <a:xfrm>
            <a:off x="6546275" y="1106000"/>
            <a:ext cx="2286036" cy="1036825"/>
            <a:chOff x="4309675" y="3360300"/>
            <a:chExt cx="2286036" cy="1036825"/>
          </a:xfrm>
        </p:grpSpPr>
        <p:sp>
          <p:nvSpPr>
            <p:cNvPr id="76" name="Google Shape;76;p15"/>
            <p:cNvSpPr/>
            <p:nvPr/>
          </p:nvSpPr>
          <p:spPr>
            <a:xfrm>
              <a:off x="4309675" y="3360300"/>
              <a:ext cx="2286036" cy="849420"/>
            </a:xfrm>
            <a:prstGeom prst="cloud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Source Sans Pro"/>
                  <a:ea typeface="Source Sans Pro"/>
                  <a:cs typeface="Source Sans Pro"/>
                  <a:sym typeface="Source Sans Pro"/>
                </a:rPr>
                <a:t>7, 1, 4, 6, 5, 7</a:t>
              </a:r>
              <a:endParaRPr sz="1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77" name="Google Shape;77;p15"/>
            <p:cNvCxnSpPr/>
            <p:nvPr/>
          </p:nvCxnSpPr>
          <p:spPr>
            <a:xfrm flipH="1" rot="10800000">
              <a:off x="4728150" y="3872425"/>
              <a:ext cx="555900" cy="5247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8" name="Google Shape;78;p15"/>
            <p:cNvSpPr/>
            <p:nvPr/>
          </p:nvSpPr>
          <p:spPr>
            <a:xfrm>
              <a:off x="5196600" y="3647600"/>
              <a:ext cx="174900" cy="2622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Iterator Types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Each container type has corresponding iterator types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Usually nested classes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std::vector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has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std::vector::iterator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std::list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has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std::list::iterator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Legacy: for array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T*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,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T*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pointer counts as an iterator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Abstraction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all iterators use operators ++, *, ==, etc.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Same interface regardless of traversal details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Encapsulation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client code still can’t see private data members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E.g. head, tail, elements array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Ranges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468825"/>
            <a:ext cx="61461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Convention: the iterators s, e into the same structure denote the range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[s, 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i.e.  elements s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up to but not including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Note: if s=e, then range is empty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Rationale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Empty range is possible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Idiomatic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loops (stay tuned)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6546275" y="1106000"/>
            <a:ext cx="2286036" cy="849420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7, 1, 4, 6, 5, 7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4" name="Google Shape;94;p17"/>
          <p:cNvCxnSpPr/>
          <p:nvPr/>
        </p:nvCxnSpPr>
        <p:spPr>
          <a:xfrm flipH="1" rot="10800000">
            <a:off x="6782410" y="1618125"/>
            <a:ext cx="555900" cy="524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7"/>
          <p:cNvSpPr/>
          <p:nvPr/>
        </p:nvSpPr>
        <p:spPr>
          <a:xfrm>
            <a:off x="7250860" y="1393300"/>
            <a:ext cx="174900" cy="262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7"/>
          <p:cNvCxnSpPr/>
          <p:nvPr/>
        </p:nvCxnSpPr>
        <p:spPr>
          <a:xfrm flipH="1" rot="10800000">
            <a:off x="7344808" y="1618125"/>
            <a:ext cx="555900" cy="524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7"/>
          <p:cNvSpPr/>
          <p:nvPr/>
        </p:nvSpPr>
        <p:spPr>
          <a:xfrm>
            <a:off x="7813258" y="1393300"/>
            <a:ext cx="174900" cy="262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6546275" y="2043750"/>
            <a:ext cx="3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7144500" y="2043750"/>
            <a:ext cx="3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8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Categories of Iterators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From least featureful to most: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Input iterator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Forward iterator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Bidirectional iterator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Random access iterator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http://www.cplusplus.com/reference/iterator/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Iterator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Weakest among 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used in Single-pass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elements accesses more than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access particular element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</a:t>
            </a:r>
            <a:r>
              <a:rPr lang="en"/>
              <a:t>Iterat</a:t>
            </a:r>
            <a:r>
              <a:rPr lang="en"/>
              <a:t>or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45400"/>
            <a:ext cx="55080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Used in single linked list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std::forward_list::iterator</a:t>
            </a: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6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is a forward iterator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std::forward_list::iterator</a:t>
            </a: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 data member (probably):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std::shared_Ptr&lt;SLNode&lt;T&gt;&gt; ptr;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Begin: 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head_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End: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nullptr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Comparison: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iter1.ptr == iter2.ptr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Get element at location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iter.ptr-&gt;Element()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Advance to next location (or past-the-end): </a:t>
            </a:r>
            <a:b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iter.ptr = iter.ptr-&gt;Next()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0" name="Google Shape;120;p20"/>
          <p:cNvGrpSpPr/>
          <p:nvPr/>
        </p:nvGrpSpPr>
        <p:grpSpPr>
          <a:xfrm>
            <a:off x="6045525" y="3005088"/>
            <a:ext cx="3098475" cy="393600"/>
            <a:chOff x="4839200" y="2048025"/>
            <a:chExt cx="3098475" cy="393600"/>
          </a:xfrm>
        </p:grpSpPr>
        <p:sp>
          <p:nvSpPr>
            <p:cNvPr id="121" name="Google Shape;121;p20"/>
            <p:cNvSpPr/>
            <p:nvPr/>
          </p:nvSpPr>
          <p:spPr>
            <a:xfrm>
              <a:off x="4839200" y="2048025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5529125" y="2048025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6219050" y="2048025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4" name="Google Shape;124;p20"/>
            <p:cNvSpPr txBox="1"/>
            <p:nvPr/>
          </p:nvSpPr>
          <p:spPr>
            <a:xfrm>
              <a:off x="6908975" y="2048025"/>
              <a:ext cx="102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  <a:t>nullptr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125" name="Google Shape;125;p20"/>
            <p:cNvCxnSpPr>
              <a:stCxn id="121" idx="3"/>
              <a:endCxn id="122" idx="1"/>
            </p:cNvCxnSpPr>
            <p:nvPr/>
          </p:nvCxnSpPr>
          <p:spPr>
            <a:xfrm>
              <a:off x="5232800" y="2244825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6" name="Google Shape;126;p20"/>
            <p:cNvCxnSpPr>
              <a:stCxn id="122" idx="3"/>
              <a:endCxn id="123" idx="1"/>
            </p:cNvCxnSpPr>
            <p:nvPr/>
          </p:nvCxnSpPr>
          <p:spPr>
            <a:xfrm>
              <a:off x="5922725" y="2244825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7" name="Google Shape;127;p20"/>
            <p:cNvCxnSpPr>
              <a:stCxn id="123" idx="3"/>
              <a:endCxn id="124" idx="1"/>
            </p:cNvCxnSpPr>
            <p:nvPr/>
          </p:nvCxnSpPr>
          <p:spPr>
            <a:xfrm>
              <a:off x="6612650" y="2244825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28" name="Google Shape;128;p20"/>
          <p:cNvSpPr txBox="1"/>
          <p:nvPr/>
        </p:nvSpPr>
        <p:spPr>
          <a:xfrm>
            <a:off x="6556625" y="2115750"/>
            <a:ext cx="1139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iter.ptr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9" name="Google Shape;129;p20"/>
          <p:cNvCxnSpPr>
            <a:stCxn id="128" idx="2"/>
            <a:endCxn id="122" idx="0"/>
          </p:cNvCxnSpPr>
          <p:nvPr/>
        </p:nvCxnSpPr>
        <p:spPr>
          <a:xfrm flipH="1">
            <a:off x="6932375" y="2571750"/>
            <a:ext cx="194100" cy="4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Bidirectional </a:t>
            </a:r>
            <a:r>
              <a:rPr lang="en"/>
              <a:t>Iterator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160100"/>
            <a:ext cx="55080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Used in doubly linked list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std::list::iterator</a:t>
            </a: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6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is a bidirectional iterator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std::list::iterator</a:t>
            </a: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 data member (probably):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std::shared_ptr&lt;SLNode&lt;T&gt;&gt; ptr, dummy;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Begin: 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dummy-&gt;Next()</a:t>
            </a: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 (first node)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End: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dummy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Comparison: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iter1.ptr == iter2.ptr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Get element at location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iter.ptr-&gt;Element()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Advance to next location (or past-the-end): </a:t>
            </a:r>
            <a:b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iter.ptr = iter.ptr-&gt;Next()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●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Retreat to previous location: </a:t>
            </a:r>
            <a:b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iter.ptr = iter.ptr-&gt;Prev()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7" name="Google Shape;137;p21"/>
          <p:cNvGrpSpPr/>
          <p:nvPr/>
        </p:nvGrpSpPr>
        <p:grpSpPr>
          <a:xfrm>
            <a:off x="5919656" y="1603149"/>
            <a:ext cx="3101494" cy="893476"/>
            <a:chOff x="4766031" y="2264124"/>
            <a:chExt cx="3101494" cy="893476"/>
          </a:xfrm>
        </p:grpSpPr>
        <p:sp>
          <p:nvSpPr>
            <p:cNvPr id="138" name="Google Shape;138;p21"/>
            <p:cNvSpPr/>
            <p:nvPr/>
          </p:nvSpPr>
          <p:spPr>
            <a:xfrm>
              <a:off x="5024625" y="245370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5714550" y="245370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6404475" y="245370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7094400" y="2453700"/>
              <a:ext cx="6735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dummy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42" name="Google Shape;142;p21"/>
            <p:cNvCxnSpPr/>
            <p:nvPr/>
          </p:nvCxnSpPr>
          <p:spPr>
            <a:xfrm>
              <a:off x="5418225" y="257430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3" name="Google Shape;143;p21"/>
            <p:cNvCxnSpPr/>
            <p:nvPr/>
          </p:nvCxnSpPr>
          <p:spPr>
            <a:xfrm rot="10800000">
              <a:off x="5418225" y="272670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4" name="Google Shape;144;p21"/>
            <p:cNvCxnSpPr/>
            <p:nvPr/>
          </p:nvCxnSpPr>
          <p:spPr>
            <a:xfrm>
              <a:off x="6108113" y="257430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5" name="Google Shape;145;p21"/>
            <p:cNvCxnSpPr/>
            <p:nvPr/>
          </p:nvCxnSpPr>
          <p:spPr>
            <a:xfrm rot="10800000">
              <a:off x="6108113" y="272670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6" name="Google Shape;146;p21"/>
            <p:cNvCxnSpPr/>
            <p:nvPr/>
          </p:nvCxnSpPr>
          <p:spPr>
            <a:xfrm>
              <a:off x="6798025" y="257430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7" name="Google Shape;147;p21"/>
            <p:cNvCxnSpPr/>
            <p:nvPr/>
          </p:nvCxnSpPr>
          <p:spPr>
            <a:xfrm rot="10800000">
              <a:off x="6798025" y="272670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8" name="Google Shape;148;p21"/>
            <p:cNvSpPr/>
            <p:nvPr/>
          </p:nvSpPr>
          <p:spPr>
            <a:xfrm>
              <a:off x="5040325" y="2264124"/>
              <a:ext cx="2827200" cy="316475"/>
            </a:xfrm>
            <a:custGeom>
              <a:rect b="b" l="l" r="r" t="t"/>
              <a:pathLst>
                <a:path extrusionOk="0" h="12659" w="113088">
                  <a:moveTo>
                    <a:pt x="109414" y="12659"/>
                  </a:moveTo>
                  <a:cubicBezTo>
                    <a:pt x="110424" y="11395"/>
                    <a:pt x="113244" y="11071"/>
                    <a:pt x="113066" y="9463"/>
                  </a:cubicBezTo>
                  <a:cubicBezTo>
                    <a:pt x="112728" y="6416"/>
                    <a:pt x="110025" y="3682"/>
                    <a:pt x="107283" y="2311"/>
                  </a:cubicBezTo>
                  <a:cubicBezTo>
                    <a:pt x="101401" y="-630"/>
                    <a:pt x="94158" y="1297"/>
                    <a:pt x="87653" y="333"/>
                  </a:cubicBezTo>
                  <a:cubicBezTo>
                    <a:pt x="79848" y="-824"/>
                    <a:pt x="71908" y="1441"/>
                    <a:pt x="64066" y="2311"/>
                  </a:cubicBezTo>
                  <a:cubicBezTo>
                    <a:pt x="54230" y="3403"/>
                    <a:pt x="44259" y="2466"/>
                    <a:pt x="34392" y="3224"/>
                  </a:cubicBezTo>
                  <a:cubicBezTo>
                    <a:pt x="24984" y="3947"/>
                    <a:pt x="14893" y="140"/>
                    <a:pt x="6087" y="3528"/>
                  </a:cubicBezTo>
                  <a:cubicBezTo>
                    <a:pt x="3854" y="4387"/>
                    <a:pt x="0" y="4940"/>
                    <a:pt x="0" y="7333"/>
                  </a:cubicBezTo>
                </a:path>
              </a:pathLst>
            </a:cu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149" name="Google Shape;149;p21"/>
            <p:cNvSpPr/>
            <p:nvPr/>
          </p:nvSpPr>
          <p:spPr>
            <a:xfrm>
              <a:off x="4766031" y="2698525"/>
              <a:ext cx="2458000" cy="459075"/>
            </a:xfrm>
            <a:custGeom>
              <a:rect b="b" l="l" r="r" t="t"/>
              <a:pathLst>
                <a:path extrusionOk="0" h="18363" w="98320">
                  <a:moveTo>
                    <a:pt x="9907" y="0"/>
                  </a:moveTo>
                  <a:cubicBezTo>
                    <a:pt x="6140" y="1510"/>
                    <a:pt x="-1026" y="3426"/>
                    <a:pt x="168" y="7305"/>
                  </a:cubicBezTo>
                  <a:cubicBezTo>
                    <a:pt x="1526" y="11717"/>
                    <a:pt x="8412" y="11790"/>
                    <a:pt x="12951" y="12631"/>
                  </a:cubicBezTo>
                  <a:cubicBezTo>
                    <a:pt x="18598" y="13677"/>
                    <a:pt x="23937" y="15988"/>
                    <a:pt x="29385" y="17805"/>
                  </a:cubicBezTo>
                  <a:cubicBezTo>
                    <a:pt x="34429" y="19487"/>
                    <a:pt x="39895" y="15827"/>
                    <a:pt x="45212" y="15827"/>
                  </a:cubicBezTo>
                  <a:cubicBezTo>
                    <a:pt x="51655" y="15827"/>
                    <a:pt x="57975" y="18903"/>
                    <a:pt x="64386" y="18261"/>
                  </a:cubicBezTo>
                  <a:cubicBezTo>
                    <a:pt x="70213" y="17677"/>
                    <a:pt x="75641" y="14891"/>
                    <a:pt x="81429" y="14000"/>
                  </a:cubicBezTo>
                  <a:cubicBezTo>
                    <a:pt x="84988" y="13452"/>
                    <a:pt x="88753" y="14927"/>
                    <a:pt x="92233" y="14000"/>
                  </a:cubicBezTo>
                  <a:cubicBezTo>
                    <a:pt x="95258" y="13194"/>
                    <a:pt x="96663" y="9504"/>
                    <a:pt x="98320" y="6848"/>
                  </a:cubicBezTo>
                </a:path>
              </a:pathLst>
            </a:cu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  <p:sp>
        <p:nvSpPr>
          <p:cNvPr id="150" name="Google Shape;150;p21"/>
          <p:cNvSpPr txBox="1"/>
          <p:nvPr/>
        </p:nvSpPr>
        <p:spPr>
          <a:xfrm>
            <a:off x="6756250" y="2925025"/>
            <a:ext cx="1428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ptr   dummy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51" name="Google Shape;151;p21"/>
          <p:cNvCxnSpPr>
            <a:endCxn id="139" idx="2"/>
          </p:cNvCxnSpPr>
          <p:nvPr/>
        </p:nvCxnSpPr>
        <p:spPr>
          <a:xfrm flipH="1" rot="10800000">
            <a:off x="7004975" y="2186325"/>
            <a:ext cx="60000" cy="7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1"/>
          <p:cNvCxnSpPr>
            <a:endCxn id="141" idx="2"/>
          </p:cNvCxnSpPr>
          <p:nvPr/>
        </p:nvCxnSpPr>
        <p:spPr>
          <a:xfrm flipH="1" rot="10800000">
            <a:off x="7757075" y="2186325"/>
            <a:ext cx="827700" cy="7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