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B41BD9-C2C9-4E7A-9737-AC771EA687B8}">
  <a:tblStyle styleId="{7EB41BD9-C2C9-4E7A-9737-AC771EA687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3ebc642c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3ebc642c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3ebc642c0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3ebc642c0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3ebc642c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3ebc642c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3ebc642c0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3ebc642c0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3ebc642c0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3ebc642c0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3ebc642c0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3ebc642c0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3ebc642c0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3ebc642c0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3ebc642c0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3ebc642c0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3ebc642c0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3ebc642c0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3ebc642c0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3ebc642c0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ebc642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ebc642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3ebc642c0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3ebc642c0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3ebc642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3ebc642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3ebc642c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3ebc642c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3ebc642c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3ebc642c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3ebc642c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3ebc642c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3ebc642c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3ebc642c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3ebc64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3ebc64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ebc642c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ebc642c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vs Linked List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CPSC-131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Memory Use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n ≤ capacity ≤ 2n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Maximum 2n words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1-2 words/element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6291925" y="1517047"/>
            <a:ext cx="2304540" cy="268863"/>
            <a:chOff x="1225475" y="3371850"/>
            <a:chExt cx="4389600" cy="548700"/>
          </a:xfrm>
        </p:grpSpPr>
        <p:sp>
          <p:nvSpPr>
            <p:cNvPr id="173" name="Google Shape;173;p22"/>
            <p:cNvSpPr/>
            <p:nvPr/>
          </p:nvSpPr>
          <p:spPr>
            <a:xfrm>
              <a:off x="12254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7741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23228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8715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4202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9689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5176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0663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 Memory Use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node holds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Next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 words/element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7" name="Google Shape;187;p23"/>
          <p:cNvGrpSpPr/>
          <p:nvPr/>
        </p:nvGrpSpPr>
        <p:grpSpPr>
          <a:xfrm>
            <a:off x="6291875" y="1963452"/>
            <a:ext cx="2304649" cy="517258"/>
            <a:chOff x="4861300" y="3986527"/>
            <a:chExt cx="2304649" cy="517258"/>
          </a:xfrm>
        </p:grpSpPr>
        <p:sp>
          <p:nvSpPr>
            <p:cNvPr id="188" name="Google Shape;188;p23"/>
            <p:cNvSpPr/>
            <p:nvPr/>
          </p:nvSpPr>
          <p:spPr>
            <a:xfrm>
              <a:off x="5483584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105868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728152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23"/>
            <p:cNvCxnSpPr>
              <a:stCxn id="188" idx="3"/>
              <a:endCxn id="189" idx="1"/>
            </p:cNvCxnSpPr>
            <p:nvPr/>
          </p:nvCxnSpPr>
          <p:spPr>
            <a:xfrm>
              <a:off x="5838484" y="4163977"/>
              <a:ext cx="2673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" name="Google Shape;192;p23"/>
            <p:cNvCxnSpPr>
              <a:stCxn id="189" idx="3"/>
              <a:endCxn id="190" idx="1"/>
            </p:cNvCxnSpPr>
            <p:nvPr/>
          </p:nvCxnSpPr>
          <p:spPr>
            <a:xfrm>
              <a:off x="6460768" y="4163977"/>
              <a:ext cx="2673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" name="Google Shape;193;p23"/>
            <p:cNvSpPr/>
            <p:nvPr/>
          </p:nvSpPr>
          <p:spPr>
            <a:xfrm>
              <a:off x="4861300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4" name="Google Shape;194;p23"/>
            <p:cNvCxnSpPr>
              <a:stCxn id="193" idx="3"/>
            </p:cNvCxnSpPr>
            <p:nvPr/>
          </p:nvCxnSpPr>
          <p:spPr>
            <a:xfrm>
              <a:off x="5216200" y="4163977"/>
              <a:ext cx="2673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" name="Google Shape;195;p23"/>
            <p:cNvSpPr/>
            <p:nvPr/>
          </p:nvSpPr>
          <p:spPr>
            <a:xfrm>
              <a:off x="4988048" y="4156869"/>
              <a:ext cx="2177902" cy="346916"/>
            </a:xfrm>
            <a:custGeom>
              <a:rect b="b" l="l" r="r" t="t"/>
              <a:pathLst>
                <a:path extrusionOk="0" h="15386" w="96581">
                  <a:moveTo>
                    <a:pt x="93717" y="0"/>
                  </a:moveTo>
                  <a:cubicBezTo>
                    <a:pt x="97717" y="1334"/>
                    <a:pt x="97371" y="11618"/>
                    <a:pt x="93281" y="12641"/>
                  </a:cubicBezTo>
                  <a:cubicBezTo>
                    <a:pt x="85104" y="14685"/>
                    <a:pt x="76428" y="12205"/>
                    <a:pt x="67999" y="12205"/>
                  </a:cubicBezTo>
                  <a:cubicBezTo>
                    <a:pt x="54486" y="12205"/>
                    <a:pt x="40870" y="10964"/>
                    <a:pt x="27461" y="12641"/>
                  </a:cubicBezTo>
                  <a:cubicBezTo>
                    <a:pt x="20373" y="13527"/>
                    <a:pt x="12735" y="17038"/>
                    <a:pt x="6103" y="14385"/>
                  </a:cubicBezTo>
                  <a:cubicBezTo>
                    <a:pt x="3615" y="13390"/>
                    <a:pt x="2396" y="10352"/>
                    <a:pt x="0" y="915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DLL Memory Use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node holds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Next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Prev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 words/element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2" name="Google Shape;202;p24"/>
          <p:cNvGrpSpPr/>
          <p:nvPr/>
        </p:nvGrpSpPr>
        <p:grpSpPr>
          <a:xfrm>
            <a:off x="6111806" y="2658240"/>
            <a:ext cx="2326121" cy="775359"/>
            <a:chOff x="4766031" y="2264124"/>
            <a:chExt cx="3101494" cy="893476"/>
          </a:xfrm>
        </p:grpSpPr>
        <p:sp>
          <p:nvSpPr>
            <p:cNvPr id="203" name="Google Shape;203;p24"/>
            <p:cNvSpPr/>
            <p:nvPr/>
          </p:nvSpPr>
          <p:spPr>
            <a:xfrm>
              <a:off x="502462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714550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40447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94400" y="2453700"/>
              <a:ext cx="6735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dummy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7" name="Google Shape;207;p24"/>
            <p:cNvCxnSpPr/>
            <p:nvPr/>
          </p:nvCxnSpPr>
          <p:spPr>
            <a:xfrm>
              <a:off x="54182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24"/>
            <p:cNvCxnSpPr/>
            <p:nvPr/>
          </p:nvCxnSpPr>
          <p:spPr>
            <a:xfrm rot="10800000">
              <a:off x="54182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24"/>
            <p:cNvCxnSpPr/>
            <p:nvPr/>
          </p:nvCxnSpPr>
          <p:spPr>
            <a:xfrm>
              <a:off x="6108113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24"/>
            <p:cNvCxnSpPr/>
            <p:nvPr/>
          </p:nvCxnSpPr>
          <p:spPr>
            <a:xfrm rot="10800000">
              <a:off x="6108113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24"/>
            <p:cNvCxnSpPr/>
            <p:nvPr/>
          </p:nvCxnSpPr>
          <p:spPr>
            <a:xfrm>
              <a:off x="67980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4"/>
            <p:cNvCxnSpPr/>
            <p:nvPr/>
          </p:nvCxnSpPr>
          <p:spPr>
            <a:xfrm rot="10800000">
              <a:off x="67980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" name="Google Shape;213;p24"/>
            <p:cNvSpPr/>
            <p:nvPr/>
          </p:nvSpPr>
          <p:spPr>
            <a:xfrm>
              <a:off x="5040325" y="2264124"/>
              <a:ext cx="2827200" cy="316475"/>
            </a:xfrm>
            <a:custGeom>
              <a:rect b="b" l="l" r="r" t="t"/>
              <a:pathLst>
                <a:path extrusionOk="0" h="12659" w="113088">
                  <a:moveTo>
                    <a:pt x="109414" y="12659"/>
                  </a:moveTo>
                  <a:cubicBezTo>
                    <a:pt x="110424" y="11395"/>
                    <a:pt x="113244" y="11071"/>
                    <a:pt x="113066" y="9463"/>
                  </a:cubicBezTo>
                  <a:cubicBezTo>
                    <a:pt x="112728" y="6416"/>
                    <a:pt x="110025" y="3682"/>
                    <a:pt x="107283" y="2311"/>
                  </a:cubicBezTo>
                  <a:cubicBezTo>
                    <a:pt x="101401" y="-630"/>
                    <a:pt x="94158" y="1297"/>
                    <a:pt x="87653" y="333"/>
                  </a:cubicBezTo>
                  <a:cubicBezTo>
                    <a:pt x="79848" y="-824"/>
                    <a:pt x="71908" y="1441"/>
                    <a:pt x="64066" y="2311"/>
                  </a:cubicBezTo>
                  <a:cubicBezTo>
                    <a:pt x="54230" y="3403"/>
                    <a:pt x="44259" y="2466"/>
                    <a:pt x="34392" y="3224"/>
                  </a:cubicBezTo>
                  <a:cubicBezTo>
                    <a:pt x="24984" y="3947"/>
                    <a:pt x="14893" y="140"/>
                    <a:pt x="6087" y="3528"/>
                  </a:cubicBezTo>
                  <a:cubicBezTo>
                    <a:pt x="3854" y="4387"/>
                    <a:pt x="0" y="4940"/>
                    <a:pt x="0" y="733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14" name="Google Shape;214;p24"/>
            <p:cNvSpPr/>
            <p:nvPr/>
          </p:nvSpPr>
          <p:spPr>
            <a:xfrm>
              <a:off x="4766031" y="2698525"/>
              <a:ext cx="2458000" cy="459075"/>
            </a:xfrm>
            <a:custGeom>
              <a:rect b="b" l="l" r="r" t="t"/>
              <a:pathLst>
                <a:path extrusionOk="0" h="18363" w="98320">
                  <a:moveTo>
                    <a:pt x="9907" y="0"/>
                  </a:moveTo>
                  <a:cubicBezTo>
                    <a:pt x="6140" y="1510"/>
                    <a:pt x="-1026" y="3426"/>
                    <a:pt x="168" y="7305"/>
                  </a:cubicBezTo>
                  <a:cubicBezTo>
                    <a:pt x="1526" y="11717"/>
                    <a:pt x="8412" y="11790"/>
                    <a:pt x="12951" y="12631"/>
                  </a:cubicBezTo>
                  <a:cubicBezTo>
                    <a:pt x="18598" y="13677"/>
                    <a:pt x="23937" y="15988"/>
                    <a:pt x="29385" y="17805"/>
                  </a:cubicBezTo>
                  <a:cubicBezTo>
                    <a:pt x="34429" y="19487"/>
                    <a:pt x="39895" y="15827"/>
                    <a:pt x="45212" y="15827"/>
                  </a:cubicBezTo>
                  <a:cubicBezTo>
                    <a:pt x="51655" y="15827"/>
                    <a:pt x="57975" y="18903"/>
                    <a:pt x="64386" y="18261"/>
                  </a:cubicBezTo>
                  <a:cubicBezTo>
                    <a:pt x="70213" y="17677"/>
                    <a:pt x="75641" y="14891"/>
                    <a:pt x="81429" y="14000"/>
                  </a:cubicBezTo>
                  <a:cubicBezTo>
                    <a:pt x="84988" y="13452"/>
                    <a:pt x="88753" y="14927"/>
                    <a:pt x="92233" y="14000"/>
                  </a:cubicBezTo>
                  <a:cubicBezTo>
                    <a:pt x="95258" y="13194"/>
                    <a:pt x="96663" y="9504"/>
                    <a:pt x="98320" y="684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Vector, SLL, DLL Space Efficiency</a:t>
            </a:r>
            <a:endParaRPr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952500" y="16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{7EB41BD9-C2C9-4E7A-9737-AC771EA687B8}</a:tableStyleId>
              </a:tblPr>
              <a:tblGrid>
                <a:gridCol w="3738550"/>
                <a:gridCol w="1188625"/>
                <a:gridCol w="1123225"/>
                <a:gridCol w="118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Space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Words/element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1-2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About Space Efficiency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is most compact (1-2 words/element)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SLL second-best (2 words/element)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DLL worst (3 words/element)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Space is critical: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vector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general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first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SLL’s extra space must be justified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same for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Vector, SLL, DLL Operations</a:t>
            </a:r>
            <a:endParaRPr/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952500" y="14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{7EB41BD9-C2C9-4E7A-9737-AC771EA687B8}</a:tableStyleId>
              </a:tblPr>
              <a:tblGrid>
                <a:gridCol w="3738550"/>
                <a:gridCol w="1188625"/>
                <a:gridCol w="1123225"/>
                <a:gridCol w="118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Front, 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amort.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amort.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highlight>
                          <a:srgbClr val="FFFF00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Get(i), Set(i, 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Constant Factors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11700" y="4116775"/>
            <a:ext cx="85206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&gt; SLL &gt;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952500" y="14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{7EB41BD9-C2C9-4E7A-9737-AC771EA687B8}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Structure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to Add 10M Elements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≈ 0.9 sec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Singly-Linked List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≈ 3.3 sec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Doubly-Linked List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≈ 4.8 sec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Vector, SLL, DLL Space Efficiency</a:t>
            </a:r>
            <a:endParaRPr/>
          </a:p>
        </p:txBody>
      </p:sp>
      <p:graphicFrame>
        <p:nvGraphicFramePr>
          <p:cNvPr id="245" name="Google Shape;245;p29"/>
          <p:cNvGraphicFramePr/>
          <p:nvPr/>
        </p:nvGraphicFramePr>
        <p:xfrm>
          <a:off x="952500" y="16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{7EB41BD9-C2C9-4E7A-9737-AC771EA687B8}</a:tableStyleId>
              </a:tblPr>
              <a:tblGrid>
                <a:gridCol w="3738550"/>
                <a:gridCol w="1188625"/>
                <a:gridCol w="1123225"/>
                <a:gridCol w="118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Space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Words/element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1-2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Choose: Vector by Default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Vector: general-purpose sequence data structure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 operations have fastest constant factors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Most space-efficient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Get(i), Set(i, x) are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Reasons not to use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Need to add/remove back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and front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Can’t tolerate amortized performance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Choose: Which Linked List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Prefer SLL over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SLL is more space-efficient, faster constant factors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Three O(1) operations suffice: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add/remove front, add 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Need all four O(1) operations: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add/remove front/back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practice, decide between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sequence structures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Singly-Linked List (SLL)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Doubly-Linked List (DLL)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Scientific reasoning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Engineering trade-off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structure has advantages and disadvantages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None are obsolete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Decide based on circumstances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video: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time efficiency trade-offs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4963850" y="2622950"/>
            <a:ext cx="2667300" cy="81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Choose: Decision Tree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3238350" y="1218525"/>
            <a:ext cx="2667300" cy="819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 you need to add to the front, or require non-amortized performance?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5" name="Google Shape;265;p32"/>
          <p:cNvCxnSpPr>
            <a:stCxn id="264" idx="2"/>
            <a:endCxn id="262" idx="0"/>
          </p:cNvCxnSpPr>
          <p:nvPr/>
        </p:nvCxnSpPr>
        <p:spPr>
          <a:xfrm>
            <a:off x="4572000" y="2037525"/>
            <a:ext cx="1725600" cy="58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2"/>
          <p:cNvSpPr txBox="1"/>
          <p:nvPr/>
        </p:nvSpPr>
        <p:spPr>
          <a:xfrm>
            <a:off x="5616975" y="2110038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1223000" y="2571825"/>
            <a:ext cx="2667300" cy="819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 you need to remove from the back?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8" name="Google Shape;268;p32"/>
          <p:cNvCxnSpPr>
            <a:stCxn id="264" idx="2"/>
            <a:endCxn id="267" idx="0"/>
          </p:cNvCxnSpPr>
          <p:nvPr/>
        </p:nvCxnSpPr>
        <p:spPr>
          <a:xfrm flipH="1">
            <a:off x="2556600" y="2037525"/>
            <a:ext cx="2015400" cy="5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2"/>
          <p:cNvSpPr txBox="1"/>
          <p:nvPr/>
        </p:nvSpPr>
        <p:spPr>
          <a:xfrm>
            <a:off x="2753325" y="2084475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624625" y="4092875"/>
            <a:ext cx="1464300" cy="63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2832150" y="4092875"/>
            <a:ext cx="1464300" cy="63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32"/>
          <p:cNvCxnSpPr>
            <a:stCxn id="267" idx="2"/>
            <a:endCxn id="270" idx="0"/>
          </p:cNvCxnSpPr>
          <p:nvPr/>
        </p:nvCxnSpPr>
        <p:spPr>
          <a:xfrm flipH="1">
            <a:off x="1356650" y="3390825"/>
            <a:ext cx="1200000" cy="7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2"/>
          <p:cNvCxnSpPr>
            <a:stCxn id="267" idx="2"/>
            <a:endCxn id="271" idx="0"/>
          </p:cNvCxnSpPr>
          <p:nvPr/>
        </p:nvCxnSpPr>
        <p:spPr>
          <a:xfrm>
            <a:off x="2556650" y="3390825"/>
            <a:ext cx="1007700" cy="7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1400500" y="3441950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3015650" y="3521638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Vector, SLL, DLL Operations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4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{7EB41BD9-C2C9-4E7A-9737-AC771EA687B8}</a:tableStyleId>
              </a:tblPr>
              <a:tblGrid>
                <a:gridCol w="3738550"/>
                <a:gridCol w="1188625"/>
                <a:gridCol w="1123225"/>
                <a:gridCol w="118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Front, 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amort.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amort.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highlight>
                          <a:srgbClr val="FFFF00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Get(i), Set(i, 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Tie: constructor, size, front, 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PushBack: tie (except vector is amortized O(1))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has fast Get(i), Set(i, x)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has slow PushFront, PopFront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SLL has slow PopBack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Factors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68825"/>
            <a:ext cx="5706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Filling, iterating: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CPU cache: after fetching address,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pre-fetches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adjacent addresses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Contiguous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structures are faster in practice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arranges elements in contiguous memory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Linked lists are not contiguous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6111806" y="2658240"/>
            <a:ext cx="2326121" cy="775359"/>
            <a:chOff x="4766031" y="2264124"/>
            <a:chExt cx="3101494" cy="893476"/>
          </a:xfrm>
        </p:grpSpPr>
        <p:sp>
          <p:nvSpPr>
            <p:cNvPr id="81" name="Google Shape;81;p17"/>
            <p:cNvSpPr/>
            <p:nvPr/>
          </p:nvSpPr>
          <p:spPr>
            <a:xfrm>
              <a:off x="502462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5714550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40447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094400" y="2453700"/>
              <a:ext cx="6735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dummy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5" name="Google Shape;85;p17"/>
            <p:cNvCxnSpPr/>
            <p:nvPr/>
          </p:nvCxnSpPr>
          <p:spPr>
            <a:xfrm>
              <a:off x="54182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7"/>
            <p:cNvCxnSpPr/>
            <p:nvPr/>
          </p:nvCxnSpPr>
          <p:spPr>
            <a:xfrm rot="10800000">
              <a:off x="54182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7"/>
            <p:cNvCxnSpPr/>
            <p:nvPr/>
          </p:nvCxnSpPr>
          <p:spPr>
            <a:xfrm>
              <a:off x="6108113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7"/>
            <p:cNvCxnSpPr/>
            <p:nvPr/>
          </p:nvCxnSpPr>
          <p:spPr>
            <a:xfrm rot="10800000">
              <a:off x="6108113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67980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7"/>
            <p:cNvCxnSpPr/>
            <p:nvPr/>
          </p:nvCxnSpPr>
          <p:spPr>
            <a:xfrm rot="10800000">
              <a:off x="67980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7"/>
            <p:cNvSpPr/>
            <p:nvPr/>
          </p:nvSpPr>
          <p:spPr>
            <a:xfrm>
              <a:off x="5040325" y="2264124"/>
              <a:ext cx="2827200" cy="316475"/>
            </a:xfrm>
            <a:custGeom>
              <a:rect b="b" l="l" r="r" t="t"/>
              <a:pathLst>
                <a:path extrusionOk="0" h="12659" w="113088">
                  <a:moveTo>
                    <a:pt x="109414" y="12659"/>
                  </a:moveTo>
                  <a:cubicBezTo>
                    <a:pt x="110424" y="11395"/>
                    <a:pt x="113244" y="11071"/>
                    <a:pt x="113066" y="9463"/>
                  </a:cubicBezTo>
                  <a:cubicBezTo>
                    <a:pt x="112728" y="6416"/>
                    <a:pt x="110025" y="3682"/>
                    <a:pt x="107283" y="2311"/>
                  </a:cubicBezTo>
                  <a:cubicBezTo>
                    <a:pt x="101401" y="-630"/>
                    <a:pt x="94158" y="1297"/>
                    <a:pt x="87653" y="333"/>
                  </a:cubicBezTo>
                  <a:cubicBezTo>
                    <a:pt x="79848" y="-824"/>
                    <a:pt x="71908" y="1441"/>
                    <a:pt x="64066" y="2311"/>
                  </a:cubicBezTo>
                  <a:cubicBezTo>
                    <a:pt x="54230" y="3403"/>
                    <a:pt x="44259" y="2466"/>
                    <a:pt x="34392" y="3224"/>
                  </a:cubicBezTo>
                  <a:cubicBezTo>
                    <a:pt x="24984" y="3947"/>
                    <a:pt x="14893" y="140"/>
                    <a:pt x="6087" y="3528"/>
                  </a:cubicBezTo>
                  <a:cubicBezTo>
                    <a:pt x="3854" y="4387"/>
                    <a:pt x="0" y="4940"/>
                    <a:pt x="0" y="733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92" name="Google Shape;92;p17"/>
            <p:cNvSpPr/>
            <p:nvPr/>
          </p:nvSpPr>
          <p:spPr>
            <a:xfrm>
              <a:off x="4766031" y="2698525"/>
              <a:ext cx="2458000" cy="459075"/>
            </a:xfrm>
            <a:custGeom>
              <a:rect b="b" l="l" r="r" t="t"/>
              <a:pathLst>
                <a:path extrusionOk="0" h="18363" w="98320">
                  <a:moveTo>
                    <a:pt x="9907" y="0"/>
                  </a:moveTo>
                  <a:cubicBezTo>
                    <a:pt x="6140" y="1510"/>
                    <a:pt x="-1026" y="3426"/>
                    <a:pt x="168" y="7305"/>
                  </a:cubicBezTo>
                  <a:cubicBezTo>
                    <a:pt x="1526" y="11717"/>
                    <a:pt x="8412" y="11790"/>
                    <a:pt x="12951" y="12631"/>
                  </a:cubicBezTo>
                  <a:cubicBezTo>
                    <a:pt x="18598" y="13677"/>
                    <a:pt x="23937" y="15988"/>
                    <a:pt x="29385" y="17805"/>
                  </a:cubicBezTo>
                  <a:cubicBezTo>
                    <a:pt x="34429" y="19487"/>
                    <a:pt x="39895" y="15827"/>
                    <a:pt x="45212" y="15827"/>
                  </a:cubicBezTo>
                  <a:cubicBezTo>
                    <a:pt x="51655" y="15827"/>
                    <a:pt x="57975" y="18903"/>
                    <a:pt x="64386" y="18261"/>
                  </a:cubicBezTo>
                  <a:cubicBezTo>
                    <a:pt x="70213" y="17677"/>
                    <a:pt x="75641" y="14891"/>
                    <a:pt x="81429" y="14000"/>
                  </a:cubicBezTo>
                  <a:cubicBezTo>
                    <a:pt x="84988" y="13452"/>
                    <a:pt x="88753" y="14927"/>
                    <a:pt x="92233" y="14000"/>
                  </a:cubicBezTo>
                  <a:cubicBezTo>
                    <a:pt x="95258" y="13194"/>
                    <a:pt x="96663" y="9504"/>
                    <a:pt x="98320" y="684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93" name="Google Shape;93;p17"/>
          <p:cNvGrpSpPr/>
          <p:nvPr/>
        </p:nvGrpSpPr>
        <p:grpSpPr>
          <a:xfrm>
            <a:off x="6308283" y="2119566"/>
            <a:ext cx="2323856" cy="294767"/>
            <a:chOff x="4839200" y="2048025"/>
            <a:chExt cx="3098475" cy="393600"/>
          </a:xfrm>
        </p:grpSpPr>
        <p:sp>
          <p:nvSpPr>
            <p:cNvPr id="94" name="Google Shape;94;p17"/>
            <p:cNvSpPr/>
            <p:nvPr/>
          </p:nvSpPr>
          <p:spPr>
            <a:xfrm>
              <a:off x="4839200" y="2048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5529125" y="2048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219050" y="204802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6908975" y="2048025"/>
              <a:ext cx="102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Source Code Pro"/>
                  <a:ea typeface="Source Code Pro"/>
                  <a:cs typeface="Source Code Pro"/>
                  <a:sym typeface="Source Code Pro"/>
                </a:rPr>
                <a:t>nullptr</a:t>
              </a:r>
              <a:endParaRPr sz="9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98" name="Google Shape;98;p17"/>
            <p:cNvCxnSpPr>
              <a:stCxn id="94" idx="3"/>
              <a:endCxn id="95" idx="1"/>
            </p:cNvCxnSpPr>
            <p:nvPr/>
          </p:nvCxnSpPr>
          <p:spPr>
            <a:xfrm>
              <a:off x="5232800" y="2244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7"/>
            <p:cNvCxnSpPr>
              <a:stCxn id="95" idx="3"/>
              <a:endCxn id="96" idx="1"/>
            </p:cNvCxnSpPr>
            <p:nvPr/>
          </p:nvCxnSpPr>
          <p:spPr>
            <a:xfrm>
              <a:off x="5922725" y="2244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p17"/>
            <p:cNvCxnSpPr>
              <a:stCxn id="96" idx="3"/>
              <a:endCxn id="97" idx="1"/>
            </p:cNvCxnSpPr>
            <p:nvPr/>
          </p:nvCxnSpPr>
          <p:spPr>
            <a:xfrm>
              <a:off x="6612650" y="224482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1" name="Google Shape;101;p17"/>
          <p:cNvGrpSpPr/>
          <p:nvPr/>
        </p:nvGrpSpPr>
        <p:grpSpPr>
          <a:xfrm>
            <a:off x="6291925" y="1517047"/>
            <a:ext cx="2304540" cy="268863"/>
            <a:chOff x="1225475" y="3371850"/>
            <a:chExt cx="4389600" cy="548700"/>
          </a:xfrm>
        </p:grpSpPr>
        <p:sp>
          <p:nvSpPr>
            <p:cNvPr id="102" name="Google Shape;102;p17"/>
            <p:cNvSpPr/>
            <p:nvPr/>
          </p:nvSpPr>
          <p:spPr>
            <a:xfrm>
              <a:off x="12254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7741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3228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28715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34202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9689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5176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0663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Constant Factors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4116775"/>
            <a:ext cx="85206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&gt; SLL &gt;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952500" y="14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{7EB41BD9-C2C9-4E7A-9737-AC771EA687B8}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Structure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to Add 10M Elements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Vector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≈ 0.9 sec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Singly-Linked List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≈ 3.3 sec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Doubly-Linked List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≈ 4.8 sec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About Time Efficiency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Prioritize asymptotic efficiency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you need...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 PushFront, PushBack, PopFront: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Those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O(1) PopBack: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 Get(i), Set(i, x):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Tiebreaker: vector (constant factors)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Everyday use case: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Start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PushBack to fill 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Destroy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is superior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Memory Use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468825"/>
            <a:ext cx="5547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one element or pointer (suppose same size)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64-bit CPU: word = 64 bits = 8 bytes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32-bit CPU:  word = 32 bits = 4 bytes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16-bit CPU:  word = 16 bits = 2 bytes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 = number of elements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Count how many words each structure uses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Combinatorics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6111806" y="2658240"/>
            <a:ext cx="2326121" cy="775359"/>
            <a:chOff x="4766031" y="2264124"/>
            <a:chExt cx="3101494" cy="893476"/>
          </a:xfrm>
        </p:grpSpPr>
        <p:sp>
          <p:nvSpPr>
            <p:cNvPr id="136" name="Google Shape;136;p21"/>
            <p:cNvSpPr/>
            <p:nvPr/>
          </p:nvSpPr>
          <p:spPr>
            <a:xfrm>
              <a:off x="502462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5714550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640447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094400" y="2453700"/>
              <a:ext cx="6735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dummy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0" name="Google Shape;140;p21"/>
            <p:cNvCxnSpPr/>
            <p:nvPr/>
          </p:nvCxnSpPr>
          <p:spPr>
            <a:xfrm>
              <a:off x="54182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1"/>
            <p:cNvCxnSpPr/>
            <p:nvPr/>
          </p:nvCxnSpPr>
          <p:spPr>
            <a:xfrm rot="10800000">
              <a:off x="54182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6108113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21"/>
            <p:cNvCxnSpPr/>
            <p:nvPr/>
          </p:nvCxnSpPr>
          <p:spPr>
            <a:xfrm rot="10800000">
              <a:off x="6108113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67980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21"/>
            <p:cNvCxnSpPr/>
            <p:nvPr/>
          </p:nvCxnSpPr>
          <p:spPr>
            <a:xfrm rot="10800000">
              <a:off x="67980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21"/>
            <p:cNvSpPr/>
            <p:nvPr/>
          </p:nvSpPr>
          <p:spPr>
            <a:xfrm>
              <a:off x="5040325" y="2264124"/>
              <a:ext cx="2827200" cy="316475"/>
            </a:xfrm>
            <a:custGeom>
              <a:rect b="b" l="l" r="r" t="t"/>
              <a:pathLst>
                <a:path extrusionOk="0" h="12659" w="113088">
                  <a:moveTo>
                    <a:pt x="109414" y="12659"/>
                  </a:moveTo>
                  <a:cubicBezTo>
                    <a:pt x="110424" y="11395"/>
                    <a:pt x="113244" y="11071"/>
                    <a:pt x="113066" y="9463"/>
                  </a:cubicBezTo>
                  <a:cubicBezTo>
                    <a:pt x="112728" y="6416"/>
                    <a:pt x="110025" y="3682"/>
                    <a:pt x="107283" y="2311"/>
                  </a:cubicBezTo>
                  <a:cubicBezTo>
                    <a:pt x="101401" y="-630"/>
                    <a:pt x="94158" y="1297"/>
                    <a:pt x="87653" y="333"/>
                  </a:cubicBezTo>
                  <a:cubicBezTo>
                    <a:pt x="79848" y="-824"/>
                    <a:pt x="71908" y="1441"/>
                    <a:pt x="64066" y="2311"/>
                  </a:cubicBezTo>
                  <a:cubicBezTo>
                    <a:pt x="54230" y="3403"/>
                    <a:pt x="44259" y="2466"/>
                    <a:pt x="34392" y="3224"/>
                  </a:cubicBezTo>
                  <a:cubicBezTo>
                    <a:pt x="24984" y="3947"/>
                    <a:pt x="14893" y="140"/>
                    <a:pt x="6087" y="3528"/>
                  </a:cubicBezTo>
                  <a:cubicBezTo>
                    <a:pt x="3854" y="4387"/>
                    <a:pt x="0" y="4940"/>
                    <a:pt x="0" y="733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47" name="Google Shape;147;p21"/>
            <p:cNvSpPr/>
            <p:nvPr/>
          </p:nvSpPr>
          <p:spPr>
            <a:xfrm>
              <a:off x="4766031" y="2698525"/>
              <a:ext cx="2458000" cy="459075"/>
            </a:xfrm>
            <a:custGeom>
              <a:rect b="b" l="l" r="r" t="t"/>
              <a:pathLst>
                <a:path extrusionOk="0" h="18363" w="98320">
                  <a:moveTo>
                    <a:pt x="9907" y="0"/>
                  </a:moveTo>
                  <a:cubicBezTo>
                    <a:pt x="6140" y="1510"/>
                    <a:pt x="-1026" y="3426"/>
                    <a:pt x="168" y="7305"/>
                  </a:cubicBezTo>
                  <a:cubicBezTo>
                    <a:pt x="1526" y="11717"/>
                    <a:pt x="8412" y="11790"/>
                    <a:pt x="12951" y="12631"/>
                  </a:cubicBezTo>
                  <a:cubicBezTo>
                    <a:pt x="18598" y="13677"/>
                    <a:pt x="23937" y="15988"/>
                    <a:pt x="29385" y="17805"/>
                  </a:cubicBezTo>
                  <a:cubicBezTo>
                    <a:pt x="34429" y="19487"/>
                    <a:pt x="39895" y="15827"/>
                    <a:pt x="45212" y="15827"/>
                  </a:cubicBezTo>
                  <a:cubicBezTo>
                    <a:pt x="51655" y="15827"/>
                    <a:pt x="57975" y="18903"/>
                    <a:pt x="64386" y="18261"/>
                  </a:cubicBezTo>
                  <a:cubicBezTo>
                    <a:pt x="70213" y="17677"/>
                    <a:pt x="75641" y="14891"/>
                    <a:pt x="81429" y="14000"/>
                  </a:cubicBezTo>
                  <a:cubicBezTo>
                    <a:pt x="84988" y="13452"/>
                    <a:pt x="88753" y="14927"/>
                    <a:pt x="92233" y="14000"/>
                  </a:cubicBezTo>
                  <a:cubicBezTo>
                    <a:pt x="95258" y="13194"/>
                    <a:pt x="96663" y="9504"/>
                    <a:pt x="98320" y="684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148" name="Google Shape;148;p21"/>
          <p:cNvGrpSpPr/>
          <p:nvPr/>
        </p:nvGrpSpPr>
        <p:grpSpPr>
          <a:xfrm>
            <a:off x="6291925" y="1517047"/>
            <a:ext cx="2304540" cy="268863"/>
            <a:chOff x="1225475" y="3371850"/>
            <a:chExt cx="4389600" cy="548700"/>
          </a:xfrm>
        </p:grpSpPr>
        <p:sp>
          <p:nvSpPr>
            <p:cNvPr id="149" name="Google Shape;149;p21"/>
            <p:cNvSpPr/>
            <p:nvPr/>
          </p:nvSpPr>
          <p:spPr>
            <a:xfrm>
              <a:off x="12254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7741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3228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8715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4202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9689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5176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066375" y="3371850"/>
              <a:ext cx="548700" cy="54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6291875" y="1963452"/>
            <a:ext cx="2304649" cy="517258"/>
            <a:chOff x="4861300" y="3986527"/>
            <a:chExt cx="2304649" cy="517258"/>
          </a:xfrm>
        </p:grpSpPr>
        <p:sp>
          <p:nvSpPr>
            <p:cNvPr id="158" name="Google Shape;158;p21"/>
            <p:cNvSpPr/>
            <p:nvPr/>
          </p:nvSpPr>
          <p:spPr>
            <a:xfrm>
              <a:off x="5483584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6105868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6728152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1" name="Google Shape;161;p21"/>
            <p:cNvCxnSpPr>
              <a:stCxn id="158" idx="3"/>
              <a:endCxn id="159" idx="1"/>
            </p:cNvCxnSpPr>
            <p:nvPr/>
          </p:nvCxnSpPr>
          <p:spPr>
            <a:xfrm>
              <a:off x="5838484" y="4163977"/>
              <a:ext cx="2673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1"/>
            <p:cNvCxnSpPr>
              <a:stCxn id="159" idx="3"/>
              <a:endCxn id="160" idx="1"/>
            </p:cNvCxnSpPr>
            <p:nvPr/>
          </p:nvCxnSpPr>
          <p:spPr>
            <a:xfrm>
              <a:off x="6460768" y="4163977"/>
              <a:ext cx="2673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21"/>
            <p:cNvSpPr/>
            <p:nvPr/>
          </p:nvSpPr>
          <p:spPr>
            <a:xfrm>
              <a:off x="4861300" y="3986527"/>
              <a:ext cx="354900" cy="354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4" name="Google Shape;164;p21"/>
            <p:cNvCxnSpPr>
              <a:stCxn id="163" idx="3"/>
            </p:cNvCxnSpPr>
            <p:nvPr/>
          </p:nvCxnSpPr>
          <p:spPr>
            <a:xfrm>
              <a:off x="5216200" y="4163977"/>
              <a:ext cx="2673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4988048" y="4156869"/>
              <a:ext cx="2177902" cy="346916"/>
            </a:xfrm>
            <a:custGeom>
              <a:rect b="b" l="l" r="r" t="t"/>
              <a:pathLst>
                <a:path extrusionOk="0" h="15386" w="96581">
                  <a:moveTo>
                    <a:pt x="93717" y="0"/>
                  </a:moveTo>
                  <a:cubicBezTo>
                    <a:pt x="97717" y="1334"/>
                    <a:pt x="97371" y="11618"/>
                    <a:pt x="93281" y="12641"/>
                  </a:cubicBezTo>
                  <a:cubicBezTo>
                    <a:pt x="85104" y="14685"/>
                    <a:pt x="76428" y="12205"/>
                    <a:pt x="67999" y="12205"/>
                  </a:cubicBezTo>
                  <a:cubicBezTo>
                    <a:pt x="54486" y="12205"/>
                    <a:pt x="40870" y="10964"/>
                    <a:pt x="27461" y="12641"/>
                  </a:cubicBezTo>
                  <a:cubicBezTo>
                    <a:pt x="20373" y="13527"/>
                    <a:pt x="12735" y="17038"/>
                    <a:pt x="6103" y="14385"/>
                  </a:cubicBezTo>
                  <a:cubicBezTo>
                    <a:pt x="3615" y="13390"/>
                    <a:pt x="2396" y="10352"/>
                    <a:pt x="0" y="915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