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A9C68E-2656-43E5-A0A3-7347598BDE35}">
  <a:tblStyle styleId="{84A9C68E-2656-43E5-A0A3-7347598BDE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3d484970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3d484970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3d48497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3d48497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3d48497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3d48497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3d484970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3d484970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3d48497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3d48497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3d9fbe40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3d9fbe4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3d9fbe40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3d9fbe4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3d9fbe40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3d9fbe40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d48497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d4849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3d48497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3d48497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3d9fbe40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3d9fbe40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3d484970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3d484970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d484970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3d484970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3d48497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3d48497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3d484970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3d484970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3d484970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3d484970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131- Data Structure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O(1) Operations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131- Data Structure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Singly-Linked List Operations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operations</a:t>
            </a:r>
            <a:endParaRPr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311700" y="1223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{84A9C68E-2656-43E5-A0A3-7347598BDE35}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Complexity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Default constructor (create empty)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Front, 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PushFront, PushBack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PopFront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PopBack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4" name="Google Shape;134;p23"/>
          <p:cNvGraphicFramePr/>
          <p:nvPr/>
        </p:nvGraphicFramePr>
        <p:xfrm>
          <a:off x="311700" y="406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{84A9C68E-2656-43E5-A0A3-7347598BDE35}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Get(i), Set(i, 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Constructor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SLList()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tail_(std::make_shared&lt;SLNode&lt;T&gt;&gt;(T(), nullptr)),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size_(0)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 tail_-&gt;SetNext(tail_); 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Accessors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 Size() { return size_; }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 Back() {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(size_ == 0) {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throw std::out_of_range(“list is empty”);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tail_-&gt;Element();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 Front() {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(size_ == 0) {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throw std::out_of_range(“list is empty”);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tail_-&gt;Next()-&gt;Next()-&gt;Element();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25"/>
          <p:cNvGrpSpPr/>
          <p:nvPr/>
        </p:nvGrpSpPr>
        <p:grpSpPr>
          <a:xfrm>
            <a:off x="6141975" y="0"/>
            <a:ext cx="2690325" cy="2317000"/>
            <a:chOff x="620200" y="1508975"/>
            <a:chExt cx="2690325" cy="2317000"/>
          </a:xfrm>
        </p:grpSpPr>
        <p:sp>
          <p:nvSpPr>
            <p:cNvPr id="149" name="Google Shape;149;p25"/>
            <p:cNvSpPr/>
            <p:nvPr/>
          </p:nvSpPr>
          <p:spPr>
            <a:xfrm>
              <a:off x="1310125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2000050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2689975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2" name="Google Shape;152;p25"/>
            <p:cNvCxnSpPr>
              <a:stCxn id="149" idx="3"/>
              <a:endCxn id="150" idx="1"/>
            </p:cNvCxnSpPr>
            <p:nvPr/>
          </p:nvCxnSpPr>
          <p:spPr>
            <a:xfrm>
              <a:off x="1703725" y="300355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3" name="Google Shape;153;p25"/>
            <p:cNvCxnSpPr>
              <a:stCxn id="150" idx="3"/>
              <a:endCxn id="151" idx="1"/>
            </p:cNvCxnSpPr>
            <p:nvPr/>
          </p:nvCxnSpPr>
          <p:spPr>
            <a:xfrm>
              <a:off x="2393650" y="300355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" name="Google Shape;154;p25"/>
            <p:cNvSpPr txBox="1"/>
            <p:nvPr/>
          </p:nvSpPr>
          <p:spPr>
            <a:xfrm>
              <a:off x="1388725" y="1508975"/>
              <a:ext cx="9264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Source Code Pro"/>
                  <a:ea typeface="Source Code Pro"/>
                  <a:cs typeface="Source Code Pro"/>
                  <a:sym typeface="Source Code Pro"/>
                </a:rPr>
                <a:t>List</a:t>
              </a:r>
              <a:endParaRPr u="sng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size=3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tail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155" name="Google Shape;155;p25"/>
            <p:cNvCxnSpPr>
              <a:stCxn id="154" idx="2"/>
              <a:endCxn id="151" idx="0"/>
            </p:cNvCxnSpPr>
            <p:nvPr/>
          </p:nvCxnSpPr>
          <p:spPr>
            <a:xfrm>
              <a:off x="1851925" y="2316575"/>
              <a:ext cx="1035000" cy="4902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" name="Google Shape;156;p25"/>
            <p:cNvSpPr/>
            <p:nvPr/>
          </p:nvSpPr>
          <p:spPr>
            <a:xfrm>
              <a:off x="620200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7" name="Google Shape;157;p25"/>
            <p:cNvCxnSpPr>
              <a:stCxn id="156" idx="3"/>
            </p:cNvCxnSpPr>
            <p:nvPr/>
          </p:nvCxnSpPr>
          <p:spPr>
            <a:xfrm>
              <a:off x="1013800" y="300355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8" name="Google Shape;158;p25"/>
            <p:cNvSpPr/>
            <p:nvPr/>
          </p:nvSpPr>
          <p:spPr>
            <a:xfrm>
              <a:off x="806425" y="3003550"/>
              <a:ext cx="2504100" cy="822425"/>
            </a:xfrm>
            <a:custGeom>
              <a:rect b="b" l="l" r="r" t="t"/>
              <a:pathLst>
                <a:path extrusionOk="0" h="32897" w="100164">
                  <a:moveTo>
                    <a:pt x="91101" y="0"/>
                  </a:moveTo>
                  <a:cubicBezTo>
                    <a:pt x="98172" y="1765"/>
                    <a:pt x="101014" y="12862"/>
                    <a:pt x="99818" y="20051"/>
                  </a:cubicBezTo>
                  <a:cubicBezTo>
                    <a:pt x="98864" y="25784"/>
                    <a:pt x="91477" y="28982"/>
                    <a:pt x="85870" y="30512"/>
                  </a:cubicBezTo>
                  <a:cubicBezTo>
                    <a:pt x="72971" y="34031"/>
                    <a:pt x="59035" y="33043"/>
                    <a:pt x="45768" y="31384"/>
                  </a:cubicBezTo>
                  <a:cubicBezTo>
                    <a:pt x="34033" y="29917"/>
                    <a:pt x="20361" y="31937"/>
                    <a:pt x="10897" y="24845"/>
                  </a:cubicBezTo>
                  <a:cubicBezTo>
                    <a:pt x="5413" y="20735"/>
                    <a:pt x="3065" y="13540"/>
                    <a:pt x="0" y="7410"/>
                  </a:cubicBezTo>
                </a:path>
              </a:pathLst>
            </a:cu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Front Sketch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37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5, 6 in list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sz="1400" u="sng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size=2</a:t>
            </a:r>
            <a:br>
              <a:rPr lang="en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tail</a:t>
            </a:r>
            <a:br>
              <a:rPr lang="en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749150" y="2672375"/>
            <a:ext cx="5478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768113" y="2672375"/>
            <a:ext cx="5478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5</a:t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2787100" y="2653825"/>
            <a:ext cx="5478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6</a:t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1151700" y="2829550"/>
            <a:ext cx="2324991" cy="501900"/>
          </a:xfrm>
          <a:custGeom>
            <a:rect b="b" l="l" r="r" t="t"/>
            <a:pathLst>
              <a:path extrusionOk="0" h="20076" w="73332">
                <a:moveTo>
                  <a:pt x="67127" y="0"/>
                </a:moveTo>
                <a:cubicBezTo>
                  <a:pt x="70440" y="0"/>
                  <a:pt x="73640" y="4558"/>
                  <a:pt x="73229" y="7846"/>
                </a:cubicBezTo>
                <a:cubicBezTo>
                  <a:pt x="72525" y="13476"/>
                  <a:pt x="65735" y="17729"/>
                  <a:pt x="60152" y="18744"/>
                </a:cubicBezTo>
                <a:cubicBezTo>
                  <a:pt x="48143" y="20928"/>
                  <a:pt x="35621" y="20035"/>
                  <a:pt x="23538" y="18308"/>
                </a:cubicBezTo>
                <a:cubicBezTo>
                  <a:pt x="15096" y="17102"/>
                  <a:pt x="3814" y="15910"/>
                  <a:pt x="0" y="8282"/>
                </a:cubicBezTo>
              </a:path>
            </a:pathLst>
          </a:cu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69" name="Google Shape;169;p26"/>
          <p:cNvCxnSpPr>
            <a:stCxn id="165" idx="3"/>
            <a:endCxn id="166" idx="1"/>
          </p:cNvCxnSpPr>
          <p:nvPr/>
        </p:nvCxnSpPr>
        <p:spPr>
          <a:xfrm>
            <a:off x="1296950" y="2879225"/>
            <a:ext cx="4713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6"/>
          <p:cNvCxnSpPr/>
          <p:nvPr/>
        </p:nvCxnSpPr>
        <p:spPr>
          <a:xfrm flipH="1" rot="10800000">
            <a:off x="2315913" y="2869925"/>
            <a:ext cx="471300" cy="18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6"/>
          <p:cNvSpPr txBox="1"/>
          <p:nvPr/>
        </p:nvSpPr>
        <p:spPr>
          <a:xfrm>
            <a:off x="6125900" y="1654875"/>
            <a:ext cx="9264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size=3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4790038" y="2761825"/>
            <a:ext cx="5478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5750200" y="2715875"/>
            <a:ext cx="5478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9</a:t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6792975" y="2715875"/>
            <a:ext cx="5478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5</a:t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7765750" y="2715875"/>
            <a:ext cx="5478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6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5154679" y="2974225"/>
            <a:ext cx="3360806" cy="501900"/>
          </a:xfrm>
          <a:custGeom>
            <a:rect b="b" l="l" r="r" t="t"/>
            <a:pathLst>
              <a:path extrusionOk="0" h="20076" w="73332">
                <a:moveTo>
                  <a:pt x="67127" y="0"/>
                </a:moveTo>
                <a:cubicBezTo>
                  <a:pt x="70440" y="0"/>
                  <a:pt x="73640" y="4558"/>
                  <a:pt x="73229" y="7846"/>
                </a:cubicBezTo>
                <a:cubicBezTo>
                  <a:pt x="72525" y="13476"/>
                  <a:pt x="65735" y="17729"/>
                  <a:pt x="60152" y="18744"/>
                </a:cubicBezTo>
                <a:cubicBezTo>
                  <a:pt x="48143" y="20928"/>
                  <a:pt x="35621" y="20035"/>
                  <a:pt x="23538" y="18308"/>
                </a:cubicBezTo>
                <a:cubicBezTo>
                  <a:pt x="15096" y="17102"/>
                  <a:pt x="3814" y="15910"/>
                  <a:pt x="0" y="8282"/>
                </a:cubicBezTo>
              </a:path>
            </a:pathLst>
          </a:cu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77" name="Google Shape;177;p26"/>
          <p:cNvCxnSpPr/>
          <p:nvPr/>
        </p:nvCxnSpPr>
        <p:spPr>
          <a:xfrm>
            <a:off x="5314675" y="2968675"/>
            <a:ext cx="4713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6"/>
          <p:cNvCxnSpPr/>
          <p:nvPr/>
        </p:nvCxnSpPr>
        <p:spPr>
          <a:xfrm>
            <a:off x="6316150" y="2968675"/>
            <a:ext cx="4713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6"/>
          <p:cNvCxnSpPr/>
          <p:nvPr/>
        </p:nvCxnSpPr>
        <p:spPr>
          <a:xfrm>
            <a:off x="7340775" y="2968675"/>
            <a:ext cx="4713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PushFront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PushFront(T x) {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std::shared_ptr&lt;SLNode&lt;T&gt;&gt; dummy = tail_-&gt;Next(),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new_node = std::make_shared&lt;SLNode&gt;(x, dummy-&gt;Next());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dummy-&gt;SetNext(new_node);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++size_;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PopFront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PopFront() {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(size_ == 0) {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throw std::out_of_range(“list is empty”);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std::shared_ptr&lt;SLLNode&lt;T&gt;&gt; dummy = tail_-&gt;Next(),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old_front = dummy-&gt;Next(),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new_front = old_front-&gt;Next();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dummy-&gt;SetNext(new_front); 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(tail_ == old_front) {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tail_ = dummy; // just became empty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--size_;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</p:txBody>
      </p:sp>
      <p:sp>
        <p:nvSpPr>
          <p:cNvPr id="192" name="Google Shape;192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u="sng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size=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b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28"/>
          <p:cNvGrpSpPr/>
          <p:nvPr/>
        </p:nvGrpSpPr>
        <p:grpSpPr>
          <a:xfrm>
            <a:off x="6141975" y="0"/>
            <a:ext cx="2690325" cy="2317000"/>
            <a:chOff x="620200" y="1508975"/>
            <a:chExt cx="2690325" cy="2317000"/>
          </a:xfrm>
        </p:grpSpPr>
        <p:sp>
          <p:nvSpPr>
            <p:cNvPr id="194" name="Google Shape;194;p28"/>
            <p:cNvSpPr/>
            <p:nvPr/>
          </p:nvSpPr>
          <p:spPr>
            <a:xfrm>
              <a:off x="1310125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2000050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2689975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7" name="Google Shape;197;p28"/>
            <p:cNvCxnSpPr>
              <a:stCxn id="194" idx="3"/>
              <a:endCxn id="195" idx="1"/>
            </p:cNvCxnSpPr>
            <p:nvPr/>
          </p:nvCxnSpPr>
          <p:spPr>
            <a:xfrm>
              <a:off x="1703725" y="300355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8" name="Google Shape;198;p28"/>
            <p:cNvCxnSpPr>
              <a:stCxn id="195" idx="3"/>
              <a:endCxn id="196" idx="1"/>
            </p:cNvCxnSpPr>
            <p:nvPr/>
          </p:nvCxnSpPr>
          <p:spPr>
            <a:xfrm>
              <a:off x="2393650" y="300355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9" name="Google Shape;199;p28"/>
            <p:cNvSpPr txBox="1"/>
            <p:nvPr/>
          </p:nvSpPr>
          <p:spPr>
            <a:xfrm>
              <a:off x="1388725" y="1508975"/>
              <a:ext cx="9264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Source Code Pro"/>
                  <a:ea typeface="Source Code Pro"/>
                  <a:cs typeface="Source Code Pro"/>
                  <a:sym typeface="Source Code Pro"/>
                </a:rPr>
                <a:t>List</a:t>
              </a:r>
              <a:endParaRPr u="sng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size=3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tail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200" name="Google Shape;200;p28"/>
            <p:cNvCxnSpPr>
              <a:stCxn id="199" idx="2"/>
              <a:endCxn id="196" idx="0"/>
            </p:cNvCxnSpPr>
            <p:nvPr/>
          </p:nvCxnSpPr>
          <p:spPr>
            <a:xfrm>
              <a:off x="1851925" y="2316575"/>
              <a:ext cx="1035000" cy="4902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1" name="Google Shape;201;p28"/>
            <p:cNvSpPr/>
            <p:nvPr/>
          </p:nvSpPr>
          <p:spPr>
            <a:xfrm>
              <a:off x="620200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02" name="Google Shape;202;p28"/>
            <p:cNvCxnSpPr>
              <a:stCxn id="201" idx="3"/>
            </p:cNvCxnSpPr>
            <p:nvPr/>
          </p:nvCxnSpPr>
          <p:spPr>
            <a:xfrm>
              <a:off x="1013800" y="300355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" name="Google Shape;203;p28"/>
            <p:cNvSpPr/>
            <p:nvPr/>
          </p:nvSpPr>
          <p:spPr>
            <a:xfrm>
              <a:off x="806425" y="3003550"/>
              <a:ext cx="2504100" cy="822425"/>
            </a:xfrm>
            <a:custGeom>
              <a:rect b="b" l="l" r="r" t="t"/>
              <a:pathLst>
                <a:path extrusionOk="0" h="32897" w="100164">
                  <a:moveTo>
                    <a:pt x="91101" y="0"/>
                  </a:moveTo>
                  <a:cubicBezTo>
                    <a:pt x="98172" y="1765"/>
                    <a:pt x="101014" y="12862"/>
                    <a:pt x="99818" y="20051"/>
                  </a:cubicBezTo>
                  <a:cubicBezTo>
                    <a:pt x="98864" y="25784"/>
                    <a:pt x="91477" y="28982"/>
                    <a:pt x="85870" y="30512"/>
                  </a:cubicBezTo>
                  <a:cubicBezTo>
                    <a:pt x="72971" y="34031"/>
                    <a:pt x="59035" y="33043"/>
                    <a:pt x="45768" y="31384"/>
                  </a:cubicBezTo>
                  <a:cubicBezTo>
                    <a:pt x="34033" y="29917"/>
                    <a:pt x="20361" y="31937"/>
                    <a:pt x="10897" y="24845"/>
                  </a:cubicBezTo>
                  <a:cubicBezTo>
                    <a:pt x="5413" y="20735"/>
                    <a:pt x="3065" y="13540"/>
                    <a:pt x="0" y="7410"/>
                  </a:cubicBezTo>
                </a:path>
              </a:pathLst>
            </a:cu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204" name="Google Shape;204;p28"/>
          <p:cNvSpPr/>
          <p:nvPr/>
        </p:nvSpPr>
        <p:spPr>
          <a:xfrm>
            <a:off x="6141975" y="3298550"/>
            <a:ext cx="421500" cy="3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dum</a:t>
            </a:r>
            <a:endParaRPr sz="900"/>
          </a:p>
        </p:txBody>
      </p:sp>
      <p:sp>
        <p:nvSpPr>
          <p:cNvPr id="205" name="Google Shape;205;p28"/>
          <p:cNvSpPr/>
          <p:nvPr/>
        </p:nvSpPr>
        <p:spPr>
          <a:xfrm>
            <a:off x="6842275" y="3298550"/>
            <a:ext cx="421500" cy="3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7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7542575" y="3298550"/>
            <a:ext cx="421500" cy="3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8242875" y="3298550"/>
            <a:ext cx="421500" cy="3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6563475" y="3548225"/>
            <a:ext cx="1187800" cy="427275"/>
          </a:xfrm>
          <a:custGeom>
            <a:rect b="b" l="l" r="r" t="t"/>
            <a:pathLst>
              <a:path extrusionOk="0" h="17091" w="47512">
                <a:moveTo>
                  <a:pt x="0" y="0"/>
                </a:moveTo>
                <a:cubicBezTo>
                  <a:pt x="2892" y="723"/>
                  <a:pt x="4153" y="4314"/>
                  <a:pt x="6538" y="6103"/>
                </a:cubicBezTo>
                <a:cubicBezTo>
                  <a:pt x="11602" y="9901"/>
                  <a:pt x="16580" y="14389"/>
                  <a:pt x="22666" y="16128"/>
                </a:cubicBezTo>
                <a:cubicBezTo>
                  <a:pt x="31060" y="18526"/>
                  <a:pt x="47512" y="16576"/>
                  <a:pt x="47512" y="784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09" name="Google Shape;209;p28"/>
          <p:cNvCxnSpPr/>
          <p:nvPr/>
        </p:nvCxnSpPr>
        <p:spPr>
          <a:xfrm>
            <a:off x="7964063" y="3483050"/>
            <a:ext cx="2964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8"/>
          <p:cNvCxnSpPr/>
          <p:nvPr/>
        </p:nvCxnSpPr>
        <p:spPr>
          <a:xfrm>
            <a:off x="7254975" y="3483050"/>
            <a:ext cx="2964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8"/>
          <p:cNvSpPr/>
          <p:nvPr/>
        </p:nvSpPr>
        <p:spPr>
          <a:xfrm>
            <a:off x="6405525" y="3548225"/>
            <a:ext cx="2504100" cy="822425"/>
          </a:xfrm>
          <a:custGeom>
            <a:rect b="b" l="l" r="r" t="t"/>
            <a:pathLst>
              <a:path extrusionOk="0" h="32897" w="100164">
                <a:moveTo>
                  <a:pt x="91101" y="0"/>
                </a:moveTo>
                <a:cubicBezTo>
                  <a:pt x="98172" y="1765"/>
                  <a:pt x="101014" y="12862"/>
                  <a:pt x="99818" y="20051"/>
                </a:cubicBezTo>
                <a:cubicBezTo>
                  <a:pt x="98864" y="25784"/>
                  <a:pt x="91477" y="28982"/>
                  <a:pt x="85870" y="30512"/>
                </a:cubicBezTo>
                <a:cubicBezTo>
                  <a:pt x="72971" y="34031"/>
                  <a:pt x="59035" y="33043"/>
                  <a:pt x="45768" y="31384"/>
                </a:cubicBezTo>
                <a:cubicBezTo>
                  <a:pt x="34033" y="29917"/>
                  <a:pt x="20361" y="31937"/>
                  <a:pt x="10897" y="24845"/>
                </a:cubicBezTo>
                <a:cubicBezTo>
                  <a:pt x="5413" y="20735"/>
                  <a:pt x="3065" y="13540"/>
                  <a:pt x="0" y="7410"/>
                </a:cubicBezTo>
              </a:path>
            </a:pathLst>
          </a:cu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PopFront and Empty List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oid PopFront() {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(size_ == 0) {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throw std::out_of_range(“list is empty”);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std::shared_ptr&lt;SLLNode&lt;T&gt;&gt; dummy = tail_-&gt;Next(),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old_front = dummy-&gt;Next(),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new_front = old_front-&gt;Next();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dummy-&gt;SetNext(new_front); 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if (tail_ == old_front) {</a:t>
            </a:r>
            <a:br>
              <a:rPr lang="en" sz="1200">
                <a:solidFill>
                  <a:srgbClr val="424242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tail_ = dummy; // just became empty</a:t>
            </a:r>
            <a:br>
              <a:rPr lang="en" sz="1200">
                <a:solidFill>
                  <a:srgbClr val="424242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--size_;</a:t>
            </a:r>
            <a:b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7580838" y="1297775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6969513" y="0"/>
            <a:ext cx="926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size=1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21" name="Google Shape;221;p29"/>
          <p:cNvCxnSpPr>
            <a:stCxn id="220" idx="2"/>
            <a:endCxn id="219" idx="0"/>
          </p:cNvCxnSpPr>
          <p:nvPr/>
        </p:nvCxnSpPr>
        <p:spPr>
          <a:xfrm>
            <a:off x="7432713" y="807600"/>
            <a:ext cx="345000" cy="49020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9"/>
          <p:cNvSpPr/>
          <p:nvPr/>
        </p:nvSpPr>
        <p:spPr>
          <a:xfrm>
            <a:off x="6890913" y="1297775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3" name="Google Shape;223;p29"/>
          <p:cNvCxnSpPr>
            <a:stCxn id="222" idx="3"/>
          </p:cNvCxnSpPr>
          <p:nvPr/>
        </p:nvCxnSpPr>
        <p:spPr>
          <a:xfrm>
            <a:off x="7284513" y="1494575"/>
            <a:ext cx="2964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9"/>
          <p:cNvSpPr/>
          <p:nvPr/>
        </p:nvSpPr>
        <p:spPr>
          <a:xfrm>
            <a:off x="7112938" y="1503825"/>
            <a:ext cx="1144200" cy="535775"/>
          </a:xfrm>
          <a:custGeom>
            <a:rect b="b" l="l" r="r" t="t"/>
            <a:pathLst>
              <a:path extrusionOk="0" h="21431" w="45768">
                <a:moveTo>
                  <a:pt x="34871" y="0"/>
                </a:moveTo>
                <a:cubicBezTo>
                  <a:pt x="39049" y="697"/>
                  <a:pt x="45768" y="2302"/>
                  <a:pt x="45768" y="6538"/>
                </a:cubicBezTo>
                <a:cubicBezTo>
                  <a:pt x="45768" y="13429"/>
                  <a:pt x="37197" y="18816"/>
                  <a:pt x="30512" y="20487"/>
                </a:cubicBezTo>
                <a:cubicBezTo>
                  <a:pt x="24705" y="21939"/>
                  <a:pt x="17772" y="21824"/>
                  <a:pt x="12640" y="18743"/>
                </a:cubicBezTo>
                <a:cubicBezTo>
                  <a:pt x="8029" y="15975"/>
                  <a:pt x="5378" y="8718"/>
                  <a:pt x="0" y="8718"/>
                </a:cubicBezTo>
              </a:path>
            </a:pathLst>
          </a:cu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5" name="Google Shape;225;p29"/>
          <p:cNvSpPr/>
          <p:nvPr/>
        </p:nvSpPr>
        <p:spPr>
          <a:xfrm>
            <a:off x="7580838" y="1297775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6969513" y="0"/>
            <a:ext cx="926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size=1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27" name="Google Shape;227;p29"/>
          <p:cNvCxnSpPr>
            <a:stCxn id="226" idx="2"/>
            <a:endCxn id="225" idx="0"/>
          </p:cNvCxnSpPr>
          <p:nvPr/>
        </p:nvCxnSpPr>
        <p:spPr>
          <a:xfrm>
            <a:off x="7432713" y="807600"/>
            <a:ext cx="345000" cy="49020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9"/>
          <p:cNvSpPr/>
          <p:nvPr/>
        </p:nvSpPr>
        <p:spPr>
          <a:xfrm>
            <a:off x="6890913" y="1297775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9" name="Google Shape;229;p29"/>
          <p:cNvCxnSpPr>
            <a:stCxn id="228" idx="3"/>
          </p:cNvCxnSpPr>
          <p:nvPr/>
        </p:nvCxnSpPr>
        <p:spPr>
          <a:xfrm>
            <a:off x="7284513" y="1494575"/>
            <a:ext cx="2964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9"/>
          <p:cNvSpPr/>
          <p:nvPr/>
        </p:nvSpPr>
        <p:spPr>
          <a:xfrm>
            <a:off x="7112938" y="1503825"/>
            <a:ext cx="1144200" cy="535775"/>
          </a:xfrm>
          <a:custGeom>
            <a:rect b="b" l="l" r="r" t="t"/>
            <a:pathLst>
              <a:path extrusionOk="0" h="21431" w="45768">
                <a:moveTo>
                  <a:pt x="34871" y="0"/>
                </a:moveTo>
                <a:cubicBezTo>
                  <a:pt x="39049" y="697"/>
                  <a:pt x="45768" y="2302"/>
                  <a:pt x="45768" y="6538"/>
                </a:cubicBezTo>
                <a:cubicBezTo>
                  <a:pt x="45768" y="13429"/>
                  <a:pt x="37197" y="18816"/>
                  <a:pt x="30512" y="20487"/>
                </a:cubicBezTo>
                <a:cubicBezTo>
                  <a:pt x="24705" y="21939"/>
                  <a:pt x="17772" y="21824"/>
                  <a:pt x="12640" y="18743"/>
                </a:cubicBezTo>
                <a:cubicBezTo>
                  <a:pt x="8029" y="15975"/>
                  <a:pt x="5378" y="8718"/>
                  <a:pt x="0" y="8718"/>
                </a:cubicBezTo>
              </a:path>
            </a:pathLst>
          </a:cu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1" name="Google Shape;231;p29"/>
          <p:cNvSpPr/>
          <p:nvPr/>
        </p:nvSpPr>
        <p:spPr>
          <a:xfrm>
            <a:off x="7612025" y="3543400"/>
            <a:ext cx="3936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7000700" y="2245625"/>
            <a:ext cx="926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size=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33" name="Google Shape;233;p29"/>
          <p:cNvCxnSpPr>
            <a:stCxn id="232" idx="2"/>
            <a:endCxn id="234" idx="0"/>
          </p:cNvCxnSpPr>
          <p:nvPr/>
        </p:nvCxnSpPr>
        <p:spPr>
          <a:xfrm flipH="1">
            <a:off x="7118900" y="3053225"/>
            <a:ext cx="345000" cy="490200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9"/>
          <p:cNvSpPr/>
          <p:nvPr/>
        </p:nvSpPr>
        <p:spPr>
          <a:xfrm>
            <a:off x="6922100" y="3543400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7144125" y="3749450"/>
            <a:ext cx="1144200" cy="535775"/>
          </a:xfrm>
          <a:custGeom>
            <a:rect b="b" l="l" r="r" t="t"/>
            <a:pathLst>
              <a:path extrusionOk="0" h="21431" w="45768">
                <a:moveTo>
                  <a:pt x="34871" y="0"/>
                </a:moveTo>
                <a:cubicBezTo>
                  <a:pt x="39049" y="697"/>
                  <a:pt x="45768" y="2302"/>
                  <a:pt x="45768" y="6538"/>
                </a:cubicBezTo>
                <a:cubicBezTo>
                  <a:pt x="45768" y="13429"/>
                  <a:pt x="37197" y="18816"/>
                  <a:pt x="30512" y="20487"/>
                </a:cubicBezTo>
                <a:cubicBezTo>
                  <a:pt x="24705" y="21939"/>
                  <a:pt x="17772" y="21824"/>
                  <a:pt x="12640" y="18743"/>
                </a:cubicBezTo>
                <a:cubicBezTo>
                  <a:pt x="8029" y="15975"/>
                  <a:pt x="5378" y="8718"/>
                  <a:pt x="0" y="8718"/>
                </a:cubicBezTo>
              </a:path>
            </a:pathLst>
          </a:cu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6" name="Google Shape;236;p29"/>
          <p:cNvSpPr/>
          <p:nvPr/>
        </p:nvSpPr>
        <p:spPr>
          <a:xfrm>
            <a:off x="6699126" y="3737750"/>
            <a:ext cx="804650" cy="679750"/>
          </a:xfrm>
          <a:custGeom>
            <a:rect b="b" l="l" r="r" t="t"/>
            <a:pathLst>
              <a:path extrusionOk="0" h="27190" w="32186">
                <a:moveTo>
                  <a:pt x="25389" y="0"/>
                </a:moveTo>
                <a:cubicBezTo>
                  <a:pt x="27509" y="1325"/>
                  <a:pt x="30701" y="1988"/>
                  <a:pt x="31491" y="4359"/>
                </a:cubicBezTo>
                <a:cubicBezTo>
                  <a:pt x="33241" y="9608"/>
                  <a:pt x="31479" y="16573"/>
                  <a:pt x="27568" y="20487"/>
                </a:cubicBezTo>
                <a:cubicBezTo>
                  <a:pt x="22891" y="25168"/>
                  <a:pt x="15409" y="27684"/>
                  <a:pt x="8825" y="27025"/>
                </a:cubicBezTo>
                <a:cubicBezTo>
                  <a:pt x="5413" y="26684"/>
                  <a:pt x="1375" y="24250"/>
                  <a:pt x="543" y="20923"/>
                </a:cubicBezTo>
                <a:cubicBezTo>
                  <a:pt x="-1074" y="14456"/>
                  <a:pt x="1556" y="5164"/>
                  <a:pt x="7517" y="21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to a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Vector: all </a:t>
            </a:r>
            <a:r>
              <a:rPr lang="en"/>
              <a:t>elements</a:t>
            </a:r>
            <a:r>
              <a:rPr lang="en"/>
              <a:t> in one array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pointer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needs to resize due to dynamic sizing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Add/remove  elements in O(n)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element stored in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pointers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Dynamic resizing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Add/remove </a:t>
            </a:r>
            <a:r>
              <a:rPr lang="en"/>
              <a:t>operation</a:t>
            </a:r>
            <a:r>
              <a:rPr lang="en"/>
              <a:t> in O(1)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Slower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2 fields 1) Data 2)Pointer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Data stores data of any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 stores the address of next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linked list has two pointers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Head/start: Stores the address of first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Tail/end: Stores Null address can be set to another address on adding of new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Head</a:t>
            </a:r>
            <a:endParaRPr sz="1300"/>
          </a:p>
        </p:txBody>
      </p:sp>
      <p:sp>
        <p:nvSpPr>
          <p:cNvPr id="68" name="Google Shape;68;p15"/>
          <p:cNvSpPr/>
          <p:nvPr/>
        </p:nvSpPr>
        <p:spPr>
          <a:xfrm>
            <a:off x="1294725" y="3668400"/>
            <a:ext cx="593400" cy="41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7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337263" y="3668400"/>
            <a:ext cx="593400" cy="41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325825" y="3668400"/>
            <a:ext cx="593400" cy="41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4</a:t>
            </a:r>
            <a:endParaRPr/>
          </a:p>
        </p:txBody>
      </p:sp>
      <p:cxnSp>
        <p:nvCxnSpPr>
          <p:cNvPr id="71" name="Google Shape;71;p15"/>
          <p:cNvCxnSpPr>
            <a:stCxn id="68" idx="3"/>
            <a:endCxn id="69" idx="1"/>
          </p:cNvCxnSpPr>
          <p:nvPr/>
        </p:nvCxnSpPr>
        <p:spPr>
          <a:xfrm>
            <a:off x="1888125" y="3877500"/>
            <a:ext cx="44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>
            <a:off x="2930725" y="3877500"/>
            <a:ext cx="44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>
            <a:off x="3919225" y="3877500"/>
            <a:ext cx="44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845625" y="3877500"/>
            <a:ext cx="44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4504575" y="3668400"/>
            <a:ext cx="903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 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playlists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Browsers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Engines and animation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Operating systems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Linked Lists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Dummy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</a:t>
            </a:r>
            <a:r>
              <a:rPr lang="en"/>
              <a:t>field</a:t>
            </a:r>
            <a:r>
              <a:rPr lang="en"/>
              <a:t> is null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the address of first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Avoids null pointer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Circular: Last node points to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Tail points to dummy if it is not 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 is tail-&gt;next-&gt;next if non empty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306225" y="3627925"/>
            <a:ext cx="647400" cy="48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395963" y="3627925"/>
            <a:ext cx="647400" cy="48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7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485725" y="3631375"/>
            <a:ext cx="647400" cy="48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5</a:t>
            </a:r>
            <a:endParaRPr/>
          </a:p>
        </p:txBody>
      </p:sp>
      <p:cxnSp>
        <p:nvCxnSpPr>
          <p:cNvPr id="91" name="Google Shape;91;p17"/>
          <p:cNvCxnSpPr>
            <a:stCxn id="88" idx="3"/>
            <a:endCxn id="89" idx="1"/>
          </p:cNvCxnSpPr>
          <p:nvPr/>
        </p:nvCxnSpPr>
        <p:spPr>
          <a:xfrm>
            <a:off x="2953625" y="3870625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/>
          <p:nvPr/>
        </p:nvCxnSpPr>
        <p:spPr>
          <a:xfrm>
            <a:off x="5133125" y="3870625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>
            <a:stCxn id="89" idx="3"/>
          </p:cNvCxnSpPr>
          <p:nvPr/>
        </p:nvCxnSpPr>
        <p:spPr>
          <a:xfrm>
            <a:off x="4043363" y="3870625"/>
            <a:ext cx="471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/>
          <p:nvPr/>
        </p:nvSpPr>
        <p:spPr>
          <a:xfrm>
            <a:off x="5575475" y="3627925"/>
            <a:ext cx="647400" cy="48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6</a:t>
            </a:r>
            <a:endParaRPr/>
          </a:p>
        </p:txBody>
      </p:sp>
      <p:cxnSp>
        <p:nvCxnSpPr>
          <p:cNvPr id="95" name="Google Shape;95;p17"/>
          <p:cNvCxnSpPr>
            <a:stCxn id="94" idx="3"/>
            <a:endCxn id="88" idx="0"/>
          </p:cNvCxnSpPr>
          <p:nvPr/>
        </p:nvCxnSpPr>
        <p:spPr>
          <a:xfrm rot="10800000">
            <a:off x="2629775" y="3627925"/>
            <a:ext cx="3593100" cy="242700"/>
          </a:xfrm>
          <a:prstGeom prst="curvedConnector4">
            <a:avLst>
              <a:gd fmla="val -6627" name="adj1"/>
              <a:gd fmla="val 19811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Members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template &lt;typename T&gt;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class SLList {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std::shared_ptr&lt;SLNode&gt; tail_;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size_t size_;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2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template &lt;typename T&gt;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class SLNode {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T Element();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void SetElement(T x);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std::shared_ptr&lt;SLNode&gt; Next();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void SetNext(std::shared_ptr&lt;SLNode&gt; next);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T element_;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std::shared_ptr&lt;SLNode&gt; next_;</a:t>
            </a:r>
            <a:b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2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points to next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Dummy is between left and </a:t>
            </a:r>
            <a:r>
              <a:rPr lang="en"/>
              <a:t>right</a:t>
            </a:r>
            <a:r>
              <a:rPr lang="en"/>
              <a:t>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Rightmost points to leftmost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 SIZE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types of Linked Lists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Singly Linked List: One pointer </a:t>
            </a:r>
            <a:r>
              <a:rPr lang="en"/>
              <a:t>between two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Doubly Linked List: Two pointers between two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Circular: One pointer between two nodes but last node points to first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Circular doubly linked: Two pointers between two nodes but last points to first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in Linked List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 List operation involves moving several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Best practice: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Sketch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Identify relevant pointers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list, count them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Write code/pseudocode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b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Double-check your list of pointers</a:t>
            </a:r>
            <a:endParaRPr b="1"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