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EC5849-8B18-4492-A876-F4565C1632B8}">
  <a:tblStyle styleId="{BCEC5849-8B18-4492-A876-F4565C1632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ad2163bd5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9ad2163bd5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9ad2163bd5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9ad2163bd5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9ad2163bd5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9ad2163bd5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9ad2163bd5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9ad2163bd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9ad2163bd5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9ad2163bd5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9ad2163bd5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9ad2163bd5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9ad2163bd5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9ad2163bd5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9ad2163bd5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9ad2163bd5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9ad2163bd5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9ad2163bd5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9ad2163bd5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9ad2163bd5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ad2163bd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ad2163b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9ad2163bd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9ad2163bd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9ad2163bd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9ad2163bd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9ad2163bd5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9ad2163bd5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9ad2163b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9ad2163b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9ad2163bd5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9ad2163bd5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9ad2163bd5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9ad2163bd5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9ad2163bd5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9ad2163bd5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9ad2163bd5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9ad2163bd5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9ad2163bd5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9ad2163bd5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9ad2163bd5_1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9ad2163bd5_1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ad2163bd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ad2163bd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9ae44ac5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29ae44ac5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9ae44ac57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9ae44ac5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9ae44ac57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9ae44ac57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ad2163bd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ad2163bd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ad2163bd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ad2163bd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ad2163bd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ad2163bd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ad2163bd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ad2163bd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ad2163bd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9ad2163bd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ad2163bd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9ad2163bd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-sa/4.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-sa/3.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ADT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CPSC 131 - Data Structure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Shrinivas Patil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Incoming, Outgoing, Loop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311700" y="1468825"/>
            <a:ext cx="5321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Outgoing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edges of vertex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v: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directed edges whose source is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  <a:endParaRPr i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Incoming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edges of vertex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v: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directed edges whose target is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Loop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edge: source and target are the same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Could be directed or undirected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0" name="Google Shape;1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1" name="Google Shape;191;p22"/>
          <p:cNvGrpSpPr/>
          <p:nvPr/>
        </p:nvGrpSpPr>
        <p:grpSpPr>
          <a:xfrm>
            <a:off x="5760325" y="1613650"/>
            <a:ext cx="2451550" cy="1335000"/>
            <a:chOff x="5760325" y="1613650"/>
            <a:chExt cx="2451550" cy="1335000"/>
          </a:xfrm>
        </p:grpSpPr>
        <p:sp>
          <p:nvSpPr>
            <p:cNvPr id="192" name="Google Shape;192;p22"/>
            <p:cNvSpPr/>
            <p:nvPr/>
          </p:nvSpPr>
          <p:spPr>
            <a:xfrm>
              <a:off x="5760325" y="16136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6733950" y="16136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7238250" y="21179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7707575" y="16136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6181550" y="24443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97" name="Google Shape;197;p22"/>
            <p:cNvCxnSpPr>
              <a:stCxn id="192" idx="6"/>
              <a:endCxn id="193" idx="2"/>
            </p:cNvCxnSpPr>
            <p:nvPr/>
          </p:nvCxnSpPr>
          <p:spPr>
            <a:xfrm>
              <a:off x="6264625" y="1865800"/>
              <a:ext cx="469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8" name="Google Shape;198;p22"/>
            <p:cNvCxnSpPr>
              <a:stCxn id="193" idx="6"/>
              <a:endCxn id="195" idx="2"/>
            </p:cNvCxnSpPr>
            <p:nvPr/>
          </p:nvCxnSpPr>
          <p:spPr>
            <a:xfrm>
              <a:off x="7238250" y="1865800"/>
              <a:ext cx="469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9" name="Google Shape;199;p22"/>
            <p:cNvCxnSpPr>
              <a:stCxn id="195" idx="3"/>
              <a:endCxn id="194" idx="7"/>
            </p:cNvCxnSpPr>
            <p:nvPr/>
          </p:nvCxnSpPr>
          <p:spPr>
            <a:xfrm flipH="1">
              <a:off x="7668628" y="2044097"/>
              <a:ext cx="112800" cy="147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0" name="Google Shape;200;p22"/>
            <p:cNvCxnSpPr>
              <a:stCxn id="194" idx="1"/>
              <a:endCxn id="193" idx="5"/>
            </p:cNvCxnSpPr>
            <p:nvPr/>
          </p:nvCxnSpPr>
          <p:spPr>
            <a:xfrm rot="10800000">
              <a:off x="7164503" y="2044203"/>
              <a:ext cx="147600" cy="147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1" name="Google Shape;201;p22"/>
            <p:cNvCxnSpPr>
              <a:stCxn id="194" idx="3"/>
              <a:endCxn id="196" idx="6"/>
            </p:cNvCxnSpPr>
            <p:nvPr/>
          </p:nvCxnSpPr>
          <p:spPr>
            <a:xfrm flipH="1">
              <a:off x="6685703" y="2548397"/>
              <a:ext cx="626400" cy="14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2" name="Google Shape;202;p22"/>
            <p:cNvCxnSpPr>
              <a:stCxn id="196" idx="1"/>
              <a:endCxn id="192" idx="4"/>
            </p:cNvCxnSpPr>
            <p:nvPr/>
          </p:nvCxnSpPr>
          <p:spPr>
            <a:xfrm rot="10800000">
              <a:off x="6012403" y="2118003"/>
              <a:ext cx="243000" cy="400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03" name="Google Shape;203;p22"/>
          <p:cNvSpPr/>
          <p:nvPr/>
        </p:nvSpPr>
        <p:spPr>
          <a:xfrm>
            <a:off x="5907822" y="2831075"/>
            <a:ext cx="618800" cy="618200"/>
          </a:xfrm>
          <a:custGeom>
            <a:rect b="b" l="l" r="r" t="t"/>
            <a:pathLst>
              <a:path extrusionOk="0" h="24728" w="24752">
                <a:moveTo>
                  <a:pt x="11785" y="0"/>
                </a:moveTo>
                <a:cubicBezTo>
                  <a:pt x="5353" y="4296"/>
                  <a:pt x="-4052" y="16203"/>
                  <a:pt x="1988" y="21035"/>
                </a:cubicBezTo>
                <a:cubicBezTo>
                  <a:pt x="5226" y="23626"/>
                  <a:pt x="10490" y="25975"/>
                  <a:pt x="14090" y="23917"/>
                </a:cubicBezTo>
                <a:cubicBezTo>
                  <a:pt x="20111" y="20475"/>
                  <a:pt x="24752" y="12987"/>
                  <a:pt x="24752" y="6052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Adjacent, Incident</a:t>
            </a:r>
            <a:endParaRPr/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311700" y="1468825"/>
            <a:ext cx="5177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Vertex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is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adjacent to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vertex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w,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if there is an edge from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to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w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Relationship between two vertices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Directed graph: order matters, not necessarily symmetric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Undirected graph: order doesn’t matter, symmetric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Edge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is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incident to</a:t>
            </a:r>
            <a:r>
              <a:rPr b="1" i="1" lang="en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vertex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v,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if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is one of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’s ends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Relationship between an edge and a vertex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0" name="Google Shape;21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1" name="Google Shape;211;p23"/>
          <p:cNvGrpSpPr/>
          <p:nvPr/>
        </p:nvGrpSpPr>
        <p:grpSpPr>
          <a:xfrm>
            <a:off x="5753125" y="1106000"/>
            <a:ext cx="2451550" cy="1335000"/>
            <a:chOff x="5760325" y="1613650"/>
            <a:chExt cx="2451550" cy="1335000"/>
          </a:xfrm>
        </p:grpSpPr>
        <p:sp>
          <p:nvSpPr>
            <p:cNvPr id="212" name="Google Shape;212;p23"/>
            <p:cNvSpPr/>
            <p:nvPr/>
          </p:nvSpPr>
          <p:spPr>
            <a:xfrm>
              <a:off x="5760325" y="16136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6733950" y="16136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7238250" y="21179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7707575" y="16136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6181550" y="24443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217" name="Google Shape;217;p23"/>
            <p:cNvCxnSpPr>
              <a:stCxn id="212" idx="6"/>
              <a:endCxn id="213" idx="2"/>
            </p:cNvCxnSpPr>
            <p:nvPr/>
          </p:nvCxnSpPr>
          <p:spPr>
            <a:xfrm>
              <a:off x="6264625" y="1865800"/>
              <a:ext cx="469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8" name="Google Shape;218;p23"/>
            <p:cNvCxnSpPr>
              <a:stCxn id="213" idx="6"/>
              <a:endCxn id="215" idx="2"/>
            </p:cNvCxnSpPr>
            <p:nvPr/>
          </p:nvCxnSpPr>
          <p:spPr>
            <a:xfrm>
              <a:off x="7238250" y="1865800"/>
              <a:ext cx="469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9" name="Google Shape;219;p23"/>
            <p:cNvCxnSpPr>
              <a:stCxn id="215" idx="3"/>
              <a:endCxn id="214" idx="7"/>
            </p:cNvCxnSpPr>
            <p:nvPr/>
          </p:nvCxnSpPr>
          <p:spPr>
            <a:xfrm flipH="1">
              <a:off x="7668628" y="2044097"/>
              <a:ext cx="112800" cy="147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0" name="Google Shape;220;p23"/>
            <p:cNvCxnSpPr>
              <a:stCxn id="214" idx="1"/>
              <a:endCxn id="213" idx="5"/>
            </p:cNvCxnSpPr>
            <p:nvPr/>
          </p:nvCxnSpPr>
          <p:spPr>
            <a:xfrm rot="10800000">
              <a:off x="7164503" y="2044203"/>
              <a:ext cx="147600" cy="147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1" name="Google Shape;221;p23"/>
            <p:cNvCxnSpPr>
              <a:stCxn id="214" idx="3"/>
              <a:endCxn id="216" idx="6"/>
            </p:cNvCxnSpPr>
            <p:nvPr/>
          </p:nvCxnSpPr>
          <p:spPr>
            <a:xfrm flipH="1">
              <a:off x="6685703" y="2548397"/>
              <a:ext cx="626400" cy="14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2" name="Google Shape;222;p23"/>
            <p:cNvCxnSpPr>
              <a:stCxn id="216" idx="1"/>
              <a:endCxn id="212" idx="4"/>
            </p:cNvCxnSpPr>
            <p:nvPr/>
          </p:nvCxnSpPr>
          <p:spPr>
            <a:xfrm rot="10800000">
              <a:off x="6012403" y="2118003"/>
              <a:ext cx="243000" cy="400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23" name="Google Shape;223;p23"/>
          <p:cNvGrpSpPr/>
          <p:nvPr/>
        </p:nvGrpSpPr>
        <p:grpSpPr>
          <a:xfrm>
            <a:off x="6049700" y="2571750"/>
            <a:ext cx="2422750" cy="1512825"/>
            <a:chOff x="5705425" y="1678500"/>
            <a:chExt cx="2422750" cy="1512825"/>
          </a:xfrm>
        </p:grpSpPr>
        <p:sp>
          <p:nvSpPr>
            <p:cNvPr id="224" name="Google Shape;224;p23"/>
            <p:cNvSpPr/>
            <p:nvPr/>
          </p:nvSpPr>
          <p:spPr>
            <a:xfrm>
              <a:off x="5705425" y="167850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6715075" y="167850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5705425" y="2687025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6715075" y="2687025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7623875" y="2228225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229" name="Google Shape;229;p23"/>
            <p:cNvCxnSpPr>
              <a:stCxn id="224" idx="6"/>
              <a:endCxn id="225" idx="2"/>
            </p:cNvCxnSpPr>
            <p:nvPr/>
          </p:nvCxnSpPr>
          <p:spPr>
            <a:xfrm>
              <a:off x="6209725" y="1930650"/>
              <a:ext cx="505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23"/>
            <p:cNvCxnSpPr>
              <a:stCxn id="225" idx="6"/>
              <a:endCxn id="228" idx="1"/>
            </p:cNvCxnSpPr>
            <p:nvPr/>
          </p:nvCxnSpPr>
          <p:spPr>
            <a:xfrm>
              <a:off x="7219375" y="1930650"/>
              <a:ext cx="478500" cy="371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" name="Google Shape;231;p23"/>
            <p:cNvCxnSpPr>
              <a:stCxn id="228" idx="3"/>
              <a:endCxn id="227" idx="6"/>
            </p:cNvCxnSpPr>
            <p:nvPr/>
          </p:nvCxnSpPr>
          <p:spPr>
            <a:xfrm flipH="1">
              <a:off x="7219228" y="2658672"/>
              <a:ext cx="478500" cy="280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23"/>
            <p:cNvCxnSpPr>
              <a:endCxn id="226" idx="6"/>
            </p:cNvCxnSpPr>
            <p:nvPr/>
          </p:nvCxnSpPr>
          <p:spPr>
            <a:xfrm rot="10800000">
              <a:off x="6209725" y="2939175"/>
              <a:ext cx="505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23"/>
            <p:cNvCxnSpPr>
              <a:stCxn id="226" idx="0"/>
              <a:endCxn id="224" idx="4"/>
            </p:cNvCxnSpPr>
            <p:nvPr/>
          </p:nvCxnSpPr>
          <p:spPr>
            <a:xfrm rot="10800000">
              <a:off x="5957575" y="2182725"/>
              <a:ext cx="0" cy="504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23"/>
            <p:cNvCxnSpPr>
              <a:stCxn id="225" idx="4"/>
              <a:endCxn id="227" idx="0"/>
            </p:cNvCxnSpPr>
            <p:nvPr/>
          </p:nvCxnSpPr>
          <p:spPr>
            <a:xfrm>
              <a:off x="6967225" y="2182800"/>
              <a:ext cx="0" cy="504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Degree</a:t>
            </a:r>
            <a:endParaRPr/>
          </a:p>
        </p:txBody>
      </p:sp>
      <p:sp>
        <p:nvSpPr>
          <p:cNvPr id="240" name="Google Shape;240;p24"/>
          <p:cNvSpPr txBox="1"/>
          <p:nvPr>
            <p:ph idx="1" type="body"/>
          </p:nvPr>
        </p:nvSpPr>
        <p:spPr>
          <a:xfrm>
            <a:off x="311700" y="1468825"/>
            <a:ext cx="48462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deg(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 =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degree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of vertex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= number of edges incident to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Count the touching edges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 a directed graph,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In-degree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of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= count of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’s incoming edges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Out-degree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of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= count of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’s outgoing edges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Preview: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some adjacency list operations take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O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(deg(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)) time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1" name="Google Shape;24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2" name="Google Shape;242;p24"/>
          <p:cNvGrpSpPr/>
          <p:nvPr/>
        </p:nvGrpSpPr>
        <p:grpSpPr>
          <a:xfrm>
            <a:off x="5753125" y="1106000"/>
            <a:ext cx="2719325" cy="2978575"/>
            <a:chOff x="5753125" y="1106000"/>
            <a:chExt cx="2719325" cy="2978575"/>
          </a:xfrm>
        </p:grpSpPr>
        <p:grpSp>
          <p:nvGrpSpPr>
            <p:cNvPr id="243" name="Google Shape;243;p24"/>
            <p:cNvGrpSpPr/>
            <p:nvPr/>
          </p:nvGrpSpPr>
          <p:grpSpPr>
            <a:xfrm>
              <a:off x="5753125" y="1106000"/>
              <a:ext cx="2451550" cy="1335000"/>
              <a:chOff x="5760325" y="1613650"/>
              <a:chExt cx="2451550" cy="1335000"/>
            </a:xfrm>
          </p:grpSpPr>
          <p:sp>
            <p:nvSpPr>
              <p:cNvPr id="244" name="Google Shape;244;p24"/>
              <p:cNvSpPr/>
              <p:nvPr/>
            </p:nvSpPr>
            <p:spPr>
              <a:xfrm>
                <a:off x="5760325" y="1613650"/>
                <a:ext cx="504300" cy="504300"/>
              </a:xfrm>
              <a:prstGeom prst="ellipse">
                <a:avLst/>
              </a:prstGeom>
              <a:solidFill>
                <a:srgbClr val="D9D9D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Source Sans Pro"/>
                    <a:ea typeface="Source Sans Pro"/>
                    <a:cs typeface="Source Sans Pro"/>
                    <a:sym typeface="Source Sans Pro"/>
                  </a:rPr>
                  <a:t>0</a:t>
                </a:r>
                <a:endParaRPr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45" name="Google Shape;245;p24"/>
              <p:cNvSpPr/>
              <p:nvPr/>
            </p:nvSpPr>
            <p:spPr>
              <a:xfrm>
                <a:off x="6733950" y="1613650"/>
                <a:ext cx="504300" cy="504300"/>
              </a:xfrm>
              <a:prstGeom prst="ellipse">
                <a:avLst/>
              </a:prstGeom>
              <a:solidFill>
                <a:srgbClr val="D9D9D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Source Sans Pro"/>
                    <a:ea typeface="Source Sans Pro"/>
                    <a:cs typeface="Source Sans Pro"/>
                    <a:sym typeface="Source Sans Pro"/>
                  </a:rPr>
                  <a:t>1</a:t>
                </a:r>
                <a:endParaRPr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46" name="Google Shape;246;p24"/>
              <p:cNvSpPr/>
              <p:nvPr/>
            </p:nvSpPr>
            <p:spPr>
              <a:xfrm>
                <a:off x="7238250" y="2117950"/>
                <a:ext cx="504300" cy="504300"/>
              </a:xfrm>
              <a:prstGeom prst="ellipse">
                <a:avLst/>
              </a:prstGeom>
              <a:solidFill>
                <a:srgbClr val="D9D9D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Source Sans Pro"/>
                    <a:ea typeface="Source Sans Pro"/>
                    <a:cs typeface="Source Sans Pro"/>
                    <a:sym typeface="Source Sans Pro"/>
                  </a:rPr>
                  <a:t>3</a:t>
                </a:r>
                <a:endParaRPr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47" name="Google Shape;247;p24"/>
              <p:cNvSpPr/>
              <p:nvPr/>
            </p:nvSpPr>
            <p:spPr>
              <a:xfrm>
                <a:off x="7707575" y="1613650"/>
                <a:ext cx="504300" cy="504300"/>
              </a:xfrm>
              <a:prstGeom prst="ellipse">
                <a:avLst/>
              </a:prstGeom>
              <a:solidFill>
                <a:srgbClr val="D9D9D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Source Sans Pro"/>
                    <a:ea typeface="Source Sans Pro"/>
                    <a:cs typeface="Source Sans Pro"/>
                    <a:sym typeface="Source Sans Pro"/>
                  </a:rPr>
                  <a:t>2</a:t>
                </a:r>
                <a:endParaRPr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48" name="Google Shape;248;p24"/>
              <p:cNvSpPr/>
              <p:nvPr/>
            </p:nvSpPr>
            <p:spPr>
              <a:xfrm>
                <a:off x="6181550" y="2444350"/>
                <a:ext cx="504300" cy="504300"/>
              </a:xfrm>
              <a:prstGeom prst="ellipse">
                <a:avLst/>
              </a:prstGeom>
              <a:solidFill>
                <a:srgbClr val="D9D9D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Source Sans Pro"/>
                    <a:ea typeface="Source Sans Pro"/>
                    <a:cs typeface="Source Sans Pro"/>
                    <a:sym typeface="Source Sans Pro"/>
                  </a:rPr>
                  <a:t>4</a:t>
                </a:r>
                <a:endParaRPr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cxnSp>
            <p:nvCxnSpPr>
              <p:cNvPr id="249" name="Google Shape;249;p24"/>
              <p:cNvCxnSpPr>
                <a:stCxn id="244" idx="6"/>
                <a:endCxn id="245" idx="2"/>
              </p:cNvCxnSpPr>
              <p:nvPr/>
            </p:nvCxnSpPr>
            <p:spPr>
              <a:xfrm>
                <a:off x="6264625" y="1865800"/>
                <a:ext cx="4692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50" name="Google Shape;250;p24"/>
              <p:cNvCxnSpPr>
                <a:stCxn id="245" idx="6"/>
                <a:endCxn id="247" idx="2"/>
              </p:cNvCxnSpPr>
              <p:nvPr/>
            </p:nvCxnSpPr>
            <p:spPr>
              <a:xfrm>
                <a:off x="7238250" y="1865800"/>
                <a:ext cx="4692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51" name="Google Shape;251;p24"/>
              <p:cNvCxnSpPr>
                <a:stCxn id="247" idx="3"/>
                <a:endCxn id="246" idx="7"/>
              </p:cNvCxnSpPr>
              <p:nvPr/>
            </p:nvCxnSpPr>
            <p:spPr>
              <a:xfrm flipH="1">
                <a:off x="7668628" y="2044097"/>
                <a:ext cx="112800" cy="147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52" name="Google Shape;252;p24"/>
              <p:cNvCxnSpPr>
                <a:stCxn id="246" idx="1"/>
                <a:endCxn id="245" idx="5"/>
              </p:cNvCxnSpPr>
              <p:nvPr/>
            </p:nvCxnSpPr>
            <p:spPr>
              <a:xfrm rot="10800000">
                <a:off x="7164503" y="2044203"/>
                <a:ext cx="147600" cy="147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53" name="Google Shape;253;p24"/>
              <p:cNvCxnSpPr>
                <a:stCxn id="246" idx="3"/>
                <a:endCxn id="248" idx="6"/>
              </p:cNvCxnSpPr>
              <p:nvPr/>
            </p:nvCxnSpPr>
            <p:spPr>
              <a:xfrm flipH="1">
                <a:off x="6685703" y="2548397"/>
                <a:ext cx="626400" cy="148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54" name="Google Shape;254;p24"/>
              <p:cNvCxnSpPr>
                <a:stCxn id="248" idx="1"/>
                <a:endCxn id="244" idx="4"/>
              </p:cNvCxnSpPr>
              <p:nvPr/>
            </p:nvCxnSpPr>
            <p:spPr>
              <a:xfrm rot="10800000">
                <a:off x="6012403" y="2118003"/>
                <a:ext cx="243000" cy="400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255" name="Google Shape;255;p24"/>
            <p:cNvGrpSpPr/>
            <p:nvPr/>
          </p:nvGrpSpPr>
          <p:grpSpPr>
            <a:xfrm>
              <a:off x="6049700" y="2571750"/>
              <a:ext cx="2422750" cy="1512825"/>
              <a:chOff x="5705425" y="1678500"/>
              <a:chExt cx="2422750" cy="1512825"/>
            </a:xfrm>
          </p:grpSpPr>
          <p:sp>
            <p:nvSpPr>
              <p:cNvPr id="256" name="Google Shape;256;p24"/>
              <p:cNvSpPr/>
              <p:nvPr/>
            </p:nvSpPr>
            <p:spPr>
              <a:xfrm>
                <a:off x="5705425" y="1678500"/>
                <a:ext cx="504300" cy="504300"/>
              </a:xfrm>
              <a:prstGeom prst="ellipse">
                <a:avLst/>
              </a:prstGeom>
              <a:solidFill>
                <a:srgbClr val="D9D9D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Source Sans Pro"/>
                    <a:ea typeface="Source Sans Pro"/>
                    <a:cs typeface="Source Sans Pro"/>
                    <a:sym typeface="Source Sans Pro"/>
                  </a:rPr>
                  <a:t>0</a:t>
                </a:r>
                <a:endParaRPr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57" name="Google Shape;257;p24"/>
              <p:cNvSpPr/>
              <p:nvPr/>
            </p:nvSpPr>
            <p:spPr>
              <a:xfrm>
                <a:off x="6715075" y="1678500"/>
                <a:ext cx="504300" cy="504300"/>
              </a:xfrm>
              <a:prstGeom prst="ellipse">
                <a:avLst/>
              </a:prstGeom>
              <a:solidFill>
                <a:srgbClr val="D9D9D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Source Sans Pro"/>
                    <a:ea typeface="Source Sans Pro"/>
                    <a:cs typeface="Source Sans Pro"/>
                    <a:sym typeface="Source Sans Pro"/>
                  </a:rPr>
                  <a:t>1</a:t>
                </a:r>
                <a:endParaRPr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58" name="Google Shape;258;p24"/>
              <p:cNvSpPr/>
              <p:nvPr/>
            </p:nvSpPr>
            <p:spPr>
              <a:xfrm>
                <a:off x="5705425" y="2687025"/>
                <a:ext cx="504300" cy="504300"/>
              </a:xfrm>
              <a:prstGeom prst="ellipse">
                <a:avLst/>
              </a:prstGeom>
              <a:solidFill>
                <a:srgbClr val="D9D9D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Source Sans Pro"/>
                    <a:ea typeface="Source Sans Pro"/>
                    <a:cs typeface="Source Sans Pro"/>
                    <a:sym typeface="Source Sans Pro"/>
                  </a:rPr>
                  <a:t>3</a:t>
                </a:r>
                <a:endParaRPr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59" name="Google Shape;259;p24"/>
              <p:cNvSpPr/>
              <p:nvPr/>
            </p:nvSpPr>
            <p:spPr>
              <a:xfrm>
                <a:off x="6715075" y="2687025"/>
                <a:ext cx="504300" cy="504300"/>
              </a:xfrm>
              <a:prstGeom prst="ellipse">
                <a:avLst/>
              </a:prstGeom>
              <a:solidFill>
                <a:srgbClr val="D9D9D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Source Sans Pro"/>
                    <a:ea typeface="Source Sans Pro"/>
                    <a:cs typeface="Source Sans Pro"/>
                    <a:sym typeface="Source Sans Pro"/>
                  </a:rPr>
                  <a:t>4</a:t>
                </a:r>
                <a:endParaRPr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60" name="Google Shape;260;p24"/>
              <p:cNvSpPr/>
              <p:nvPr/>
            </p:nvSpPr>
            <p:spPr>
              <a:xfrm>
                <a:off x="7623875" y="2228225"/>
                <a:ext cx="504300" cy="504300"/>
              </a:xfrm>
              <a:prstGeom prst="ellipse">
                <a:avLst/>
              </a:prstGeom>
              <a:solidFill>
                <a:srgbClr val="D9D9D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Source Sans Pro"/>
                    <a:ea typeface="Source Sans Pro"/>
                    <a:cs typeface="Source Sans Pro"/>
                    <a:sym typeface="Source Sans Pro"/>
                  </a:rPr>
                  <a:t>2</a:t>
                </a:r>
                <a:endParaRPr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cxnSp>
            <p:nvCxnSpPr>
              <p:cNvPr id="261" name="Google Shape;261;p24"/>
              <p:cNvCxnSpPr>
                <a:stCxn id="256" idx="6"/>
                <a:endCxn id="257" idx="2"/>
              </p:cNvCxnSpPr>
              <p:nvPr/>
            </p:nvCxnSpPr>
            <p:spPr>
              <a:xfrm>
                <a:off x="6209725" y="1930650"/>
                <a:ext cx="505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2" name="Google Shape;262;p24"/>
              <p:cNvCxnSpPr>
                <a:stCxn id="257" idx="6"/>
                <a:endCxn id="260" idx="1"/>
              </p:cNvCxnSpPr>
              <p:nvPr/>
            </p:nvCxnSpPr>
            <p:spPr>
              <a:xfrm>
                <a:off x="7219375" y="1930650"/>
                <a:ext cx="478500" cy="371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3" name="Google Shape;263;p24"/>
              <p:cNvCxnSpPr>
                <a:stCxn id="260" idx="3"/>
                <a:endCxn id="259" idx="6"/>
              </p:cNvCxnSpPr>
              <p:nvPr/>
            </p:nvCxnSpPr>
            <p:spPr>
              <a:xfrm flipH="1">
                <a:off x="7219228" y="2658672"/>
                <a:ext cx="478500" cy="28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4" name="Google Shape;264;p24"/>
              <p:cNvCxnSpPr>
                <a:endCxn id="258" idx="6"/>
              </p:cNvCxnSpPr>
              <p:nvPr/>
            </p:nvCxnSpPr>
            <p:spPr>
              <a:xfrm rot="10800000">
                <a:off x="6209725" y="2939175"/>
                <a:ext cx="505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" name="Google Shape;265;p24"/>
              <p:cNvCxnSpPr>
                <a:stCxn id="258" idx="0"/>
                <a:endCxn id="256" idx="4"/>
              </p:cNvCxnSpPr>
              <p:nvPr/>
            </p:nvCxnSpPr>
            <p:spPr>
              <a:xfrm rot="10800000">
                <a:off x="5957575" y="2182725"/>
                <a:ext cx="0" cy="50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" name="Google Shape;266;p24"/>
              <p:cNvCxnSpPr>
                <a:stCxn id="257" idx="4"/>
                <a:endCxn id="259" idx="0"/>
              </p:cNvCxnSpPr>
              <p:nvPr/>
            </p:nvCxnSpPr>
            <p:spPr>
              <a:xfrm>
                <a:off x="6967225" y="2182800"/>
                <a:ext cx="0" cy="504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Path, Cycle, Simple Path</a:t>
            </a:r>
            <a:endParaRPr/>
          </a:p>
        </p:txBody>
      </p:sp>
      <p:sp>
        <p:nvSpPr>
          <p:cNvPr id="272" name="Google Shape;272;p25"/>
          <p:cNvSpPr txBox="1"/>
          <p:nvPr>
            <p:ph idx="1" type="body"/>
          </p:nvPr>
        </p:nvSpPr>
        <p:spPr>
          <a:xfrm>
            <a:off x="311700" y="1468825"/>
            <a:ext cx="46662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Path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sequence of vertices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1,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…,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  <a:r>
              <a:rPr baseline="-25000" i="1" lang="en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-1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such that each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  <a:r>
              <a:rPr baseline="-25000" i="1" lang="en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is adjacent to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  <a:r>
              <a:rPr baseline="-25000" i="1" lang="en">
                <a:latin typeface="Source Sans Pro"/>
                <a:ea typeface="Source Sans Pro"/>
                <a:cs typeface="Source Sans Pro"/>
                <a:sym typeface="Source Sans Pro"/>
              </a:rPr>
              <a:t>i+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Intuitively: legal trip through the graph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Cycle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path where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=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  <a:r>
              <a:rPr baseline="-25000" i="1" lang="en"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baseline="-25000" lang="en">
                <a:latin typeface="Source Sans Pro"/>
                <a:ea typeface="Source Sans Pro"/>
                <a:cs typeface="Source Sans Pro"/>
                <a:sym typeface="Source Sans Pro"/>
              </a:rPr>
              <a:t>-1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Starts and ends at the same vertex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Simple path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path where each vertex is unique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Does not contain any cycle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3" name="Google Shape;27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4" name="Google Shape;274;p25"/>
          <p:cNvGrpSpPr/>
          <p:nvPr/>
        </p:nvGrpSpPr>
        <p:grpSpPr>
          <a:xfrm>
            <a:off x="5753125" y="1106000"/>
            <a:ext cx="2451550" cy="1335000"/>
            <a:chOff x="5760325" y="1613650"/>
            <a:chExt cx="2451550" cy="1335000"/>
          </a:xfrm>
        </p:grpSpPr>
        <p:sp>
          <p:nvSpPr>
            <p:cNvPr id="275" name="Google Shape;275;p25"/>
            <p:cNvSpPr/>
            <p:nvPr/>
          </p:nvSpPr>
          <p:spPr>
            <a:xfrm>
              <a:off x="5760325" y="16136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6733950" y="16136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7238250" y="21179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7707575" y="16136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6181550" y="24443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280" name="Google Shape;280;p25"/>
            <p:cNvCxnSpPr>
              <a:stCxn id="275" idx="6"/>
              <a:endCxn id="276" idx="2"/>
            </p:cNvCxnSpPr>
            <p:nvPr/>
          </p:nvCxnSpPr>
          <p:spPr>
            <a:xfrm>
              <a:off x="6264625" y="1865800"/>
              <a:ext cx="469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1" name="Google Shape;281;p25"/>
            <p:cNvCxnSpPr>
              <a:stCxn id="276" idx="6"/>
              <a:endCxn id="278" idx="2"/>
            </p:cNvCxnSpPr>
            <p:nvPr/>
          </p:nvCxnSpPr>
          <p:spPr>
            <a:xfrm>
              <a:off x="7238250" y="1865800"/>
              <a:ext cx="469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2" name="Google Shape;282;p25"/>
            <p:cNvCxnSpPr>
              <a:stCxn id="278" idx="3"/>
              <a:endCxn id="277" idx="7"/>
            </p:cNvCxnSpPr>
            <p:nvPr/>
          </p:nvCxnSpPr>
          <p:spPr>
            <a:xfrm flipH="1">
              <a:off x="7668628" y="2044097"/>
              <a:ext cx="112800" cy="147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3" name="Google Shape;283;p25"/>
            <p:cNvCxnSpPr>
              <a:stCxn id="277" idx="1"/>
              <a:endCxn id="276" idx="5"/>
            </p:cNvCxnSpPr>
            <p:nvPr/>
          </p:nvCxnSpPr>
          <p:spPr>
            <a:xfrm rot="10800000">
              <a:off x="7164503" y="2044203"/>
              <a:ext cx="147600" cy="147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4" name="Google Shape;284;p25"/>
            <p:cNvCxnSpPr>
              <a:stCxn id="277" idx="3"/>
              <a:endCxn id="279" idx="6"/>
            </p:cNvCxnSpPr>
            <p:nvPr/>
          </p:nvCxnSpPr>
          <p:spPr>
            <a:xfrm flipH="1">
              <a:off x="6685703" y="2548397"/>
              <a:ext cx="626400" cy="14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5" name="Google Shape;285;p25"/>
            <p:cNvCxnSpPr>
              <a:stCxn id="279" idx="1"/>
              <a:endCxn id="275" idx="4"/>
            </p:cNvCxnSpPr>
            <p:nvPr/>
          </p:nvCxnSpPr>
          <p:spPr>
            <a:xfrm rot="10800000">
              <a:off x="6012403" y="2118003"/>
              <a:ext cx="243000" cy="400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86" name="Google Shape;286;p25"/>
          <p:cNvGrpSpPr/>
          <p:nvPr/>
        </p:nvGrpSpPr>
        <p:grpSpPr>
          <a:xfrm>
            <a:off x="6049700" y="2571750"/>
            <a:ext cx="2422750" cy="1512825"/>
            <a:chOff x="5705425" y="1678500"/>
            <a:chExt cx="2422750" cy="1512825"/>
          </a:xfrm>
        </p:grpSpPr>
        <p:sp>
          <p:nvSpPr>
            <p:cNvPr id="287" name="Google Shape;287;p25"/>
            <p:cNvSpPr/>
            <p:nvPr/>
          </p:nvSpPr>
          <p:spPr>
            <a:xfrm>
              <a:off x="5705425" y="167850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6715075" y="167850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5705425" y="2687025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6715075" y="2687025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7623875" y="2228225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292" name="Google Shape;292;p25"/>
            <p:cNvCxnSpPr>
              <a:stCxn id="287" idx="6"/>
              <a:endCxn id="288" idx="2"/>
            </p:cNvCxnSpPr>
            <p:nvPr/>
          </p:nvCxnSpPr>
          <p:spPr>
            <a:xfrm>
              <a:off x="6209725" y="1930650"/>
              <a:ext cx="505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25"/>
            <p:cNvCxnSpPr>
              <a:stCxn id="288" idx="6"/>
              <a:endCxn id="291" idx="1"/>
            </p:cNvCxnSpPr>
            <p:nvPr/>
          </p:nvCxnSpPr>
          <p:spPr>
            <a:xfrm>
              <a:off x="7219375" y="1930650"/>
              <a:ext cx="478500" cy="371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25"/>
            <p:cNvCxnSpPr>
              <a:stCxn id="291" idx="3"/>
              <a:endCxn id="290" idx="6"/>
            </p:cNvCxnSpPr>
            <p:nvPr/>
          </p:nvCxnSpPr>
          <p:spPr>
            <a:xfrm flipH="1">
              <a:off x="7219228" y="2658672"/>
              <a:ext cx="478500" cy="280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25"/>
            <p:cNvCxnSpPr>
              <a:endCxn id="289" idx="6"/>
            </p:cNvCxnSpPr>
            <p:nvPr/>
          </p:nvCxnSpPr>
          <p:spPr>
            <a:xfrm rot="10800000">
              <a:off x="6209725" y="2939175"/>
              <a:ext cx="505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25"/>
            <p:cNvCxnSpPr>
              <a:stCxn id="289" idx="0"/>
              <a:endCxn id="287" idx="4"/>
            </p:cNvCxnSpPr>
            <p:nvPr/>
          </p:nvCxnSpPr>
          <p:spPr>
            <a:xfrm rot="10800000">
              <a:off x="5957575" y="2182725"/>
              <a:ext cx="0" cy="504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25"/>
            <p:cNvCxnSpPr>
              <a:stCxn id="288" idx="4"/>
              <a:endCxn id="290" idx="0"/>
            </p:cNvCxnSpPr>
            <p:nvPr/>
          </p:nvCxnSpPr>
          <p:spPr>
            <a:xfrm>
              <a:off x="6967225" y="2182800"/>
              <a:ext cx="0" cy="504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Reachable (Directed Graph)</a:t>
            </a:r>
            <a:endParaRPr/>
          </a:p>
        </p:txBody>
      </p:sp>
      <p:sp>
        <p:nvSpPr>
          <p:cNvPr id="303" name="Google Shape;303;p26"/>
          <p:cNvSpPr txBox="1"/>
          <p:nvPr>
            <p:ph idx="1" type="body"/>
          </p:nvPr>
        </p:nvSpPr>
        <p:spPr>
          <a:xfrm>
            <a:off x="311700" y="1468825"/>
            <a:ext cx="4968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Vertex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is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reachable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from vertex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if there exists a path from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to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= start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= destination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 a directed graph, unreachable vertices are a dead end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4" name="Google Shape;30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5" name="Google Shape;305;p26"/>
          <p:cNvGrpSpPr/>
          <p:nvPr/>
        </p:nvGrpSpPr>
        <p:grpSpPr>
          <a:xfrm>
            <a:off x="5753125" y="1106000"/>
            <a:ext cx="2451550" cy="1335000"/>
            <a:chOff x="5760325" y="1613650"/>
            <a:chExt cx="2451550" cy="1335000"/>
          </a:xfrm>
        </p:grpSpPr>
        <p:sp>
          <p:nvSpPr>
            <p:cNvPr id="306" name="Google Shape;306;p26"/>
            <p:cNvSpPr/>
            <p:nvPr/>
          </p:nvSpPr>
          <p:spPr>
            <a:xfrm>
              <a:off x="5760325" y="16136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6733950" y="16136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7238250" y="21179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7707575" y="16136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6181550" y="24443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311" name="Google Shape;311;p26"/>
            <p:cNvCxnSpPr>
              <a:stCxn id="306" idx="6"/>
              <a:endCxn id="307" idx="2"/>
            </p:cNvCxnSpPr>
            <p:nvPr/>
          </p:nvCxnSpPr>
          <p:spPr>
            <a:xfrm>
              <a:off x="6264625" y="1865800"/>
              <a:ext cx="469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2" name="Google Shape;312;p26"/>
            <p:cNvCxnSpPr>
              <a:stCxn id="307" idx="6"/>
              <a:endCxn id="309" idx="2"/>
            </p:cNvCxnSpPr>
            <p:nvPr/>
          </p:nvCxnSpPr>
          <p:spPr>
            <a:xfrm>
              <a:off x="7238250" y="1865800"/>
              <a:ext cx="469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3" name="Google Shape;313;p26"/>
            <p:cNvCxnSpPr>
              <a:stCxn id="309" idx="3"/>
              <a:endCxn id="308" idx="7"/>
            </p:cNvCxnSpPr>
            <p:nvPr/>
          </p:nvCxnSpPr>
          <p:spPr>
            <a:xfrm flipH="1">
              <a:off x="7668628" y="2044097"/>
              <a:ext cx="112800" cy="147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4" name="Google Shape;314;p26"/>
            <p:cNvCxnSpPr>
              <a:stCxn id="308" idx="1"/>
              <a:endCxn id="307" idx="5"/>
            </p:cNvCxnSpPr>
            <p:nvPr/>
          </p:nvCxnSpPr>
          <p:spPr>
            <a:xfrm rot="10800000">
              <a:off x="7164503" y="2044203"/>
              <a:ext cx="147600" cy="147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5" name="Google Shape;315;p26"/>
            <p:cNvCxnSpPr>
              <a:stCxn id="308" idx="3"/>
              <a:endCxn id="310" idx="6"/>
            </p:cNvCxnSpPr>
            <p:nvPr/>
          </p:nvCxnSpPr>
          <p:spPr>
            <a:xfrm flipH="1">
              <a:off x="6685703" y="2548397"/>
              <a:ext cx="626400" cy="14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6" name="Google Shape;316;p26"/>
            <p:cNvCxnSpPr>
              <a:stCxn id="310" idx="1"/>
              <a:endCxn id="306" idx="4"/>
            </p:cNvCxnSpPr>
            <p:nvPr/>
          </p:nvCxnSpPr>
          <p:spPr>
            <a:xfrm rot="10800000">
              <a:off x="6012403" y="2118003"/>
              <a:ext cx="243000" cy="400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17" name="Google Shape;317;p26"/>
          <p:cNvSpPr/>
          <p:nvPr/>
        </p:nvSpPr>
        <p:spPr>
          <a:xfrm>
            <a:off x="5837613" y="2720775"/>
            <a:ext cx="504300" cy="5043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8" name="Google Shape;318;p26"/>
          <p:cNvSpPr/>
          <p:nvPr/>
        </p:nvSpPr>
        <p:spPr>
          <a:xfrm>
            <a:off x="7615888" y="2689725"/>
            <a:ext cx="504300" cy="5043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9" name="Google Shape;319;p26"/>
          <p:cNvSpPr/>
          <p:nvPr/>
        </p:nvSpPr>
        <p:spPr>
          <a:xfrm>
            <a:off x="7111588" y="3612900"/>
            <a:ext cx="504300" cy="5043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0" name="Google Shape;320;p26"/>
          <p:cNvSpPr/>
          <p:nvPr/>
        </p:nvSpPr>
        <p:spPr>
          <a:xfrm>
            <a:off x="6341913" y="3612900"/>
            <a:ext cx="504300" cy="5043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21" name="Google Shape;321;p26"/>
          <p:cNvCxnSpPr>
            <a:endCxn id="318" idx="1"/>
          </p:cNvCxnSpPr>
          <p:nvPr/>
        </p:nvCxnSpPr>
        <p:spPr>
          <a:xfrm flipH="1" rot="10800000">
            <a:off x="6268041" y="2763578"/>
            <a:ext cx="1421700" cy="3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26"/>
          <p:cNvCxnSpPr>
            <a:stCxn id="318" idx="3"/>
            <a:endCxn id="317" idx="5"/>
          </p:cNvCxnSpPr>
          <p:nvPr/>
        </p:nvCxnSpPr>
        <p:spPr>
          <a:xfrm flipH="1">
            <a:off x="6268041" y="3120172"/>
            <a:ext cx="1421700" cy="3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26"/>
          <p:cNvCxnSpPr>
            <a:stCxn id="317" idx="4"/>
            <a:endCxn id="320" idx="1"/>
          </p:cNvCxnSpPr>
          <p:nvPr/>
        </p:nvCxnSpPr>
        <p:spPr>
          <a:xfrm>
            <a:off x="6089763" y="3225075"/>
            <a:ext cx="326100" cy="46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26"/>
          <p:cNvCxnSpPr>
            <a:stCxn id="320" idx="7"/>
            <a:endCxn id="319" idx="1"/>
          </p:cNvCxnSpPr>
          <p:nvPr/>
        </p:nvCxnSpPr>
        <p:spPr>
          <a:xfrm>
            <a:off x="6772359" y="3686753"/>
            <a:ext cx="413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26"/>
          <p:cNvCxnSpPr>
            <a:stCxn id="319" idx="3"/>
            <a:endCxn id="320" idx="5"/>
          </p:cNvCxnSpPr>
          <p:nvPr/>
        </p:nvCxnSpPr>
        <p:spPr>
          <a:xfrm rot="10800000">
            <a:off x="6772341" y="4043347"/>
            <a:ext cx="41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/>
          <p:nvPr/>
        </p:nvSpPr>
        <p:spPr>
          <a:xfrm>
            <a:off x="5885500" y="2828675"/>
            <a:ext cx="2651100" cy="1736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Reachable, Connected, Component (Undirected Graph)</a:t>
            </a:r>
            <a:endParaRPr/>
          </a:p>
        </p:txBody>
      </p:sp>
      <p:sp>
        <p:nvSpPr>
          <p:cNvPr id="332" name="Google Shape;332;p27"/>
          <p:cNvSpPr txBox="1"/>
          <p:nvPr>
            <p:ph idx="1" type="body"/>
          </p:nvPr>
        </p:nvSpPr>
        <p:spPr>
          <a:xfrm>
            <a:off x="311700" y="1468825"/>
            <a:ext cx="4968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Vertex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is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reachable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from vertex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if there exists a path from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to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= start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= destination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 an undirected graph, unreachable vertices are in a different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component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Component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set of vertices that are all reachable from each other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Undirected graph has one or more components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Connected graph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all vertices are in a single component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3" name="Google Shape;33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4" name="Google Shape;334;p27"/>
          <p:cNvGrpSpPr/>
          <p:nvPr/>
        </p:nvGrpSpPr>
        <p:grpSpPr>
          <a:xfrm>
            <a:off x="5970450" y="1106000"/>
            <a:ext cx="2422750" cy="1512825"/>
            <a:chOff x="5705425" y="1678500"/>
            <a:chExt cx="2422750" cy="1512825"/>
          </a:xfrm>
        </p:grpSpPr>
        <p:sp>
          <p:nvSpPr>
            <p:cNvPr id="335" name="Google Shape;335;p27"/>
            <p:cNvSpPr/>
            <p:nvPr/>
          </p:nvSpPr>
          <p:spPr>
            <a:xfrm>
              <a:off x="5705425" y="167850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6715075" y="167850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5705425" y="2687025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6715075" y="2687025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7623875" y="2228225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340" name="Google Shape;340;p27"/>
            <p:cNvCxnSpPr>
              <a:stCxn id="335" idx="6"/>
              <a:endCxn id="336" idx="2"/>
            </p:cNvCxnSpPr>
            <p:nvPr/>
          </p:nvCxnSpPr>
          <p:spPr>
            <a:xfrm>
              <a:off x="6209725" y="1930650"/>
              <a:ext cx="505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" name="Google Shape;341;p27"/>
            <p:cNvCxnSpPr>
              <a:stCxn id="336" idx="6"/>
              <a:endCxn id="339" idx="1"/>
            </p:cNvCxnSpPr>
            <p:nvPr/>
          </p:nvCxnSpPr>
          <p:spPr>
            <a:xfrm>
              <a:off x="7219375" y="1930650"/>
              <a:ext cx="478500" cy="371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" name="Google Shape;342;p27"/>
            <p:cNvCxnSpPr>
              <a:stCxn id="339" idx="3"/>
              <a:endCxn id="338" idx="6"/>
            </p:cNvCxnSpPr>
            <p:nvPr/>
          </p:nvCxnSpPr>
          <p:spPr>
            <a:xfrm flipH="1">
              <a:off x="7219228" y="2658672"/>
              <a:ext cx="478500" cy="280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" name="Google Shape;343;p27"/>
            <p:cNvCxnSpPr>
              <a:endCxn id="337" idx="6"/>
            </p:cNvCxnSpPr>
            <p:nvPr/>
          </p:nvCxnSpPr>
          <p:spPr>
            <a:xfrm rot="10800000">
              <a:off x="6209725" y="2939175"/>
              <a:ext cx="505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" name="Google Shape;344;p27"/>
            <p:cNvCxnSpPr>
              <a:stCxn id="337" idx="0"/>
              <a:endCxn id="335" idx="4"/>
            </p:cNvCxnSpPr>
            <p:nvPr/>
          </p:nvCxnSpPr>
          <p:spPr>
            <a:xfrm rot="10800000">
              <a:off x="5957575" y="2182725"/>
              <a:ext cx="0" cy="504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" name="Google Shape;345;p27"/>
            <p:cNvCxnSpPr>
              <a:stCxn id="336" idx="4"/>
              <a:endCxn id="338" idx="0"/>
            </p:cNvCxnSpPr>
            <p:nvPr/>
          </p:nvCxnSpPr>
          <p:spPr>
            <a:xfrm>
              <a:off x="6967225" y="2182800"/>
              <a:ext cx="0" cy="504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6" name="Google Shape;346;p27"/>
          <p:cNvSpPr/>
          <p:nvPr/>
        </p:nvSpPr>
        <p:spPr>
          <a:xfrm>
            <a:off x="5885500" y="994125"/>
            <a:ext cx="2651100" cy="1736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7"/>
          <p:cNvSpPr/>
          <p:nvPr/>
        </p:nvSpPr>
        <p:spPr>
          <a:xfrm>
            <a:off x="5970450" y="2940550"/>
            <a:ext cx="504300" cy="5043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8" name="Google Shape;348;p27"/>
          <p:cNvSpPr/>
          <p:nvPr/>
        </p:nvSpPr>
        <p:spPr>
          <a:xfrm>
            <a:off x="6980100" y="2940550"/>
            <a:ext cx="504300" cy="5043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9" name="Google Shape;349;p27"/>
          <p:cNvSpPr/>
          <p:nvPr/>
        </p:nvSpPr>
        <p:spPr>
          <a:xfrm>
            <a:off x="5970450" y="3949075"/>
            <a:ext cx="504300" cy="5043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0" name="Google Shape;350;p27"/>
          <p:cNvSpPr/>
          <p:nvPr/>
        </p:nvSpPr>
        <p:spPr>
          <a:xfrm>
            <a:off x="6980100" y="3949075"/>
            <a:ext cx="504300" cy="5043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1" name="Google Shape;351;p27"/>
          <p:cNvSpPr/>
          <p:nvPr/>
        </p:nvSpPr>
        <p:spPr>
          <a:xfrm>
            <a:off x="7932125" y="2940550"/>
            <a:ext cx="504300" cy="5043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52" name="Google Shape;352;p27"/>
          <p:cNvCxnSpPr>
            <a:stCxn id="348" idx="6"/>
            <a:endCxn id="351" idx="2"/>
          </p:cNvCxnSpPr>
          <p:nvPr/>
        </p:nvCxnSpPr>
        <p:spPr>
          <a:xfrm>
            <a:off x="7484400" y="3192700"/>
            <a:ext cx="447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7"/>
          <p:cNvCxnSpPr>
            <a:endCxn id="349" idx="6"/>
          </p:cNvCxnSpPr>
          <p:nvPr/>
        </p:nvCxnSpPr>
        <p:spPr>
          <a:xfrm rot="10800000">
            <a:off x="6474750" y="4201225"/>
            <a:ext cx="505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27"/>
          <p:cNvCxnSpPr>
            <a:stCxn id="349" idx="0"/>
            <a:endCxn id="347" idx="4"/>
          </p:cNvCxnSpPr>
          <p:nvPr/>
        </p:nvCxnSpPr>
        <p:spPr>
          <a:xfrm rot="10800000">
            <a:off x="6222600" y="3444775"/>
            <a:ext cx="0" cy="50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ADT</a:t>
            </a:r>
            <a:endParaRPr/>
          </a:p>
        </p:txBody>
      </p:sp>
      <p:sp>
        <p:nvSpPr>
          <p:cNvPr id="360" name="Google Shape;360;p28"/>
          <p:cNvSpPr txBox="1"/>
          <p:nvPr>
            <p:ph idx="1" type="body"/>
          </p:nvPr>
        </p:nvSpPr>
        <p:spPr>
          <a:xfrm>
            <a:off x="311700" y="1468825"/>
            <a:ext cx="50910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This video: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directed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graph ADT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Later: adapter to implement undirected graph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= number of vertices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m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= number of edges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Vertices are indexed [0,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- 1]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1" name="Google Shape;36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2" name="Google Shape;362;p28"/>
          <p:cNvGrpSpPr/>
          <p:nvPr/>
        </p:nvGrpSpPr>
        <p:grpSpPr>
          <a:xfrm>
            <a:off x="6271800" y="428825"/>
            <a:ext cx="2451550" cy="1335000"/>
            <a:chOff x="5760325" y="1613650"/>
            <a:chExt cx="2451550" cy="1335000"/>
          </a:xfrm>
        </p:grpSpPr>
        <p:sp>
          <p:nvSpPr>
            <p:cNvPr id="363" name="Google Shape;363;p28"/>
            <p:cNvSpPr/>
            <p:nvPr/>
          </p:nvSpPr>
          <p:spPr>
            <a:xfrm>
              <a:off x="5760325" y="16136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6733950" y="16136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7238250" y="21179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7707575" y="16136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6181550" y="24443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368" name="Google Shape;368;p28"/>
            <p:cNvCxnSpPr>
              <a:stCxn id="363" idx="6"/>
              <a:endCxn id="364" idx="2"/>
            </p:cNvCxnSpPr>
            <p:nvPr/>
          </p:nvCxnSpPr>
          <p:spPr>
            <a:xfrm>
              <a:off x="6264625" y="1865800"/>
              <a:ext cx="469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9" name="Google Shape;369;p28"/>
            <p:cNvCxnSpPr>
              <a:stCxn id="364" idx="6"/>
              <a:endCxn id="366" idx="2"/>
            </p:cNvCxnSpPr>
            <p:nvPr/>
          </p:nvCxnSpPr>
          <p:spPr>
            <a:xfrm>
              <a:off x="7238250" y="1865800"/>
              <a:ext cx="469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0" name="Google Shape;370;p28"/>
            <p:cNvCxnSpPr>
              <a:stCxn id="366" idx="3"/>
              <a:endCxn id="365" idx="7"/>
            </p:cNvCxnSpPr>
            <p:nvPr/>
          </p:nvCxnSpPr>
          <p:spPr>
            <a:xfrm flipH="1">
              <a:off x="7668628" y="2044097"/>
              <a:ext cx="112800" cy="147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1" name="Google Shape;371;p28"/>
            <p:cNvCxnSpPr>
              <a:stCxn id="365" idx="1"/>
              <a:endCxn id="364" idx="5"/>
            </p:cNvCxnSpPr>
            <p:nvPr/>
          </p:nvCxnSpPr>
          <p:spPr>
            <a:xfrm rot="10800000">
              <a:off x="7164503" y="2044203"/>
              <a:ext cx="147600" cy="147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2" name="Google Shape;372;p28"/>
            <p:cNvCxnSpPr>
              <a:stCxn id="365" idx="3"/>
              <a:endCxn id="367" idx="6"/>
            </p:cNvCxnSpPr>
            <p:nvPr/>
          </p:nvCxnSpPr>
          <p:spPr>
            <a:xfrm flipH="1">
              <a:off x="6685703" y="2548397"/>
              <a:ext cx="626400" cy="14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3" name="Google Shape;373;p28"/>
            <p:cNvCxnSpPr>
              <a:stCxn id="367" idx="1"/>
              <a:endCxn id="363" idx="4"/>
            </p:cNvCxnSpPr>
            <p:nvPr/>
          </p:nvCxnSpPr>
          <p:spPr>
            <a:xfrm rot="10800000">
              <a:off x="6012403" y="2118003"/>
              <a:ext cx="243000" cy="400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aphicFrame>
        <p:nvGraphicFramePr>
          <p:cNvPr id="374" name="Google Shape;374;p28"/>
          <p:cNvGraphicFramePr/>
          <p:nvPr/>
        </p:nvGraphicFramePr>
        <p:xfrm>
          <a:off x="6107225" y="201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{BCEC5849-8B18-4492-A876-F4565C1632B8}</a:tableStyleId>
              </a:tblPr>
              <a:tblGrid>
                <a:gridCol w="463450"/>
                <a:gridCol w="463450"/>
                <a:gridCol w="463450"/>
                <a:gridCol w="463450"/>
                <a:gridCol w="463450"/>
                <a:gridCol w="463450"/>
              </a:tblGrid>
              <a:tr h="33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Directed Graph Operations</a:t>
            </a:r>
            <a:endParaRPr/>
          </a:p>
        </p:txBody>
      </p:sp>
      <p:sp>
        <p:nvSpPr>
          <p:cNvPr id="380" name="Google Shape;38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Create(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): create a new directed graph with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vertices and no edges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VertexCount() return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EdgeCount(): return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m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HasEdge(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i, j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): return true if there is an edge from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i to j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, false otherwise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AddEdge(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i, j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): add a directed edge from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to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j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RemoveEdge(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i, j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): remove the edge from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to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j;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throw exception if no such edge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OutEdges(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): return a vector of every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j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such that HasEdge(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j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InEdges(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j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): return a vector of every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such that HasEdge(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i, j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1" name="Google Shape;38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HasEdge, OutEdges, InEdges</a:t>
            </a:r>
            <a:endParaRPr/>
          </a:p>
        </p:txBody>
      </p:sp>
      <p:sp>
        <p:nvSpPr>
          <p:cNvPr id="387" name="Google Shape;38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8" name="Google Shape;388;p30"/>
          <p:cNvGrpSpPr/>
          <p:nvPr/>
        </p:nvGrpSpPr>
        <p:grpSpPr>
          <a:xfrm>
            <a:off x="2355438" y="1436250"/>
            <a:ext cx="4433125" cy="2781800"/>
            <a:chOff x="1409225" y="1421850"/>
            <a:chExt cx="4433125" cy="2781800"/>
          </a:xfrm>
        </p:grpSpPr>
        <p:sp>
          <p:nvSpPr>
            <p:cNvPr id="389" name="Google Shape;389;p30"/>
            <p:cNvSpPr/>
            <p:nvPr/>
          </p:nvSpPr>
          <p:spPr>
            <a:xfrm>
              <a:off x="1409225" y="14218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2382850" y="14218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3456250" y="171830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2750275" y="20785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4091325" y="20785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394" name="Google Shape;394;p30"/>
            <p:cNvCxnSpPr>
              <a:stCxn id="389" idx="6"/>
              <a:endCxn id="390" idx="2"/>
            </p:cNvCxnSpPr>
            <p:nvPr/>
          </p:nvCxnSpPr>
          <p:spPr>
            <a:xfrm>
              <a:off x="1913525" y="1674000"/>
              <a:ext cx="469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95" name="Google Shape;395;p30"/>
            <p:cNvSpPr/>
            <p:nvPr/>
          </p:nvSpPr>
          <p:spPr>
            <a:xfrm>
              <a:off x="4150075" y="283490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3387600" y="333920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2675550" y="289370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3417536" y="25287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4234225" y="36993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5207850" y="3699350"/>
              <a:ext cx="6345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401" name="Google Shape;401;p30"/>
            <p:cNvCxnSpPr>
              <a:stCxn id="399" idx="6"/>
              <a:endCxn id="400" idx="2"/>
            </p:cNvCxnSpPr>
            <p:nvPr/>
          </p:nvCxnSpPr>
          <p:spPr>
            <a:xfrm>
              <a:off x="4738525" y="3951500"/>
              <a:ext cx="469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2" name="Google Shape;402;p30"/>
            <p:cNvCxnSpPr>
              <a:stCxn id="390" idx="5"/>
              <a:endCxn id="391" idx="2"/>
            </p:cNvCxnSpPr>
            <p:nvPr/>
          </p:nvCxnSpPr>
          <p:spPr>
            <a:xfrm>
              <a:off x="2813297" y="1852297"/>
              <a:ext cx="642900" cy="11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3" name="Google Shape;403;p30"/>
            <p:cNvCxnSpPr>
              <a:stCxn id="391" idx="6"/>
              <a:endCxn id="393" idx="1"/>
            </p:cNvCxnSpPr>
            <p:nvPr/>
          </p:nvCxnSpPr>
          <p:spPr>
            <a:xfrm>
              <a:off x="3960550" y="1970450"/>
              <a:ext cx="204600" cy="182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4" name="Google Shape;404;p30"/>
            <p:cNvCxnSpPr>
              <a:stCxn id="393" idx="4"/>
              <a:endCxn id="395" idx="0"/>
            </p:cNvCxnSpPr>
            <p:nvPr/>
          </p:nvCxnSpPr>
          <p:spPr>
            <a:xfrm>
              <a:off x="4343475" y="2582850"/>
              <a:ext cx="58800" cy="25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5" name="Google Shape;405;p30"/>
            <p:cNvCxnSpPr>
              <a:stCxn id="395" idx="3"/>
              <a:endCxn id="396" idx="6"/>
            </p:cNvCxnSpPr>
            <p:nvPr/>
          </p:nvCxnSpPr>
          <p:spPr>
            <a:xfrm flipH="1">
              <a:off x="3891828" y="3265347"/>
              <a:ext cx="332100" cy="326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6" name="Google Shape;406;p30"/>
            <p:cNvCxnSpPr>
              <a:stCxn id="396" idx="2"/>
              <a:endCxn id="397" idx="5"/>
            </p:cNvCxnSpPr>
            <p:nvPr/>
          </p:nvCxnSpPr>
          <p:spPr>
            <a:xfrm rot="10800000">
              <a:off x="3105900" y="3324050"/>
              <a:ext cx="281700" cy="267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7" name="Google Shape;407;p30"/>
            <p:cNvCxnSpPr>
              <a:stCxn id="397" idx="0"/>
              <a:endCxn id="392" idx="3"/>
            </p:cNvCxnSpPr>
            <p:nvPr/>
          </p:nvCxnSpPr>
          <p:spPr>
            <a:xfrm rot="10800000">
              <a:off x="2824200" y="2509100"/>
              <a:ext cx="103500" cy="384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8" name="Google Shape;408;p30"/>
            <p:cNvCxnSpPr>
              <a:stCxn id="392" idx="7"/>
              <a:endCxn id="391" idx="2"/>
            </p:cNvCxnSpPr>
            <p:nvPr/>
          </p:nvCxnSpPr>
          <p:spPr>
            <a:xfrm flipH="1" rot="10800000">
              <a:off x="3180722" y="1970303"/>
              <a:ext cx="275400" cy="182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9" name="Google Shape;409;p30"/>
            <p:cNvCxnSpPr>
              <a:stCxn id="396" idx="5"/>
              <a:endCxn id="399" idx="2"/>
            </p:cNvCxnSpPr>
            <p:nvPr/>
          </p:nvCxnSpPr>
          <p:spPr>
            <a:xfrm>
              <a:off x="3818047" y="3769647"/>
              <a:ext cx="416100" cy="18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0" name="Google Shape;410;p30"/>
            <p:cNvCxnSpPr>
              <a:stCxn id="393" idx="3"/>
              <a:endCxn id="398" idx="6"/>
            </p:cNvCxnSpPr>
            <p:nvPr/>
          </p:nvCxnSpPr>
          <p:spPr>
            <a:xfrm flipH="1">
              <a:off x="3921878" y="2508997"/>
              <a:ext cx="2433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1" name="Google Shape;411;p30"/>
            <p:cNvCxnSpPr>
              <a:stCxn id="398" idx="3"/>
              <a:endCxn id="397" idx="6"/>
            </p:cNvCxnSpPr>
            <p:nvPr/>
          </p:nvCxnSpPr>
          <p:spPr>
            <a:xfrm flipH="1">
              <a:off x="3179989" y="2959197"/>
              <a:ext cx="311400" cy="186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2" name="Google Shape;412;p30"/>
            <p:cNvCxnSpPr>
              <a:stCxn id="392" idx="5"/>
              <a:endCxn id="398" idx="1"/>
            </p:cNvCxnSpPr>
            <p:nvPr/>
          </p:nvCxnSpPr>
          <p:spPr>
            <a:xfrm>
              <a:off x="3180722" y="2508997"/>
              <a:ext cx="310800" cy="93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3" name="Google Shape;413;p30"/>
            <p:cNvCxnSpPr>
              <a:stCxn id="398" idx="5"/>
              <a:endCxn id="395" idx="2"/>
            </p:cNvCxnSpPr>
            <p:nvPr/>
          </p:nvCxnSpPr>
          <p:spPr>
            <a:xfrm>
              <a:off x="3847983" y="2959197"/>
              <a:ext cx="302100" cy="127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Directed Graph Asymptotic Efficiency</a:t>
            </a:r>
            <a:endParaRPr/>
          </a:p>
        </p:txBody>
      </p:sp>
      <p:sp>
        <p:nvSpPr>
          <p:cNvPr id="419" name="Google Shape;41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20" name="Google Shape;420;p31"/>
          <p:cNvGraphicFramePr/>
          <p:nvPr/>
        </p:nvGraphicFramePr>
        <p:xfrm>
          <a:off x="464088" y="110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{BCEC5849-8B18-4492-A876-F4565C1632B8}</a:tableStyleId>
              </a:tblPr>
              <a:tblGrid>
                <a:gridCol w="2186500"/>
                <a:gridCol w="1620375"/>
                <a:gridCol w="1494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Graph Operation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Adjacency Matrix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Adjacency List</a:t>
                      </a:r>
                      <a:endParaRPr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Create(n)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O(n</a:t>
                      </a:r>
                      <a:r>
                        <a:rPr baseline="30000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O(n)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VertexCount(), EdgeCount()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AddEdge(</a:t>
                      </a:r>
                      <a:r>
                        <a:rPr i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i, j</a:t>
                      </a: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RemoveEdge(</a:t>
                      </a:r>
                      <a:r>
                        <a:rPr i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i, j</a:t>
                      </a: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O(deg(i))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HasEdge(</a:t>
                      </a:r>
                      <a:r>
                        <a:rPr i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i, j</a:t>
                      </a: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O(1)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O(deg(i))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OutEdges(</a:t>
                      </a:r>
                      <a:r>
                        <a:rPr i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</a:t>
                      </a: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O(n)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O(deg(i))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InEdges(</a:t>
                      </a:r>
                      <a:r>
                        <a:rPr i="1"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j</a:t>
                      </a: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O(n)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O(n+m)</a:t>
                      </a:r>
                      <a:endParaRPr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1" name="Google Shape;421;p31"/>
          <p:cNvSpPr txBox="1"/>
          <p:nvPr/>
        </p:nvSpPr>
        <p:spPr>
          <a:xfrm>
            <a:off x="6041475" y="1291900"/>
            <a:ext cx="3132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 = number of vertices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m = number of edges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deg(i) = degree of vertex i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468825"/>
            <a:ext cx="5112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Graph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vertices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(nodes) connected by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edges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Foundational data structure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Many applications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3" name="Google Shape;63;p14"/>
          <p:cNvGrpSpPr/>
          <p:nvPr/>
        </p:nvGrpSpPr>
        <p:grpSpPr>
          <a:xfrm>
            <a:off x="5760325" y="1613650"/>
            <a:ext cx="2451550" cy="1335000"/>
            <a:chOff x="5760325" y="1613650"/>
            <a:chExt cx="2451550" cy="1335000"/>
          </a:xfrm>
        </p:grpSpPr>
        <p:sp>
          <p:nvSpPr>
            <p:cNvPr id="64" name="Google Shape;64;p14"/>
            <p:cNvSpPr/>
            <p:nvPr/>
          </p:nvSpPr>
          <p:spPr>
            <a:xfrm>
              <a:off x="5760325" y="16136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6733950" y="16136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7238250" y="21179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7707575" y="16136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6181550" y="24443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69" name="Google Shape;69;p14"/>
            <p:cNvCxnSpPr>
              <a:stCxn id="64" idx="6"/>
              <a:endCxn id="65" idx="2"/>
            </p:cNvCxnSpPr>
            <p:nvPr/>
          </p:nvCxnSpPr>
          <p:spPr>
            <a:xfrm>
              <a:off x="6264625" y="1865800"/>
              <a:ext cx="469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" name="Google Shape;70;p14"/>
            <p:cNvCxnSpPr>
              <a:stCxn id="65" idx="6"/>
              <a:endCxn id="67" idx="2"/>
            </p:cNvCxnSpPr>
            <p:nvPr/>
          </p:nvCxnSpPr>
          <p:spPr>
            <a:xfrm>
              <a:off x="7238250" y="1865800"/>
              <a:ext cx="469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" name="Google Shape;71;p14"/>
            <p:cNvCxnSpPr>
              <a:stCxn id="67" idx="3"/>
              <a:endCxn id="66" idx="7"/>
            </p:cNvCxnSpPr>
            <p:nvPr/>
          </p:nvCxnSpPr>
          <p:spPr>
            <a:xfrm flipH="1">
              <a:off x="7668628" y="2044097"/>
              <a:ext cx="112800" cy="147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2" name="Google Shape;72;p14"/>
            <p:cNvCxnSpPr>
              <a:stCxn id="66" idx="1"/>
              <a:endCxn id="65" idx="5"/>
            </p:cNvCxnSpPr>
            <p:nvPr/>
          </p:nvCxnSpPr>
          <p:spPr>
            <a:xfrm rot="10800000">
              <a:off x="7164503" y="2044203"/>
              <a:ext cx="147600" cy="147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3" name="Google Shape;73;p14"/>
            <p:cNvCxnSpPr>
              <a:stCxn id="66" idx="3"/>
              <a:endCxn id="68" idx="6"/>
            </p:cNvCxnSpPr>
            <p:nvPr/>
          </p:nvCxnSpPr>
          <p:spPr>
            <a:xfrm flipH="1">
              <a:off x="6685703" y="2548397"/>
              <a:ext cx="626400" cy="14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4" name="Google Shape;74;p14"/>
            <p:cNvCxnSpPr>
              <a:stCxn id="68" idx="1"/>
              <a:endCxn id="64" idx="4"/>
            </p:cNvCxnSpPr>
            <p:nvPr/>
          </p:nvCxnSpPr>
          <p:spPr>
            <a:xfrm rot="10800000">
              <a:off x="6012403" y="2118003"/>
              <a:ext cx="243000" cy="400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Adjacency Matrix Overview</a:t>
            </a:r>
            <a:endParaRPr/>
          </a:p>
        </p:txBody>
      </p:sp>
      <p:sp>
        <p:nvSpPr>
          <p:cNvPr id="427" name="Google Shape;42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Adjacency is defined between two vertices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AddEdge(</a:t>
            </a:r>
            <a:r>
              <a:rPr i="1" lang="en" sz="1800">
                <a:latin typeface="Source Sans Pro"/>
                <a:ea typeface="Source Sans Pro"/>
                <a:cs typeface="Source Sans Pro"/>
                <a:sym typeface="Source Sans Pro"/>
              </a:rPr>
              <a:t>i, j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Can represent 2D information in a 2D array or 2D vector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Recall: vertices indexed 0, 1, …,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- 1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Adjacency matrix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×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matrix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of Booleans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Also int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n, m</a:t>
            </a:r>
            <a:endParaRPr i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Adjacency matrix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invariant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[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][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j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] = true when there is an edge </a:t>
            </a:r>
            <a:r>
              <a:rPr lang="en" u="sng">
                <a:latin typeface="Source Sans Pro"/>
                <a:ea typeface="Source Sans Pro"/>
                <a:cs typeface="Source Sans Pro"/>
                <a:sym typeface="Source Sans Pro"/>
              </a:rPr>
              <a:t>from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vertex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u="sng">
                <a:latin typeface="Source Sans Pro"/>
                <a:ea typeface="Source Sans Pro"/>
                <a:cs typeface="Source Sans Pro"/>
                <a:sym typeface="Source Sans Pro"/>
              </a:rPr>
              <a:t>to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vertex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j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8" name="Google Shape;42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Sketching an Adjacency Matrix</a:t>
            </a:r>
            <a:endParaRPr/>
          </a:p>
        </p:txBody>
      </p:sp>
      <p:sp>
        <p:nvSpPr>
          <p:cNvPr id="434" name="Google Shape;434;p33"/>
          <p:cNvSpPr txBox="1"/>
          <p:nvPr>
            <p:ph idx="1" type="body"/>
          </p:nvPr>
        </p:nvSpPr>
        <p:spPr>
          <a:xfrm>
            <a:off x="311700" y="1468825"/>
            <a:ext cx="51561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×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grid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Fill a cell with 1 for true, 0 for false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[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][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j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] = 1 when there is an edge </a:t>
            </a:r>
            <a:r>
              <a:rPr lang="en" u="sng">
                <a:latin typeface="Source Sans Pro"/>
                <a:ea typeface="Source Sans Pro"/>
                <a:cs typeface="Source Sans Pro"/>
                <a:sym typeface="Source Sans Pro"/>
              </a:rPr>
              <a:t>from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u="sng">
                <a:latin typeface="Source Sans Pro"/>
                <a:ea typeface="Source Sans Pro"/>
                <a:cs typeface="Source Sans Pro"/>
                <a:sym typeface="Source Sans Pro"/>
              </a:rPr>
              <a:t>to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j</a:t>
            </a:r>
            <a:endParaRPr i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Math convention</a:t>
            </a:r>
            <a:endParaRPr i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is the row number (vertical), 0 at top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j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is the column number (horizontal), 0 at left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Also sketch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n, m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5" name="Google Shape;43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6" name="Google Shape;436;p33"/>
          <p:cNvGrpSpPr/>
          <p:nvPr/>
        </p:nvGrpSpPr>
        <p:grpSpPr>
          <a:xfrm>
            <a:off x="6271800" y="200225"/>
            <a:ext cx="2451550" cy="1335000"/>
            <a:chOff x="5760325" y="1613650"/>
            <a:chExt cx="2451550" cy="1335000"/>
          </a:xfrm>
        </p:grpSpPr>
        <p:sp>
          <p:nvSpPr>
            <p:cNvPr id="437" name="Google Shape;437;p33"/>
            <p:cNvSpPr/>
            <p:nvPr/>
          </p:nvSpPr>
          <p:spPr>
            <a:xfrm>
              <a:off x="5760325" y="16136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6733950" y="16136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7238250" y="21179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7707575" y="16136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6181550" y="24443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442" name="Google Shape;442;p33"/>
            <p:cNvCxnSpPr>
              <a:stCxn id="437" idx="6"/>
              <a:endCxn id="438" idx="2"/>
            </p:cNvCxnSpPr>
            <p:nvPr/>
          </p:nvCxnSpPr>
          <p:spPr>
            <a:xfrm>
              <a:off x="6264625" y="1865800"/>
              <a:ext cx="469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43" name="Google Shape;443;p33"/>
            <p:cNvCxnSpPr>
              <a:stCxn id="438" idx="6"/>
              <a:endCxn id="440" idx="2"/>
            </p:cNvCxnSpPr>
            <p:nvPr/>
          </p:nvCxnSpPr>
          <p:spPr>
            <a:xfrm>
              <a:off x="7238250" y="1865800"/>
              <a:ext cx="469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44" name="Google Shape;444;p33"/>
            <p:cNvCxnSpPr>
              <a:stCxn id="440" idx="3"/>
              <a:endCxn id="439" idx="7"/>
            </p:cNvCxnSpPr>
            <p:nvPr/>
          </p:nvCxnSpPr>
          <p:spPr>
            <a:xfrm flipH="1">
              <a:off x="7668628" y="2044097"/>
              <a:ext cx="112800" cy="147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45" name="Google Shape;445;p33"/>
            <p:cNvCxnSpPr>
              <a:stCxn id="439" idx="1"/>
              <a:endCxn id="438" idx="5"/>
            </p:cNvCxnSpPr>
            <p:nvPr/>
          </p:nvCxnSpPr>
          <p:spPr>
            <a:xfrm rot="10800000">
              <a:off x="7164503" y="2044203"/>
              <a:ext cx="147600" cy="147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46" name="Google Shape;446;p33"/>
            <p:cNvCxnSpPr>
              <a:stCxn id="439" idx="3"/>
              <a:endCxn id="441" idx="6"/>
            </p:cNvCxnSpPr>
            <p:nvPr/>
          </p:nvCxnSpPr>
          <p:spPr>
            <a:xfrm flipH="1">
              <a:off x="6685703" y="2548397"/>
              <a:ext cx="626400" cy="14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47" name="Google Shape;447;p33"/>
            <p:cNvCxnSpPr>
              <a:stCxn id="441" idx="1"/>
              <a:endCxn id="437" idx="4"/>
            </p:cNvCxnSpPr>
            <p:nvPr/>
          </p:nvCxnSpPr>
          <p:spPr>
            <a:xfrm rot="10800000">
              <a:off x="6012403" y="2118003"/>
              <a:ext cx="243000" cy="400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aphicFrame>
        <p:nvGraphicFramePr>
          <p:cNvPr id="448" name="Google Shape;448;p33"/>
          <p:cNvGraphicFramePr/>
          <p:nvPr/>
        </p:nvGraphicFramePr>
        <p:xfrm>
          <a:off x="6107225" y="178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{BCEC5849-8B18-4492-A876-F4565C1632B8}</a:tableStyleId>
              </a:tblPr>
              <a:tblGrid>
                <a:gridCol w="463450"/>
                <a:gridCol w="463450"/>
                <a:gridCol w="463450"/>
                <a:gridCol w="463450"/>
                <a:gridCol w="463450"/>
                <a:gridCol w="463450"/>
              </a:tblGrid>
              <a:tr h="33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9" name="Google Shape;449;p33"/>
          <p:cNvSpPr txBox="1"/>
          <p:nvPr/>
        </p:nvSpPr>
        <p:spPr>
          <a:xfrm>
            <a:off x="5451725" y="2119675"/>
            <a:ext cx="655500" cy="9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= 5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m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= 6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Observations</a:t>
            </a:r>
            <a:endParaRPr/>
          </a:p>
        </p:txBody>
      </p:sp>
      <p:sp>
        <p:nvSpPr>
          <p:cNvPr id="455" name="Google Shape;455;p34"/>
          <p:cNvSpPr txBox="1"/>
          <p:nvPr>
            <p:ph idx="1" type="body"/>
          </p:nvPr>
        </p:nvSpPr>
        <p:spPr>
          <a:xfrm>
            <a:off x="311700" y="1468825"/>
            <a:ext cx="5069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Finding an edge is an array lookup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O(1)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OutEdges(i) involves looping through a row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O(n)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InEdges(j) involves looping through a column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O(n)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6" name="Google Shape;45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57" name="Google Shape;457;p34"/>
          <p:cNvGrpSpPr/>
          <p:nvPr/>
        </p:nvGrpSpPr>
        <p:grpSpPr>
          <a:xfrm>
            <a:off x="6271800" y="200225"/>
            <a:ext cx="2451550" cy="1335000"/>
            <a:chOff x="5760325" y="1613650"/>
            <a:chExt cx="2451550" cy="1335000"/>
          </a:xfrm>
        </p:grpSpPr>
        <p:sp>
          <p:nvSpPr>
            <p:cNvPr id="458" name="Google Shape;458;p34"/>
            <p:cNvSpPr/>
            <p:nvPr/>
          </p:nvSpPr>
          <p:spPr>
            <a:xfrm>
              <a:off x="5760325" y="16136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6733950" y="16136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7238250" y="21179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7707575" y="16136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6181550" y="24443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463" name="Google Shape;463;p34"/>
            <p:cNvCxnSpPr>
              <a:stCxn id="458" idx="6"/>
              <a:endCxn id="459" idx="2"/>
            </p:cNvCxnSpPr>
            <p:nvPr/>
          </p:nvCxnSpPr>
          <p:spPr>
            <a:xfrm>
              <a:off x="6264625" y="1865800"/>
              <a:ext cx="469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64" name="Google Shape;464;p34"/>
            <p:cNvCxnSpPr>
              <a:stCxn id="459" idx="6"/>
              <a:endCxn id="461" idx="2"/>
            </p:cNvCxnSpPr>
            <p:nvPr/>
          </p:nvCxnSpPr>
          <p:spPr>
            <a:xfrm>
              <a:off x="7238250" y="1865800"/>
              <a:ext cx="469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65" name="Google Shape;465;p34"/>
            <p:cNvCxnSpPr>
              <a:stCxn id="461" idx="3"/>
              <a:endCxn id="460" idx="7"/>
            </p:cNvCxnSpPr>
            <p:nvPr/>
          </p:nvCxnSpPr>
          <p:spPr>
            <a:xfrm flipH="1">
              <a:off x="7668628" y="2044097"/>
              <a:ext cx="112800" cy="147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66" name="Google Shape;466;p34"/>
            <p:cNvCxnSpPr>
              <a:stCxn id="460" idx="1"/>
              <a:endCxn id="459" idx="5"/>
            </p:cNvCxnSpPr>
            <p:nvPr/>
          </p:nvCxnSpPr>
          <p:spPr>
            <a:xfrm rot="10800000">
              <a:off x="7164503" y="2044203"/>
              <a:ext cx="147600" cy="147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67" name="Google Shape;467;p34"/>
            <p:cNvCxnSpPr>
              <a:stCxn id="460" idx="3"/>
              <a:endCxn id="462" idx="6"/>
            </p:cNvCxnSpPr>
            <p:nvPr/>
          </p:nvCxnSpPr>
          <p:spPr>
            <a:xfrm flipH="1">
              <a:off x="6685703" y="2548397"/>
              <a:ext cx="626400" cy="14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68" name="Google Shape;468;p34"/>
            <p:cNvCxnSpPr>
              <a:stCxn id="462" idx="1"/>
              <a:endCxn id="458" idx="4"/>
            </p:cNvCxnSpPr>
            <p:nvPr/>
          </p:nvCxnSpPr>
          <p:spPr>
            <a:xfrm rot="10800000">
              <a:off x="6012403" y="2118003"/>
              <a:ext cx="243000" cy="400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aphicFrame>
        <p:nvGraphicFramePr>
          <p:cNvPr id="469" name="Google Shape;469;p34"/>
          <p:cNvGraphicFramePr/>
          <p:nvPr/>
        </p:nvGraphicFramePr>
        <p:xfrm>
          <a:off x="6107225" y="178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{BCEC5849-8B18-4492-A876-F4565C1632B8}</a:tableStyleId>
              </a:tblPr>
              <a:tblGrid>
                <a:gridCol w="463450"/>
                <a:gridCol w="463450"/>
                <a:gridCol w="463450"/>
                <a:gridCol w="463450"/>
                <a:gridCol w="463450"/>
                <a:gridCol w="463450"/>
              </a:tblGrid>
              <a:tr h="33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0" name="Google Shape;470;p34"/>
          <p:cNvSpPr txBox="1"/>
          <p:nvPr/>
        </p:nvSpPr>
        <p:spPr>
          <a:xfrm>
            <a:off x="5451725" y="2119675"/>
            <a:ext cx="655500" cy="9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= 5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m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= 6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Adjacency</a:t>
            </a:r>
            <a:r>
              <a:rPr lang="en"/>
              <a:t> Matrix in Undirected Graph</a:t>
            </a:r>
            <a:endParaRPr/>
          </a:p>
        </p:txBody>
      </p:sp>
      <p:sp>
        <p:nvSpPr>
          <p:cNvPr id="476" name="Google Shape;47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3239"/>
                </a:solidFill>
                <a:highlight>
                  <a:srgbClr val="F9F9F9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Represent matrix as follows</a:t>
            </a:r>
            <a:endParaRPr sz="1300">
              <a:solidFill>
                <a:srgbClr val="273239"/>
              </a:solidFill>
              <a:highlight>
                <a:srgbClr val="F9F9F9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273239"/>
                </a:solidFill>
                <a:highlight>
                  <a:srgbClr val="F9F9F9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If there is an edge from vertex i to j, mark adjMat[i][j] as 1. </a:t>
            </a:r>
            <a:endParaRPr sz="1300">
              <a:solidFill>
                <a:srgbClr val="273239"/>
              </a:solidFill>
              <a:highlight>
                <a:srgbClr val="F9F9F9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273239"/>
                </a:solidFill>
                <a:highlight>
                  <a:srgbClr val="F9F9F9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If there is no edge from vertex i to j, mark adjMat[i][j] as 0.</a:t>
            </a:r>
            <a:endParaRPr sz="1300">
              <a:solidFill>
                <a:srgbClr val="273239"/>
              </a:solidFill>
              <a:highlight>
                <a:srgbClr val="F9F9F9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3239"/>
                </a:solidFill>
                <a:highlight>
                  <a:srgbClr val="F9F9F9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Try the above </a:t>
            </a:r>
            <a:r>
              <a:rPr lang="en" sz="1300">
                <a:solidFill>
                  <a:srgbClr val="273239"/>
                </a:solidFill>
                <a:highlight>
                  <a:srgbClr val="F9F9F9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r>
              <a:rPr lang="en" sz="1300">
                <a:solidFill>
                  <a:srgbClr val="273239"/>
                </a:solidFill>
                <a:highlight>
                  <a:srgbClr val="F9F9F9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create </a:t>
            </a:r>
            <a:r>
              <a:rPr lang="en" sz="1300">
                <a:solidFill>
                  <a:srgbClr val="273239"/>
                </a:solidFill>
                <a:highlight>
                  <a:srgbClr val="F9F9F9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adjacency</a:t>
            </a:r>
            <a:r>
              <a:rPr lang="en" sz="1300">
                <a:solidFill>
                  <a:srgbClr val="273239"/>
                </a:solidFill>
                <a:highlight>
                  <a:srgbClr val="F9F9F9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matrix for undirected graph.</a:t>
            </a:r>
            <a:endParaRPr sz="1300">
              <a:solidFill>
                <a:srgbClr val="273239"/>
              </a:solidFill>
              <a:highlight>
                <a:srgbClr val="F9F9F9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73239"/>
              </a:solidFill>
              <a:highlight>
                <a:srgbClr val="F9F9F9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477" name="Google Shape;477;p35"/>
          <p:cNvGrpSpPr/>
          <p:nvPr/>
        </p:nvGrpSpPr>
        <p:grpSpPr>
          <a:xfrm>
            <a:off x="6271800" y="200225"/>
            <a:ext cx="2451550" cy="1335000"/>
            <a:chOff x="5760325" y="1613650"/>
            <a:chExt cx="2451550" cy="1335000"/>
          </a:xfrm>
        </p:grpSpPr>
        <p:sp>
          <p:nvSpPr>
            <p:cNvPr id="478" name="Google Shape;478;p35"/>
            <p:cNvSpPr/>
            <p:nvPr/>
          </p:nvSpPr>
          <p:spPr>
            <a:xfrm>
              <a:off x="5760325" y="16136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6733950" y="16136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80" name="Google Shape;480;p35"/>
            <p:cNvSpPr/>
            <p:nvPr/>
          </p:nvSpPr>
          <p:spPr>
            <a:xfrm>
              <a:off x="7238250" y="21179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7707575" y="16136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6181550" y="24443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483" name="Google Shape;483;p35"/>
          <p:cNvCxnSpPr>
            <a:stCxn id="478" idx="6"/>
            <a:endCxn id="479" idx="2"/>
          </p:cNvCxnSpPr>
          <p:nvPr/>
        </p:nvCxnSpPr>
        <p:spPr>
          <a:xfrm>
            <a:off x="6776100" y="452375"/>
            <a:ext cx="46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35"/>
          <p:cNvCxnSpPr>
            <a:stCxn id="479" idx="6"/>
            <a:endCxn id="481" idx="2"/>
          </p:cNvCxnSpPr>
          <p:nvPr/>
        </p:nvCxnSpPr>
        <p:spPr>
          <a:xfrm>
            <a:off x="7749725" y="452375"/>
            <a:ext cx="46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35"/>
          <p:cNvCxnSpPr>
            <a:endCxn id="480" idx="3"/>
          </p:cNvCxnSpPr>
          <p:nvPr/>
        </p:nvCxnSpPr>
        <p:spPr>
          <a:xfrm flipH="1" rot="10800000">
            <a:off x="7206778" y="1134972"/>
            <a:ext cx="616800" cy="1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35"/>
          <p:cNvCxnSpPr>
            <a:stCxn id="478" idx="4"/>
            <a:endCxn id="482" idx="0"/>
          </p:cNvCxnSpPr>
          <p:nvPr/>
        </p:nvCxnSpPr>
        <p:spPr>
          <a:xfrm>
            <a:off x="6523950" y="704525"/>
            <a:ext cx="421200" cy="3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35"/>
          <p:cNvCxnSpPr>
            <a:stCxn id="480" idx="7"/>
            <a:endCxn id="481" idx="4"/>
          </p:cNvCxnSpPr>
          <p:nvPr/>
        </p:nvCxnSpPr>
        <p:spPr>
          <a:xfrm flipH="1" rot="10800000">
            <a:off x="8180172" y="704578"/>
            <a:ext cx="291000" cy="7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35"/>
          <p:cNvCxnSpPr>
            <a:stCxn id="479" idx="5"/>
            <a:endCxn id="480" idx="0"/>
          </p:cNvCxnSpPr>
          <p:nvPr/>
        </p:nvCxnSpPr>
        <p:spPr>
          <a:xfrm>
            <a:off x="7675872" y="630672"/>
            <a:ext cx="326100" cy="7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Adjacency</a:t>
            </a:r>
            <a:r>
              <a:rPr lang="en"/>
              <a:t> List</a:t>
            </a:r>
            <a:endParaRPr/>
          </a:p>
        </p:txBody>
      </p:sp>
      <p:sp>
        <p:nvSpPr>
          <p:cNvPr id="494" name="Google Shape;49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 of </a:t>
            </a:r>
            <a:r>
              <a:rPr lang="en"/>
              <a:t>linked</a:t>
            </a:r>
            <a:r>
              <a:rPr lang="en"/>
              <a:t> list is used to represent the edges between two vertices.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Index represents </a:t>
            </a:r>
            <a:r>
              <a:rPr lang="en"/>
              <a:t>vertex</a:t>
            </a:r>
            <a:r>
              <a:rPr lang="en"/>
              <a:t> in a graph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index contains linked list of </a:t>
            </a:r>
            <a:r>
              <a:rPr lang="en"/>
              <a:t>adjacent</a:t>
            </a:r>
            <a:r>
              <a:rPr lang="en"/>
              <a:t> nodes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Let’s assume there are n vertices in the graph So, create an array of list of size nas adjList[n].</a:t>
            </a:r>
            <a:endParaRPr sz="1600">
              <a:solidFill>
                <a:srgbClr val="27323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914400" marR="228600" rtl="0" algn="l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Nunito"/>
              <a:buChar char="●"/>
            </a:pPr>
            <a:r>
              <a:rPr i="1" lang="en" sz="1600">
                <a:solidFill>
                  <a:srgbClr val="27323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adjList[0] will have all the nodes which are connected (neighbour) to vertex 0.</a:t>
            </a:r>
            <a:endParaRPr i="1" sz="1600">
              <a:solidFill>
                <a:srgbClr val="27323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914400" marR="2286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Nunito"/>
              <a:buChar char="●"/>
            </a:pPr>
            <a:r>
              <a:rPr i="1" lang="en" sz="1600">
                <a:solidFill>
                  <a:srgbClr val="27323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adjList[1] will have all the nodes which are connected (neighbour) to vertex 1 and so on.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Sketching an Adjacency List</a:t>
            </a:r>
            <a:endParaRPr/>
          </a:p>
        </p:txBody>
      </p:sp>
      <p:sp>
        <p:nvSpPr>
          <p:cNvPr id="500" name="Google Shape;50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1" name="Google Shape;501;p37"/>
          <p:cNvGrpSpPr/>
          <p:nvPr/>
        </p:nvGrpSpPr>
        <p:grpSpPr>
          <a:xfrm>
            <a:off x="311700" y="2134075"/>
            <a:ext cx="2451550" cy="1335000"/>
            <a:chOff x="5760325" y="1613650"/>
            <a:chExt cx="2451550" cy="1335000"/>
          </a:xfrm>
        </p:grpSpPr>
        <p:sp>
          <p:nvSpPr>
            <p:cNvPr id="502" name="Google Shape;502;p37"/>
            <p:cNvSpPr/>
            <p:nvPr/>
          </p:nvSpPr>
          <p:spPr>
            <a:xfrm>
              <a:off x="5760325" y="16136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6733950" y="16136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7238250" y="21179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7707575" y="16136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6181550" y="24443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507" name="Google Shape;507;p37"/>
            <p:cNvCxnSpPr>
              <a:stCxn id="502" idx="6"/>
              <a:endCxn id="503" idx="2"/>
            </p:cNvCxnSpPr>
            <p:nvPr/>
          </p:nvCxnSpPr>
          <p:spPr>
            <a:xfrm>
              <a:off x="6264625" y="1865800"/>
              <a:ext cx="469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08" name="Google Shape;508;p37"/>
            <p:cNvCxnSpPr>
              <a:stCxn id="503" idx="6"/>
              <a:endCxn id="505" idx="2"/>
            </p:cNvCxnSpPr>
            <p:nvPr/>
          </p:nvCxnSpPr>
          <p:spPr>
            <a:xfrm>
              <a:off x="7238250" y="1865800"/>
              <a:ext cx="469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09" name="Google Shape;509;p37"/>
            <p:cNvCxnSpPr>
              <a:stCxn id="505" idx="3"/>
              <a:endCxn id="504" idx="7"/>
            </p:cNvCxnSpPr>
            <p:nvPr/>
          </p:nvCxnSpPr>
          <p:spPr>
            <a:xfrm flipH="1">
              <a:off x="7668628" y="2044097"/>
              <a:ext cx="112800" cy="147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0" name="Google Shape;510;p37"/>
            <p:cNvCxnSpPr>
              <a:stCxn id="504" idx="1"/>
              <a:endCxn id="503" idx="5"/>
            </p:cNvCxnSpPr>
            <p:nvPr/>
          </p:nvCxnSpPr>
          <p:spPr>
            <a:xfrm rot="10800000">
              <a:off x="7164503" y="2044203"/>
              <a:ext cx="147600" cy="147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1" name="Google Shape;511;p37"/>
            <p:cNvCxnSpPr>
              <a:stCxn id="504" idx="3"/>
              <a:endCxn id="506" idx="6"/>
            </p:cNvCxnSpPr>
            <p:nvPr/>
          </p:nvCxnSpPr>
          <p:spPr>
            <a:xfrm flipH="1">
              <a:off x="6685703" y="2548397"/>
              <a:ext cx="626400" cy="14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2" name="Google Shape;512;p37"/>
            <p:cNvCxnSpPr>
              <a:stCxn id="506" idx="1"/>
              <a:endCxn id="502" idx="4"/>
            </p:cNvCxnSpPr>
            <p:nvPr/>
          </p:nvCxnSpPr>
          <p:spPr>
            <a:xfrm rot="10800000">
              <a:off x="6012403" y="2118003"/>
              <a:ext cx="243000" cy="400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aphicFrame>
        <p:nvGraphicFramePr>
          <p:cNvPr id="513" name="Google Shape;513;p37"/>
          <p:cNvGraphicFramePr/>
          <p:nvPr/>
        </p:nvGraphicFramePr>
        <p:xfrm>
          <a:off x="3181650" y="199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{BCEC5849-8B18-4492-A876-F4565C1632B8}</a:tableStyleId>
              </a:tblPr>
              <a:tblGrid>
                <a:gridCol w="463450"/>
                <a:gridCol w="463450"/>
                <a:gridCol w="463450"/>
                <a:gridCol w="463450"/>
                <a:gridCol w="463450"/>
                <a:gridCol w="463450"/>
              </a:tblGrid>
              <a:tr h="33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sz="10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4" name="Google Shape;514;p37"/>
          <p:cNvSpPr txBox="1"/>
          <p:nvPr/>
        </p:nvSpPr>
        <p:spPr>
          <a:xfrm>
            <a:off x="4197425" y="1599025"/>
            <a:ext cx="1363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= 5, 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m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= 6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5" name="Google Shape;515;p37"/>
          <p:cNvSpPr/>
          <p:nvPr/>
        </p:nvSpPr>
        <p:spPr>
          <a:xfrm>
            <a:off x="7002075" y="2137313"/>
            <a:ext cx="345900" cy="345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7"/>
          <p:cNvSpPr/>
          <p:nvPr/>
        </p:nvSpPr>
        <p:spPr>
          <a:xfrm>
            <a:off x="7002075" y="2483213"/>
            <a:ext cx="345900" cy="345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7"/>
          <p:cNvSpPr/>
          <p:nvPr/>
        </p:nvSpPr>
        <p:spPr>
          <a:xfrm>
            <a:off x="7002075" y="2829113"/>
            <a:ext cx="345900" cy="345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7"/>
          <p:cNvSpPr/>
          <p:nvPr/>
        </p:nvSpPr>
        <p:spPr>
          <a:xfrm>
            <a:off x="7002075" y="3160238"/>
            <a:ext cx="345900" cy="345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7"/>
          <p:cNvSpPr/>
          <p:nvPr/>
        </p:nvSpPr>
        <p:spPr>
          <a:xfrm>
            <a:off x="7002075" y="3506138"/>
            <a:ext cx="345900" cy="345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7"/>
          <p:cNvSpPr/>
          <p:nvPr/>
        </p:nvSpPr>
        <p:spPr>
          <a:xfrm>
            <a:off x="6656175" y="2144700"/>
            <a:ext cx="3459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1" name="Google Shape;521;p37"/>
          <p:cNvSpPr/>
          <p:nvPr/>
        </p:nvSpPr>
        <p:spPr>
          <a:xfrm>
            <a:off x="6656175" y="2490600"/>
            <a:ext cx="3459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2" name="Google Shape;522;p37"/>
          <p:cNvSpPr/>
          <p:nvPr/>
        </p:nvSpPr>
        <p:spPr>
          <a:xfrm>
            <a:off x="6656175" y="2836500"/>
            <a:ext cx="3459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3" name="Google Shape;523;p37"/>
          <p:cNvSpPr/>
          <p:nvPr/>
        </p:nvSpPr>
        <p:spPr>
          <a:xfrm>
            <a:off x="6656175" y="3167625"/>
            <a:ext cx="3459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4" name="Google Shape;524;p37"/>
          <p:cNvSpPr/>
          <p:nvPr/>
        </p:nvSpPr>
        <p:spPr>
          <a:xfrm>
            <a:off x="6656175" y="3513525"/>
            <a:ext cx="3459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5" name="Google Shape;525;p37"/>
          <p:cNvSpPr txBox="1"/>
          <p:nvPr/>
        </p:nvSpPr>
        <p:spPr>
          <a:xfrm>
            <a:off x="6493125" y="1636175"/>
            <a:ext cx="1363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= 5, 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m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= 6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6" name="Google Shape;526;p37"/>
          <p:cNvSpPr/>
          <p:nvPr/>
        </p:nvSpPr>
        <p:spPr>
          <a:xfrm>
            <a:off x="7484750" y="2192700"/>
            <a:ext cx="249900" cy="249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7" name="Google Shape;527;p37"/>
          <p:cNvSpPr/>
          <p:nvPr/>
        </p:nvSpPr>
        <p:spPr>
          <a:xfrm>
            <a:off x="7484750" y="2531225"/>
            <a:ext cx="249900" cy="249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8" name="Google Shape;528;p37"/>
          <p:cNvSpPr/>
          <p:nvPr/>
        </p:nvSpPr>
        <p:spPr>
          <a:xfrm>
            <a:off x="7484750" y="2869750"/>
            <a:ext cx="249900" cy="249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9" name="Google Shape;529;p37"/>
          <p:cNvSpPr/>
          <p:nvPr/>
        </p:nvSpPr>
        <p:spPr>
          <a:xfrm>
            <a:off x="7484750" y="3208275"/>
            <a:ext cx="249900" cy="249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0" name="Google Shape;530;p37"/>
          <p:cNvSpPr/>
          <p:nvPr/>
        </p:nvSpPr>
        <p:spPr>
          <a:xfrm>
            <a:off x="7871425" y="3208250"/>
            <a:ext cx="249900" cy="249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1" name="Google Shape;531;p37"/>
          <p:cNvSpPr/>
          <p:nvPr/>
        </p:nvSpPr>
        <p:spPr>
          <a:xfrm>
            <a:off x="7484750" y="3546800"/>
            <a:ext cx="249900" cy="249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32" name="Google Shape;532;p37"/>
          <p:cNvCxnSpPr>
            <a:stCxn id="515" idx="3"/>
            <a:endCxn id="526" idx="1"/>
          </p:cNvCxnSpPr>
          <p:nvPr/>
        </p:nvCxnSpPr>
        <p:spPr>
          <a:xfrm>
            <a:off x="7347975" y="2310263"/>
            <a:ext cx="1368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3" name="Google Shape;533;p37"/>
          <p:cNvCxnSpPr>
            <a:stCxn id="516" idx="3"/>
            <a:endCxn id="527" idx="1"/>
          </p:cNvCxnSpPr>
          <p:nvPr/>
        </p:nvCxnSpPr>
        <p:spPr>
          <a:xfrm>
            <a:off x="7347975" y="2656163"/>
            <a:ext cx="13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4" name="Google Shape;534;p37"/>
          <p:cNvCxnSpPr>
            <a:stCxn id="517" idx="3"/>
            <a:endCxn id="528" idx="1"/>
          </p:cNvCxnSpPr>
          <p:nvPr/>
        </p:nvCxnSpPr>
        <p:spPr>
          <a:xfrm flipH="1" rot="10800000">
            <a:off x="7347975" y="2994563"/>
            <a:ext cx="1368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5" name="Google Shape;535;p37"/>
          <p:cNvCxnSpPr>
            <a:stCxn id="518" idx="3"/>
            <a:endCxn id="529" idx="1"/>
          </p:cNvCxnSpPr>
          <p:nvPr/>
        </p:nvCxnSpPr>
        <p:spPr>
          <a:xfrm>
            <a:off x="7347975" y="3333188"/>
            <a:ext cx="13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37"/>
          <p:cNvCxnSpPr>
            <a:stCxn id="529" idx="3"/>
            <a:endCxn id="530" idx="1"/>
          </p:cNvCxnSpPr>
          <p:nvPr/>
        </p:nvCxnSpPr>
        <p:spPr>
          <a:xfrm>
            <a:off x="7734650" y="3333225"/>
            <a:ext cx="13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7" name="Google Shape;537;p37"/>
          <p:cNvCxnSpPr>
            <a:endCxn id="531" idx="1"/>
          </p:cNvCxnSpPr>
          <p:nvPr/>
        </p:nvCxnSpPr>
        <p:spPr>
          <a:xfrm flipH="1" rot="10800000">
            <a:off x="7347950" y="3671750"/>
            <a:ext cx="1368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Observations</a:t>
            </a:r>
            <a:endParaRPr/>
          </a:p>
        </p:txBody>
      </p:sp>
      <p:sp>
        <p:nvSpPr>
          <p:cNvPr id="543" name="Google Shape;54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Each list is “right-sized”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Length of list = number of relevant edges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More compact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Form of data compression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Should be faster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4" name="Google Shape;54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Degree</a:t>
            </a:r>
            <a:endParaRPr/>
          </a:p>
        </p:txBody>
      </p:sp>
      <p:sp>
        <p:nvSpPr>
          <p:cNvPr id="550" name="Google Shape;55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deg(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 =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degree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of vertex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= number of edges incident to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Count the touching edges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adj[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] = list of the outgoing edges of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endParaRPr i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Length of adj[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] = deg(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Looping through adj[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] takes O(deg(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)) time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Similar to how looping through a hash table bucket takes O(L) time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1" name="Google Shape;55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Adjacency</a:t>
            </a:r>
            <a:r>
              <a:rPr lang="en"/>
              <a:t> List in Undirected Graph </a:t>
            </a:r>
            <a:endParaRPr/>
          </a:p>
        </p:txBody>
      </p:sp>
      <p:sp>
        <p:nvSpPr>
          <p:cNvPr id="557" name="Google Shape;55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58" name="Google Shape;55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00" y="1236650"/>
            <a:ext cx="798860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Adjacency</a:t>
            </a:r>
            <a:r>
              <a:rPr lang="en"/>
              <a:t> List in Directed Graph</a:t>
            </a:r>
            <a:endParaRPr/>
          </a:p>
        </p:txBody>
      </p:sp>
      <p:sp>
        <p:nvSpPr>
          <p:cNvPr id="564" name="Google Shape;56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5" name="Google Shape;56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236663"/>
            <a:ext cx="756740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Sketching Graphs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Vertex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circle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May have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index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drawn inside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Plural: “vertices”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Edge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arrow between two vertices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2" name="Google Shape;82;p15"/>
          <p:cNvGrpSpPr/>
          <p:nvPr/>
        </p:nvGrpSpPr>
        <p:grpSpPr>
          <a:xfrm>
            <a:off x="5760325" y="1613650"/>
            <a:ext cx="2451550" cy="1335000"/>
            <a:chOff x="5760325" y="1613650"/>
            <a:chExt cx="2451550" cy="1335000"/>
          </a:xfrm>
        </p:grpSpPr>
        <p:sp>
          <p:nvSpPr>
            <p:cNvPr id="83" name="Google Shape;83;p15"/>
            <p:cNvSpPr/>
            <p:nvPr/>
          </p:nvSpPr>
          <p:spPr>
            <a:xfrm>
              <a:off x="5760325" y="16136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6733950" y="16136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7238250" y="21179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707575" y="16136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181550" y="24443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88" name="Google Shape;88;p15"/>
            <p:cNvCxnSpPr>
              <a:stCxn id="83" idx="6"/>
              <a:endCxn id="84" idx="2"/>
            </p:cNvCxnSpPr>
            <p:nvPr/>
          </p:nvCxnSpPr>
          <p:spPr>
            <a:xfrm>
              <a:off x="6264625" y="1865800"/>
              <a:ext cx="469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9" name="Google Shape;89;p15"/>
            <p:cNvCxnSpPr>
              <a:stCxn id="84" idx="6"/>
              <a:endCxn id="86" idx="2"/>
            </p:cNvCxnSpPr>
            <p:nvPr/>
          </p:nvCxnSpPr>
          <p:spPr>
            <a:xfrm>
              <a:off x="7238250" y="1865800"/>
              <a:ext cx="469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0" name="Google Shape;90;p15"/>
            <p:cNvCxnSpPr>
              <a:stCxn id="86" idx="3"/>
              <a:endCxn id="85" idx="7"/>
            </p:cNvCxnSpPr>
            <p:nvPr/>
          </p:nvCxnSpPr>
          <p:spPr>
            <a:xfrm flipH="1">
              <a:off x="7668628" y="2044097"/>
              <a:ext cx="112800" cy="147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1" name="Google Shape;91;p15"/>
            <p:cNvCxnSpPr>
              <a:stCxn id="85" idx="1"/>
              <a:endCxn id="84" idx="5"/>
            </p:cNvCxnSpPr>
            <p:nvPr/>
          </p:nvCxnSpPr>
          <p:spPr>
            <a:xfrm rot="10800000">
              <a:off x="7164503" y="2044203"/>
              <a:ext cx="147600" cy="147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2" name="Google Shape;92;p15"/>
            <p:cNvCxnSpPr>
              <a:stCxn id="85" idx="3"/>
              <a:endCxn id="87" idx="6"/>
            </p:cNvCxnSpPr>
            <p:nvPr/>
          </p:nvCxnSpPr>
          <p:spPr>
            <a:xfrm flipH="1">
              <a:off x="6685703" y="2548397"/>
              <a:ext cx="626400" cy="14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3" name="Google Shape;93;p15"/>
            <p:cNvCxnSpPr>
              <a:stCxn id="87" idx="1"/>
              <a:endCxn id="83" idx="4"/>
            </p:cNvCxnSpPr>
            <p:nvPr/>
          </p:nvCxnSpPr>
          <p:spPr>
            <a:xfrm rot="10800000">
              <a:off x="6012403" y="2118003"/>
              <a:ext cx="243000" cy="400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Traversal Techniques in Graph</a:t>
            </a:r>
            <a:endParaRPr/>
          </a:p>
        </p:txBody>
      </p:sp>
      <p:sp>
        <p:nvSpPr>
          <p:cNvPr id="571" name="Google Shape;57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traversal techniques: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Depth First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Breadth First Search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Search (DFS)</a:t>
            </a:r>
            <a:endParaRPr/>
          </a:p>
        </p:txBody>
      </p:sp>
      <p:sp>
        <p:nvSpPr>
          <p:cNvPr id="577" name="Google Shape;57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Source Sans Pro"/>
              <a:buChar char="●"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Traversing or searching graph data</a:t>
            </a:r>
            <a:endParaRPr sz="1600">
              <a:solidFill>
                <a:srgbClr val="273239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Source Sans Pro"/>
              <a:buChar char="●"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Starts with root node and explores every node as long as </a:t>
            </a: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possible</a:t>
            </a: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before backtracking </a:t>
            </a:r>
            <a:endParaRPr sz="1600">
              <a:solidFill>
                <a:srgbClr val="273239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Sans Pro"/>
              <a:buChar char="●"/>
            </a:pPr>
            <a:r>
              <a:rPr b="1"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Depth-first</a:t>
            </a: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dive “deep” into the graph, far away from </a:t>
            </a:r>
            <a:r>
              <a:rPr i="1"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start</a:t>
            </a:r>
            <a:endParaRPr i="1"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track which vertices we’ve seen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when we reach a dead end (no unseen neighbors), back up one step and deep-dive again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Analogy: web surfing rabbit hole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42424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Stack is used to visit each node in the graph </a:t>
            </a:r>
            <a:endParaRPr>
              <a:solidFill>
                <a:srgbClr val="42424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DFS</a:t>
            </a:r>
            <a:endParaRPr/>
          </a:p>
        </p:txBody>
      </p:sp>
      <p:sp>
        <p:nvSpPr>
          <p:cNvPr id="583" name="Google Shape;58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Mark every vertex not-seen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DFS(G, start):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Visit start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Mark start seen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Push 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adjacent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nodes of start in stack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While stack: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Pop node v from stack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if v has not been seen: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DFS(G, v)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4" name="Google Shape;58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1250" y="143900"/>
            <a:ext cx="3099900" cy="30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Networks</a:t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311700" y="1468825"/>
            <a:ext cx="48390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 vertex corresponds to a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junction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An edge corresponds to a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link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between junctions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311696" y="4097125"/>
            <a:ext cx="25419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Image Credit: Martin Grandjean, CC BY-SA 4.0 </a:t>
            </a:r>
            <a:r>
              <a:rPr lang="en" sz="12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https://creativecommons.org/licenses/by-sa/4.0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, via Wikimedia Commons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Road Network</a:t>
            </a:r>
            <a:endParaRPr/>
          </a:p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700" y="372500"/>
            <a:ext cx="3748451" cy="3229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17"/>
          <p:cNvGrpSpPr/>
          <p:nvPr/>
        </p:nvGrpSpPr>
        <p:grpSpPr>
          <a:xfrm>
            <a:off x="973097" y="2652500"/>
            <a:ext cx="2823800" cy="1463647"/>
            <a:chOff x="5294847" y="2621025"/>
            <a:chExt cx="2823800" cy="1463647"/>
          </a:xfrm>
        </p:grpSpPr>
        <p:sp>
          <p:nvSpPr>
            <p:cNvPr id="111" name="Google Shape;111;p17"/>
            <p:cNvSpPr/>
            <p:nvPr/>
          </p:nvSpPr>
          <p:spPr>
            <a:xfrm>
              <a:off x="6454600" y="2621025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12" name="Google Shape;112;p17"/>
            <p:cNvCxnSpPr>
              <a:endCxn id="111" idx="5"/>
            </p:cNvCxnSpPr>
            <p:nvPr/>
          </p:nvCxnSpPr>
          <p:spPr>
            <a:xfrm rot="10800000">
              <a:off x="6885047" y="3051472"/>
              <a:ext cx="1800" cy="100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3" name="Google Shape;113;p17"/>
            <p:cNvCxnSpPr>
              <a:stCxn id="111" idx="3"/>
            </p:cNvCxnSpPr>
            <p:nvPr/>
          </p:nvCxnSpPr>
          <p:spPr>
            <a:xfrm>
              <a:off x="6528453" y="3051472"/>
              <a:ext cx="0" cy="103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4" name="Google Shape;114;p17"/>
            <p:cNvCxnSpPr>
              <a:stCxn id="111" idx="7"/>
            </p:cNvCxnSpPr>
            <p:nvPr/>
          </p:nvCxnSpPr>
          <p:spPr>
            <a:xfrm>
              <a:off x="6885047" y="2694878"/>
              <a:ext cx="1233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15" name="Google Shape;115;p17"/>
            <p:cNvCxnSpPr>
              <a:stCxn id="111" idx="5"/>
            </p:cNvCxnSpPr>
            <p:nvPr/>
          </p:nvCxnSpPr>
          <p:spPr>
            <a:xfrm>
              <a:off x="6885047" y="3051472"/>
              <a:ext cx="1204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6" name="Google Shape;116;p17"/>
            <p:cNvCxnSpPr/>
            <p:nvPr/>
          </p:nvCxnSpPr>
          <p:spPr>
            <a:xfrm>
              <a:off x="5324074" y="3051472"/>
              <a:ext cx="1204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7" name="Google Shape;117;p17"/>
            <p:cNvCxnSpPr/>
            <p:nvPr/>
          </p:nvCxnSpPr>
          <p:spPr>
            <a:xfrm>
              <a:off x="5294847" y="2694878"/>
              <a:ext cx="1233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sp>
        <p:nvSpPr>
          <p:cNvPr id="118" name="Google Shape;118;p17"/>
          <p:cNvSpPr txBox="1"/>
          <p:nvPr/>
        </p:nvSpPr>
        <p:spPr>
          <a:xfrm>
            <a:off x="5272675" y="3602050"/>
            <a:ext cx="37485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Image credit: Google Maps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311700" y="1464025"/>
            <a:ext cx="4146600" cy="10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Vertex corresponds to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intersection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Edge corresponds to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road segment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Social Network</a:t>
            </a:r>
            <a:endParaRPr/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311700" y="1464025"/>
            <a:ext cx="4146600" cy="10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Vertex corresponds to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person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Edge corresponds to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friendship/follow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relationship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3725" y="3421300"/>
            <a:ext cx="2533650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/>
          <p:nvPr/>
        </p:nvSpPr>
        <p:spPr>
          <a:xfrm>
            <a:off x="5854925" y="1334350"/>
            <a:ext cx="1037400" cy="554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Alice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7168875" y="1889050"/>
            <a:ext cx="1037400" cy="554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Bob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5854925" y="2472113"/>
            <a:ext cx="1037400" cy="554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Carol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4516150" y="1889038"/>
            <a:ext cx="1037400" cy="5547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Dan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32" name="Google Shape;132;p18"/>
          <p:cNvCxnSpPr>
            <a:stCxn id="128" idx="6"/>
            <a:endCxn id="129" idx="1"/>
          </p:cNvCxnSpPr>
          <p:nvPr/>
        </p:nvCxnSpPr>
        <p:spPr>
          <a:xfrm>
            <a:off x="6892325" y="1611700"/>
            <a:ext cx="428400" cy="35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8"/>
          <p:cNvCxnSpPr>
            <a:stCxn id="129" idx="2"/>
            <a:endCxn id="128" idx="5"/>
          </p:cNvCxnSpPr>
          <p:nvPr/>
        </p:nvCxnSpPr>
        <p:spPr>
          <a:xfrm rot="10800000">
            <a:off x="6740475" y="1807900"/>
            <a:ext cx="428400" cy="35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8"/>
          <p:cNvCxnSpPr>
            <a:stCxn id="130" idx="0"/>
            <a:endCxn id="128" idx="4"/>
          </p:cNvCxnSpPr>
          <p:nvPr/>
        </p:nvCxnSpPr>
        <p:spPr>
          <a:xfrm rot="10800000">
            <a:off x="6373625" y="1888913"/>
            <a:ext cx="0" cy="58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8"/>
          <p:cNvCxnSpPr>
            <a:stCxn id="131" idx="7"/>
            <a:endCxn id="128" idx="2"/>
          </p:cNvCxnSpPr>
          <p:nvPr/>
        </p:nvCxnSpPr>
        <p:spPr>
          <a:xfrm flipH="1" rot="10800000">
            <a:off x="5401626" y="1611771"/>
            <a:ext cx="453300" cy="35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8"/>
          <p:cNvCxnSpPr>
            <a:stCxn id="130" idx="1"/>
            <a:endCxn id="131" idx="6"/>
          </p:cNvCxnSpPr>
          <p:nvPr/>
        </p:nvCxnSpPr>
        <p:spPr>
          <a:xfrm rot="10800000">
            <a:off x="5553549" y="2166346"/>
            <a:ext cx="453300" cy="38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Neural Network</a:t>
            </a:r>
            <a:endParaRPr/>
          </a:p>
        </p:txBody>
      </p: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9463" y="372500"/>
            <a:ext cx="3102825" cy="373269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>
            <a:off x="311696" y="3879000"/>
            <a:ext cx="25419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Image Credit: Glosser.ca, CC BY-SA 3.0,  </a:t>
            </a:r>
            <a:r>
              <a:rPr lang="en" sz="12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https://creativecommons.org/licenses/by-sa/3.0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, via Wikimedia Commons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311700" y="1459300"/>
            <a:ext cx="4146600" cy="10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Vertex corresponds to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nerve cell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Edge corresponds to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dendrite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Graph, Vertex, Edge, Ends</a:t>
            </a:r>
            <a:endParaRPr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311700" y="1468825"/>
            <a:ext cx="4997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Vertex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one site in a graph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Plural: vertices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Each vertex is a math object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Often, vertices are the set of indices {0, 1, …,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n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- 1}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Edge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connection between two vertices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Math pair (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j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 is a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directed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edge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from </a:t>
            </a:r>
            <a:r>
              <a:rPr b="1" i="1" lang="en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 to </a:t>
            </a:r>
            <a:r>
              <a:rPr b="1" i="1" lang="en">
                <a:latin typeface="Source Sans Pro"/>
                <a:ea typeface="Source Sans Pro"/>
                <a:cs typeface="Source Sans Pro"/>
                <a:sym typeface="Source Sans Pro"/>
              </a:rPr>
              <a:t>j</a:t>
            </a:r>
            <a:endParaRPr b="1" i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Directed: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one-way travel from i to j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Source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start vertex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Target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destination vertex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j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The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ends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of an edge are its source and target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3" name="Google Shape;153;p20"/>
          <p:cNvGrpSpPr/>
          <p:nvPr/>
        </p:nvGrpSpPr>
        <p:grpSpPr>
          <a:xfrm>
            <a:off x="5760325" y="1613650"/>
            <a:ext cx="2451550" cy="1335000"/>
            <a:chOff x="5760325" y="1613650"/>
            <a:chExt cx="2451550" cy="1335000"/>
          </a:xfrm>
        </p:grpSpPr>
        <p:sp>
          <p:nvSpPr>
            <p:cNvPr id="154" name="Google Shape;154;p20"/>
            <p:cNvSpPr/>
            <p:nvPr/>
          </p:nvSpPr>
          <p:spPr>
            <a:xfrm>
              <a:off x="5760325" y="16136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6733950" y="16136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7238250" y="21179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7707575" y="16136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6181550" y="244435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59" name="Google Shape;159;p20"/>
            <p:cNvCxnSpPr>
              <a:stCxn id="154" idx="6"/>
              <a:endCxn id="155" idx="2"/>
            </p:cNvCxnSpPr>
            <p:nvPr/>
          </p:nvCxnSpPr>
          <p:spPr>
            <a:xfrm>
              <a:off x="6264625" y="1865800"/>
              <a:ext cx="469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0" name="Google Shape;160;p20"/>
            <p:cNvCxnSpPr>
              <a:stCxn id="155" idx="6"/>
              <a:endCxn id="157" idx="2"/>
            </p:cNvCxnSpPr>
            <p:nvPr/>
          </p:nvCxnSpPr>
          <p:spPr>
            <a:xfrm>
              <a:off x="7238250" y="1865800"/>
              <a:ext cx="469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1" name="Google Shape;161;p20"/>
            <p:cNvCxnSpPr>
              <a:stCxn id="157" idx="3"/>
              <a:endCxn id="156" idx="7"/>
            </p:cNvCxnSpPr>
            <p:nvPr/>
          </p:nvCxnSpPr>
          <p:spPr>
            <a:xfrm flipH="1">
              <a:off x="7668628" y="2044097"/>
              <a:ext cx="112800" cy="147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" name="Google Shape;162;p20"/>
            <p:cNvCxnSpPr>
              <a:stCxn id="156" idx="1"/>
              <a:endCxn id="155" idx="5"/>
            </p:cNvCxnSpPr>
            <p:nvPr/>
          </p:nvCxnSpPr>
          <p:spPr>
            <a:xfrm rot="10800000">
              <a:off x="7164503" y="2044203"/>
              <a:ext cx="147600" cy="147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3" name="Google Shape;163;p20"/>
            <p:cNvCxnSpPr>
              <a:stCxn id="156" idx="3"/>
              <a:endCxn id="158" idx="6"/>
            </p:cNvCxnSpPr>
            <p:nvPr/>
          </p:nvCxnSpPr>
          <p:spPr>
            <a:xfrm flipH="1">
              <a:off x="6685703" y="2548397"/>
              <a:ext cx="626400" cy="14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4" name="Google Shape;164;p20"/>
            <p:cNvCxnSpPr>
              <a:stCxn id="158" idx="1"/>
              <a:endCxn id="154" idx="4"/>
            </p:cNvCxnSpPr>
            <p:nvPr/>
          </p:nvCxnSpPr>
          <p:spPr>
            <a:xfrm rot="10800000">
              <a:off x="6012403" y="2118003"/>
              <a:ext cx="243000" cy="400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Directed and Undirected</a:t>
            </a:r>
            <a:endParaRPr/>
          </a:p>
        </p:txBody>
      </p:sp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311700" y="1468825"/>
            <a:ext cx="46362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Directed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edge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one-way connection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So far all edges have been directed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Drawn as an arrow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Undirected edge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two-way connection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Math set {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j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} is an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undirected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edge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between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j</a:t>
            </a:r>
            <a:endParaRPr i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Drawn as a straight line segment (no arrowhead)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Still has two ends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No defined source or target</a:t>
            </a:r>
            <a:endParaRPr i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Directed graph: every edge is directed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Undirected graph: every edge is undirected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2" name="Google Shape;172;p21"/>
          <p:cNvGrpSpPr/>
          <p:nvPr/>
        </p:nvGrpSpPr>
        <p:grpSpPr>
          <a:xfrm>
            <a:off x="5705425" y="1678500"/>
            <a:ext cx="2422750" cy="1512825"/>
            <a:chOff x="5705425" y="1678500"/>
            <a:chExt cx="2422750" cy="1512825"/>
          </a:xfrm>
        </p:grpSpPr>
        <p:sp>
          <p:nvSpPr>
            <p:cNvPr id="173" name="Google Shape;173;p21"/>
            <p:cNvSpPr/>
            <p:nvPr/>
          </p:nvSpPr>
          <p:spPr>
            <a:xfrm>
              <a:off x="5705425" y="167850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6715075" y="1678500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5705425" y="2687025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6715075" y="2687025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7623875" y="2228225"/>
              <a:ext cx="504300" cy="5043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78" name="Google Shape;178;p21"/>
            <p:cNvCxnSpPr>
              <a:stCxn id="173" idx="6"/>
              <a:endCxn id="174" idx="2"/>
            </p:cNvCxnSpPr>
            <p:nvPr/>
          </p:nvCxnSpPr>
          <p:spPr>
            <a:xfrm>
              <a:off x="6209725" y="1930650"/>
              <a:ext cx="505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21"/>
            <p:cNvCxnSpPr>
              <a:stCxn id="174" idx="6"/>
              <a:endCxn id="177" idx="1"/>
            </p:cNvCxnSpPr>
            <p:nvPr/>
          </p:nvCxnSpPr>
          <p:spPr>
            <a:xfrm>
              <a:off x="7219375" y="1930650"/>
              <a:ext cx="478500" cy="371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21"/>
            <p:cNvCxnSpPr>
              <a:stCxn id="177" idx="3"/>
              <a:endCxn id="176" idx="6"/>
            </p:cNvCxnSpPr>
            <p:nvPr/>
          </p:nvCxnSpPr>
          <p:spPr>
            <a:xfrm flipH="1">
              <a:off x="7219228" y="2658672"/>
              <a:ext cx="478500" cy="280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21"/>
            <p:cNvCxnSpPr>
              <a:endCxn id="175" idx="6"/>
            </p:cNvCxnSpPr>
            <p:nvPr/>
          </p:nvCxnSpPr>
          <p:spPr>
            <a:xfrm rot="10800000">
              <a:off x="6209725" y="2939175"/>
              <a:ext cx="505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21"/>
            <p:cNvCxnSpPr>
              <a:stCxn id="175" idx="0"/>
              <a:endCxn id="173" idx="4"/>
            </p:cNvCxnSpPr>
            <p:nvPr/>
          </p:nvCxnSpPr>
          <p:spPr>
            <a:xfrm rot="10800000">
              <a:off x="5957575" y="2182725"/>
              <a:ext cx="0" cy="504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21"/>
            <p:cNvCxnSpPr>
              <a:stCxn id="174" idx="4"/>
              <a:endCxn id="176" idx="0"/>
            </p:cNvCxnSpPr>
            <p:nvPr/>
          </p:nvCxnSpPr>
          <p:spPr>
            <a:xfrm>
              <a:off x="6967225" y="2182800"/>
              <a:ext cx="0" cy="504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