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EBB208-0FC7-4C39-8046-E4DDB01B49D2}">
  <a:tblStyle styleId="{5EEBB208-0FC7-4C39-8046-E4DDB01B4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b1742e74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b1742e74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b1742e74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b1742e74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b1742e74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b1742e74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b1742e74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b1742e74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1742e74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1742e74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1742e74c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b1742e74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b1742e74c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b1742e74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b1742e74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b1742e74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b1742e74c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b1742e74c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b1742e74c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b1742e74c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1742e74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1742e74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b1742e74c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b1742e74c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b1742e74c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b1742e74c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b1742e74c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b1742e74c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b1742e74c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b1742e74c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b1742e74c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b1742e74c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b1742e74c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b1742e74c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b1742e74c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b1742e74c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b1742e74c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b1742e74c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1742e74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1742e74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1742e7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1742e7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1742e7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1742e7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1742e7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1742e7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1742e74c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1742e74c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1742e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1742e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b1742e7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b1742e7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Applications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to List Correspondence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3057400"/>
            <a:ext cx="85206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top corresponds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top, push, pop are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top corresponds to 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back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pop slows down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w/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front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advantage to DLL, so prefer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952500" y="15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{5EEBB208-0FC7-4C39-8046-E4DDB01B49D2}</a:tableStyleId>
              </a:tblPr>
              <a:tblGrid>
                <a:gridCol w="3447775"/>
                <a:gridCol w="1910825"/>
                <a:gridCol w="188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DLL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Front, Back, PushFront(x), PushBack(x), PopFront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to List Correspondence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468825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front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23"/>
          <p:cNvGrpSpPr/>
          <p:nvPr/>
        </p:nvGrpSpPr>
        <p:grpSpPr>
          <a:xfrm>
            <a:off x="2604150" y="2462838"/>
            <a:ext cx="467700" cy="1304875"/>
            <a:chOff x="5461400" y="1559800"/>
            <a:chExt cx="467700" cy="1304875"/>
          </a:xfrm>
        </p:grpSpPr>
        <p:cxnSp>
          <p:nvCxnSpPr>
            <p:cNvPr id="148" name="Google Shape;148;p23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3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23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1" name="Google Shape;151;p23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" name="Google Shape;152;p23"/>
          <p:cNvGrpSpPr/>
          <p:nvPr/>
        </p:nvGrpSpPr>
        <p:grpSpPr>
          <a:xfrm>
            <a:off x="4571997" y="2159700"/>
            <a:ext cx="2805300" cy="1911153"/>
            <a:chOff x="5958847" y="372500"/>
            <a:chExt cx="2805300" cy="1911153"/>
          </a:xfrm>
        </p:grpSpPr>
        <p:sp>
          <p:nvSpPr>
            <p:cNvPr id="153" name="Google Shape;153;p23"/>
            <p:cNvSpPr/>
            <p:nvPr/>
          </p:nvSpPr>
          <p:spPr>
            <a:xfrm>
              <a:off x="6831900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7521825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8211750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6" name="Google Shape;156;p23"/>
            <p:cNvCxnSpPr>
              <a:stCxn id="153" idx="3"/>
              <a:endCxn id="154" idx="1"/>
            </p:cNvCxnSpPr>
            <p:nvPr/>
          </p:nvCxnSpPr>
          <p:spPr>
            <a:xfrm>
              <a:off x="7225500" y="18670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3"/>
            <p:cNvCxnSpPr>
              <a:stCxn id="154" idx="3"/>
              <a:endCxn id="155" idx="1"/>
            </p:cNvCxnSpPr>
            <p:nvPr/>
          </p:nvCxnSpPr>
          <p:spPr>
            <a:xfrm>
              <a:off x="7915425" y="18670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23"/>
            <p:cNvSpPr txBox="1"/>
            <p:nvPr/>
          </p:nvSpPr>
          <p:spPr>
            <a:xfrm>
              <a:off x="6910500" y="372500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59" name="Google Shape;159;p23"/>
            <p:cNvCxnSpPr>
              <a:stCxn id="158" idx="2"/>
              <a:endCxn id="155" idx="0"/>
            </p:cNvCxnSpPr>
            <p:nvPr/>
          </p:nvCxnSpPr>
          <p:spPr>
            <a:xfrm>
              <a:off x="7373700" y="1180100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23"/>
            <p:cNvSpPr/>
            <p:nvPr/>
          </p:nvSpPr>
          <p:spPr>
            <a:xfrm>
              <a:off x="6141975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1" name="Google Shape;161;p23"/>
            <p:cNvCxnSpPr>
              <a:stCxn id="160" idx="3"/>
            </p:cNvCxnSpPr>
            <p:nvPr/>
          </p:nvCxnSpPr>
          <p:spPr>
            <a:xfrm>
              <a:off x="6535575" y="18670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" name="Google Shape;162;p23"/>
            <p:cNvSpPr/>
            <p:nvPr/>
          </p:nvSpPr>
          <p:spPr>
            <a:xfrm>
              <a:off x="5958847" y="1873878"/>
              <a:ext cx="2805300" cy="409775"/>
            </a:xfrm>
            <a:custGeom>
              <a:rect b="b" l="l" r="r" t="t"/>
              <a:pathLst>
                <a:path extrusionOk="0" h="16391" w="112212">
                  <a:moveTo>
                    <a:pt x="106640" y="85"/>
                  </a:moveTo>
                  <a:cubicBezTo>
                    <a:pt x="108244" y="85"/>
                    <a:pt x="110397" y="-255"/>
                    <a:pt x="111360" y="1029"/>
                  </a:cubicBezTo>
                  <a:cubicBezTo>
                    <a:pt x="113100" y="3350"/>
                    <a:pt x="111793" y="7784"/>
                    <a:pt x="109472" y="9524"/>
                  </a:cubicBezTo>
                  <a:cubicBezTo>
                    <a:pt x="103134" y="14277"/>
                    <a:pt x="93797" y="12355"/>
                    <a:pt x="85875" y="12355"/>
                  </a:cubicBezTo>
                  <a:cubicBezTo>
                    <a:pt x="66502" y="12355"/>
                    <a:pt x="46822" y="18986"/>
                    <a:pt x="27825" y="15187"/>
                  </a:cubicBezTo>
                  <a:cubicBezTo>
                    <a:pt x="19557" y="13533"/>
                    <a:pt x="9556" y="16473"/>
                    <a:pt x="2812" y="11412"/>
                  </a:cubicBezTo>
                  <a:cubicBezTo>
                    <a:pt x="246" y="9486"/>
                    <a:pt x="-857" y="4642"/>
                    <a:pt x="924" y="1973"/>
                  </a:cubicBezTo>
                  <a:cubicBezTo>
                    <a:pt x="2089" y="227"/>
                    <a:pt x="4960" y="557"/>
                    <a:pt x="7059" y="55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4963850" y="2622950"/>
            <a:ext cx="2667300" cy="81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Choose: Decision Tree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238350" y="1218525"/>
            <a:ext cx="2667300" cy="819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 you need to add to the front, or require non-amortized performance?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0" name="Google Shape;170;p24"/>
          <p:cNvCxnSpPr>
            <a:stCxn id="169" idx="2"/>
            <a:endCxn id="167" idx="0"/>
          </p:cNvCxnSpPr>
          <p:nvPr/>
        </p:nvCxnSpPr>
        <p:spPr>
          <a:xfrm>
            <a:off x="4572000" y="2037525"/>
            <a:ext cx="1725600" cy="58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5616975" y="2110038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223000" y="2571825"/>
            <a:ext cx="2667300" cy="819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 you need to remove from the back?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3" name="Google Shape;173;p24"/>
          <p:cNvCxnSpPr>
            <a:stCxn id="169" idx="2"/>
            <a:endCxn id="172" idx="0"/>
          </p:cNvCxnSpPr>
          <p:nvPr/>
        </p:nvCxnSpPr>
        <p:spPr>
          <a:xfrm flipH="1">
            <a:off x="2556600" y="2037525"/>
            <a:ext cx="2015400" cy="5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2753325" y="2084475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24625" y="4092875"/>
            <a:ext cx="1464300" cy="63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2832150" y="4092875"/>
            <a:ext cx="1464300" cy="630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SLL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7" name="Google Shape;177;p24"/>
          <p:cNvCxnSpPr>
            <a:stCxn id="172" idx="2"/>
            <a:endCxn id="175" idx="0"/>
          </p:cNvCxnSpPr>
          <p:nvPr/>
        </p:nvCxnSpPr>
        <p:spPr>
          <a:xfrm flipH="1">
            <a:off x="1356650" y="3390825"/>
            <a:ext cx="1200000" cy="7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>
            <a:stCxn id="172" idx="2"/>
            <a:endCxn id="176" idx="0"/>
          </p:cNvCxnSpPr>
          <p:nvPr/>
        </p:nvCxnSpPr>
        <p:spPr>
          <a:xfrm>
            <a:off x="2556650" y="3390825"/>
            <a:ext cx="1007700" cy="7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1400500" y="3441950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015650" y="3521638"/>
            <a:ext cx="548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Members, Constructor, Size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template &lt;typename T&gt;</a:t>
            </a:r>
            <a:br>
              <a:rPr lang="en" sz="1200"/>
            </a:br>
            <a:r>
              <a:rPr lang="en" sz="1200"/>
              <a:t>class LinkedStack 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  LinkedStack() { }</a:t>
            </a:r>
            <a:br>
              <a:rPr lang="en" sz="1200"/>
            </a:br>
            <a:br>
              <a:rPr lang="en" sz="1200"/>
            </a:br>
            <a:r>
              <a:rPr lang="en" sz="1200"/>
              <a:t>  size_t Size() { return list_.Size(); }</a:t>
            </a:r>
            <a:br>
              <a:rPr lang="en" sz="1200"/>
            </a:b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  SLList&lt;T&gt; list_;</a:t>
            </a:r>
            <a:br>
              <a:rPr lang="en" sz="1200"/>
            </a:br>
            <a:r>
              <a:rPr lang="en" sz="1200"/>
              <a:t>};</a:t>
            </a:r>
            <a:endParaRPr sz="1200"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a singly-linked list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Default constructor implicitly initializes an empty list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Size() returns the list’s size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Observe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simple!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Both are 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 Top() {</a:t>
            </a:r>
            <a:br>
              <a:rPr lang="en" sz="1200"/>
            </a:br>
            <a:r>
              <a:rPr lang="en" sz="1200"/>
              <a:t>  if (Size() == 0) {</a:t>
            </a:r>
            <a:br>
              <a:rPr lang="en" sz="1200"/>
            </a:br>
            <a:r>
              <a:rPr lang="en" sz="1200"/>
              <a:t>    throw std::out_of_range(“empty stack”);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return list_.Front();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Check for empty stack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return the list’s front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Push(T x) {</a:t>
            </a:r>
            <a:br>
              <a:rPr lang="en" sz="1200"/>
            </a:br>
            <a:r>
              <a:rPr lang="en" sz="1200"/>
              <a:t>  list_.PushFront(x);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27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add a front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No error check needed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Pop() {</a:t>
            </a:r>
            <a:br>
              <a:rPr lang="en" sz="1200"/>
            </a:br>
            <a:r>
              <a:rPr lang="en" sz="1200"/>
              <a:t>  if (Size() == 0) {</a:t>
            </a:r>
            <a:br>
              <a:rPr lang="en" sz="1200"/>
            </a:br>
            <a:r>
              <a:rPr lang="en" sz="1200"/>
              <a:t>    throw std::out_of_range(“empty stack”);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list_.PopFront();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Check for empty stack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remove the list’s front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List-Based Stack Analysis Summary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2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{5EEBB208-0FC7-4C39-8046-E4DDB01B49D2}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 empty (default constructor)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Top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Push(x)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List-Based Stack Analysis Summary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6" name="Google Shape;226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{5EEBB208-0FC7-4C39-8046-E4DDB01B49D2}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 empty (default constructor)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Top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Push(x)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based Stack</a:t>
            </a:r>
            <a:endParaRPr/>
          </a:p>
        </p:txBody>
      </p:sp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CPSC 131-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Shrinivas Patil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Arithmetic Expressions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Stacks are used to find out the value of </a:t>
            </a:r>
            <a:r>
              <a:rPr lang="en"/>
              <a:t>arithmetic</a:t>
            </a:r>
            <a:r>
              <a:rPr lang="en"/>
              <a:t>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types of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Infix- Operator between two operands  ex: A-B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Prefix  - Operator at the beginning of expression ex: -AB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Postfix- Operator at the end of expression ex: AB-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precedence is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^, /, *, +, -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to Vector Correspondence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Just like last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Stack manipulates one end: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has two ends: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front, 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Q: top corresponds to which end?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front,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back?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Want a scientific answer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Look to asymptotic analysis (big-O)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32"/>
          <p:cNvGrpSpPr/>
          <p:nvPr/>
        </p:nvGrpSpPr>
        <p:grpSpPr>
          <a:xfrm>
            <a:off x="4829875" y="1919313"/>
            <a:ext cx="467700" cy="1304875"/>
            <a:chOff x="5461400" y="1559800"/>
            <a:chExt cx="467700" cy="1304875"/>
          </a:xfrm>
        </p:grpSpPr>
        <p:cxnSp>
          <p:nvCxnSpPr>
            <p:cNvPr id="241" name="Google Shape;241;p32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32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32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4" name="Google Shape;244;p32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32"/>
          <p:cNvSpPr/>
          <p:nvPr/>
        </p:nvSpPr>
        <p:spPr>
          <a:xfrm>
            <a:off x="6209200" y="1106000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6757900" y="1106000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7306600" y="1106000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6209200" y="16547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6757900" y="16547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7306600" y="16547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6209200" y="2571750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6757900" y="2571750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7306600" y="2571750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6209200" y="312045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6757900" y="312045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7306600" y="312045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to Vector Correspondence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311700" y="3255625"/>
            <a:ext cx="85206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top corresponds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push, pop are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O(n)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due to scooting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top corresponds to 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back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push, pop are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O(1)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amortized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Decision: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back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Opposite from linked list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952500" y="14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{5EEBB208-0FC7-4C39-8046-E4DDB01B49D2}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Efficiency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Get(i), Set(i, 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PushFront(x), PopFront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PushBack(x), PopBack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to Vector Correspondence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11700" y="1468825"/>
            <a:ext cx="8520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back (high index)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Invariant: top element at index (size-1)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34"/>
          <p:cNvGrpSpPr/>
          <p:nvPr/>
        </p:nvGrpSpPr>
        <p:grpSpPr>
          <a:xfrm>
            <a:off x="2144000" y="2691438"/>
            <a:ext cx="467700" cy="1304875"/>
            <a:chOff x="5461400" y="1559800"/>
            <a:chExt cx="467700" cy="1304875"/>
          </a:xfrm>
        </p:grpSpPr>
        <p:cxnSp>
          <p:nvCxnSpPr>
            <p:cNvPr id="273" name="Google Shape;273;p34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4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" name="Google Shape;275;p34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6" name="Google Shape;276;p34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" name="Google Shape;277;p34"/>
          <p:cNvSpPr/>
          <p:nvPr/>
        </p:nvSpPr>
        <p:spPr>
          <a:xfrm>
            <a:off x="5250500" y="2795188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799200" y="2795188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6347900" y="2795188"/>
            <a:ext cx="548700" cy="54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5250500" y="334388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5799200" y="334388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6347900" y="3343888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Members, Constructor, Size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468825"/>
            <a:ext cx="4124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template &lt;typename T&gt;</a:t>
            </a:r>
            <a:br>
              <a:rPr lang="en" sz="1200"/>
            </a:br>
            <a:r>
              <a:rPr lang="en" sz="1200"/>
              <a:t>class VectorStack 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  VectorStack() { }</a:t>
            </a:r>
            <a:br>
              <a:rPr lang="en" sz="1200"/>
            </a:br>
            <a:br>
              <a:rPr lang="en" sz="1200"/>
            </a:br>
            <a:r>
              <a:rPr lang="en" sz="1200"/>
              <a:t>  size_t Size() { return vector_.Size(); }</a:t>
            </a:r>
            <a:br>
              <a:rPr lang="en" sz="1200"/>
            </a:br>
            <a:br>
              <a:rPr lang="en" sz="1200"/>
            </a:br>
            <a:r>
              <a:rPr lang="en" sz="1200"/>
              <a:t>private:</a:t>
            </a:r>
            <a:br>
              <a:rPr lang="en" sz="1200"/>
            </a:br>
            <a:r>
              <a:rPr lang="en" sz="1200"/>
              <a:t>  Vector&lt;T&gt; vector_;</a:t>
            </a:r>
            <a:br>
              <a:rPr lang="en" sz="1200"/>
            </a:br>
            <a:r>
              <a:rPr lang="en" sz="1200"/>
              <a:t>};</a:t>
            </a:r>
            <a:endParaRPr sz="1200"/>
          </a:p>
        </p:txBody>
      </p:sp>
      <p:sp>
        <p:nvSpPr>
          <p:cNvPr id="289" name="Google Shape;28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a vector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Again, constructor and size just reuse vector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Both are 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 Top() {</a:t>
            </a:r>
            <a:br>
              <a:rPr lang="en" sz="1200"/>
            </a:br>
            <a:r>
              <a:rPr lang="en" sz="1200"/>
              <a:t>  if (Size() == 0) {</a:t>
            </a:r>
            <a:br>
              <a:rPr lang="en" sz="1200"/>
            </a:br>
            <a:r>
              <a:rPr lang="en" sz="1200"/>
              <a:t>    throw std::out_of_range(“empty stack”);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return vector_.Get(Size() - 1);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p36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Check for empty stack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return element at index </a:t>
            </a:r>
            <a:r>
              <a:rPr i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Push(T x) {</a:t>
            </a:r>
            <a:br>
              <a:rPr lang="en" sz="1200"/>
            </a:br>
            <a:r>
              <a:rPr lang="en" sz="1200"/>
              <a:t>  vector_.PushBack(x);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p37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add a back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No error check needed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amortized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311700" y="1468825"/>
            <a:ext cx="50295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void Pop() {</a:t>
            </a:r>
            <a:br>
              <a:rPr lang="en" sz="1200"/>
            </a:br>
            <a:r>
              <a:rPr lang="en" sz="1200"/>
              <a:t>  if (Size() == 0) {</a:t>
            </a:r>
            <a:br>
              <a:rPr lang="en" sz="1200"/>
            </a:br>
            <a:r>
              <a:rPr lang="en" sz="1200"/>
              <a:t>    throw std::out_of_range(“empty stack”);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vector_.PopBack();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3" name="Google Shape;313;p38"/>
          <p:cNvSpPr txBox="1"/>
          <p:nvPr>
            <p:ph idx="2" type="body"/>
          </p:nvPr>
        </p:nvSpPr>
        <p:spPr>
          <a:xfrm>
            <a:off x="5409800" y="1468825"/>
            <a:ext cx="342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Check for empty stack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Just remove the vector’s last element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O(1) amortized time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Vector-Based Stack Analysis Summary</a:t>
            </a:r>
            <a:endParaRPr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1" name="Google Shape;321;p3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{5EEBB208-0FC7-4C39-8046-E4DDB01B49D2}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 empty (default constructor)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Top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Push(x)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Infix expression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Two stacks Operand and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Traverse each character ch in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ch is operand then push it into operand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ch is operator, compare the precedence of two operators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If operator stack is not empty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If operator has </a:t>
            </a:r>
            <a:r>
              <a:rPr lang="en"/>
              <a:t>greater</a:t>
            </a:r>
            <a:r>
              <a:rPr lang="en"/>
              <a:t> or equal precedence than top of operator stack then push operator into stack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/>
              <a:t>Else pop top of stack until precedence of top is less than operator or stack is empty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character is ’(‘ push into operator stack.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</a:t>
            </a:r>
            <a:r>
              <a:rPr lang="en"/>
              <a:t>character</a:t>
            </a:r>
            <a:r>
              <a:rPr lang="en"/>
              <a:t> is ‘)’ pop it until ‘(‘ </a:t>
            </a:r>
            <a:r>
              <a:rPr lang="en"/>
              <a:t>occurred</a:t>
            </a:r>
            <a:r>
              <a:rPr lang="en"/>
              <a:t> or stack is empty stop popping and remove ‘(’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Example: 2*(5*(3+6))/5-2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1: Create an operand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2: If the character is an operand, push it to the operand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3: If the character is an operator, pop two operands from the stack, operate and push the result back to the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4:After the entire expression has been traversed, pop the final result from the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Example: </a:t>
            </a:r>
            <a:r>
              <a:rPr b="1" lang="en">
                <a:solidFill>
                  <a:srgbClr val="36393E"/>
                </a:solidFill>
              </a:rPr>
              <a:t>2 5 3 6 + * * 15 / 2 -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expression 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1: Reverse the prefix expression.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2: Create an operand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3: If the character is an operand, push it to the operand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4: If the character is an operator, pop two operands from the stack, operate and push the result back to the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43434"/>
                </a:solidFill>
                <a:highlight>
                  <a:srgbClr val="ECEFFA"/>
                </a:highlight>
              </a:rPr>
              <a:t>Step 5:After the entire expression has been traversed, pop the final result from the stack.</a:t>
            </a:r>
            <a:endParaRPr>
              <a:solidFill>
                <a:srgbClr val="343434"/>
              </a:solidFill>
              <a:highlight>
                <a:srgbClr val="ECEF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Example:    </a:t>
            </a:r>
            <a:r>
              <a:rPr b="1" lang="en">
                <a:solidFill>
                  <a:srgbClr val="36393E"/>
                </a:solidFill>
              </a:rPr>
              <a:t>- / * 2 * 5 + 3 6 5 2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 Validation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Start traversing if open parenthesis </a:t>
            </a:r>
            <a:r>
              <a:rPr lang="en"/>
              <a:t>occurred</a:t>
            </a:r>
            <a:r>
              <a:rPr lang="en"/>
              <a:t> push it into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close parenthesis </a:t>
            </a:r>
            <a:r>
              <a:rPr lang="en"/>
              <a:t>occurred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</a:t>
            </a:r>
            <a:r>
              <a:rPr lang="en"/>
              <a:t>f close parenthesis matches with equivalent open parenthesis then pop it from the stack and continue traversing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it does not match with top of stack then  return invalid parenthesis expression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stack is empty then there is no open parenthesis so return invalid </a:t>
            </a:r>
            <a:r>
              <a:rPr lang="en"/>
              <a:t>parenthesis expression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string traversal completed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stack is empty then it means it is valid parenthesis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stack is not empty then it means it has some extra open parenthesis so return invalid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: {{([{}])}}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based Stack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List-Based Stack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adapter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container that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a pre-existing container...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...to implement a new, different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Linked list-based stack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a linked list...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...to implement stack operations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Top, push, pop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SLL or DLL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to List Correspondence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Stack manipulates one end: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List has two ends: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front, back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Q: top corresponds to which end?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front,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Top corresponds to back?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Want a scientific answer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Look to asymptotic analysis (big-O)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5" name="Google Shape;105;p21"/>
          <p:cNvGrpSpPr/>
          <p:nvPr/>
        </p:nvGrpSpPr>
        <p:grpSpPr>
          <a:xfrm>
            <a:off x="4829875" y="1919313"/>
            <a:ext cx="467700" cy="1304875"/>
            <a:chOff x="5461400" y="1559800"/>
            <a:chExt cx="467700" cy="1304875"/>
          </a:xfrm>
        </p:grpSpPr>
        <p:cxnSp>
          <p:nvCxnSpPr>
            <p:cNvPr id="106" name="Google Shape;106;p21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21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21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21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21"/>
          <p:cNvGrpSpPr/>
          <p:nvPr/>
        </p:nvGrpSpPr>
        <p:grpSpPr>
          <a:xfrm>
            <a:off x="5958847" y="372500"/>
            <a:ext cx="2805300" cy="1911153"/>
            <a:chOff x="5958847" y="372500"/>
            <a:chExt cx="2805300" cy="1911153"/>
          </a:xfrm>
        </p:grpSpPr>
        <p:sp>
          <p:nvSpPr>
            <p:cNvPr id="111" name="Google Shape;111;p21"/>
            <p:cNvSpPr/>
            <p:nvPr/>
          </p:nvSpPr>
          <p:spPr>
            <a:xfrm>
              <a:off x="6831900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7521825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8211750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4" name="Google Shape;114;p21"/>
            <p:cNvCxnSpPr>
              <a:stCxn id="111" idx="3"/>
              <a:endCxn id="112" idx="1"/>
            </p:cNvCxnSpPr>
            <p:nvPr/>
          </p:nvCxnSpPr>
          <p:spPr>
            <a:xfrm>
              <a:off x="7225500" y="18670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21"/>
            <p:cNvCxnSpPr>
              <a:stCxn id="112" idx="3"/>
              <a:endCxn id="113" idx="1"/>
            </p:cNvCxnSpPr>
            <p:nvPr/>
          </p:nvCxnSpPr>
          <p:spPr>
            <a:xfrm>
              <a:off x="7915425" y="18670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21"/>
            <p:cNvSpPr txBox="1"/>
            <p:nvPr/>
          </p:nvSpPr>
          <p:spPr>
            <a:xfrm>
              <a:off x="6910500" y="372500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17" name="Google Shape;117;p21"/>
            <p:cNvCxnSpPr>
              <a:stCxn id="116" idx="2"/>
              <a:endCxn id="113" idx="0"/>
            </p:cNvCxnSpPr>
            <p:nvPr/>
          </p:nvCxnSpPr>
          <p:spPr>
            <a:xfrm>
              <a:off x="7373700" y="1180100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21"/>
            <p:cNvSpPr/>
            <p:nvPr/>
          </p:nvSpPr>
          <p:spPr>
            <a:xfrm>
              <a:off x="6141975" y="16702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9" name="Google Shape;119;p21"/>
            <p:cNvCxnSpPr>
              <a:stCxn id="118" idx="3"/>
            </p:cNvCxnSpPr>
            <p:nvPr/>
          </p:nvCxnSpPr>
          <p:spPr>
            <a:xfrm>
              <a:off x="6535575" y="18670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" name="Google Shape;120;p21"/>
            <p:cNvSpPr/>
            <p:nvPr/>
          </p:nvSpPr>
          <p:spPr>
            <a:xfrm>
              <a:off x="5958847" y="1873878"/>
              <a:ext cx="2805300" cy="409775"/>
            </a:xfrm>
            <a:custGeom>
              <a:rect b="b" l="l" r="r" t="t"/>
              <a:pathLst>
                <a:path extrusionOk="0" h="16391" w="112212">
                  <a:moveTo>
                    <a:pt x="106640" y="85"/>
                  </a:moveTo>
                  <a:cubicBezTo>
                    <a:pt x="108244" y="85"/>
                    <a:pt x="110397" y="-255"/>
                    <a:pt x="111360" y="1029"/>
                  </a:cubicBezTo>
                  <a:cubicBezTo>
                    <a:pt x="113100" y="3350"/>
                    <a:pt x="111793" y="7784"/>
                    <a:pt x="109472" y="9524"/>
                  </a:cubicBezTo>
                  <a:cubicBezTo>
                    <a:pt x="103134" y="14277"/>
                    <a:pt x="93797" y="12355"/>
                    <a:pt x="85875" y="12355"/>
                  </a:cubicBezTo>
                  <a:cubicBezTo>
                    <a:pt x="66502" y="12355"/>
                    <a:pt x="46822" y="18986"/>
                    <a:pt x="27825" y="15187"/>
                  </a:cubicBezTo>
                  <a:cubicBezTo>
                    <a:pt x="19557" y="13533"/>
                    <a:pt x="9556" y="16473"/>
                    <a:pt x="2812" y="11412"/>
                  </a:cubicBezTo>
                  <a:cubicBezTo>
                    <a:pt x="246" y="9486"/>
                    <a:pt x="-857" y="4642"/>
                    <a:pt x="924" y="1973"/>
                  </a:cubicBezTo>
                  <a:cubicBezTo>
                    <a:pt x="2089" y="227"/>
                    <a:pt x="4960" y="557"/>
                    <a:pt x="7059" y="55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121" name="Google Shape;121;p21"/>
          <p:cNvGrpSpPr/>
          <p:nvPr/>
        </p:nvGrpSpPr>
        <p:grpSpPr>
          <a:xfrm>
            <a:off x="5971047" y="2341900"/>
            <a:ext cx="2805300" cy="1911153"/>
            <a:chOff x="5971047" y="2341900"/>
            <a:chExt cx="2805300" cy="1911153"/>
          </a:xfrm>
        </p:grpSpPr>
        <p:sp>
          <p:nvSpPr>
            <p:cNvPr id="122" name="Google Shape;122;p21"/>
            <p:cNvSpPr/>
            <p:nvPr/>
          </p:nvSpPr>
          <p:spPr>
            <a:xfrm>
              <a:off x="6844100" y="36396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534025" y="36396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8223950" y="36396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5" name="Google Shape;125;p21"/>
            <p:cNvCxnSpPr>
              <a:stCxn id="122" idx="3"/>
              <a:endCxn id="123" idx="1"/>
            </p:cNvCxnSpPr>
            <p:nvPr/>
          </p:nvCxnSpPr>
          <p:spPr>
            <a:xfrm>
              <a:off x="7237700" y="38364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21"/>
            <p:cNvCxnSpPr>
              <a:stCxn id="123" idx="3"/>
              <a:endCxn id="124" idx="1"/>
            </p:cNvCxnSpPr>
            <p:nvPr/>
          </p:nvCxnSpPr>
          <p:spPr>
            <a:xfrm>
              <a:off x="7927625" y="38364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7" name="Google Shape;127;p21"/>
            <p:cNvSpPr txBox="1"/>
            <p:nvPr/>
          </p:nvSpPr>
          <p:spPr>
            <a:xfrm>
              <a:off x="6922700" y="2341900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28" name="Google Shape;128;p21"/>
            <p:cNvCxnSpPr>
              <a:stCxn id="127" idx="2"/>
              <a:endCxn id="124" idx="0"/>
            </p:cNvCxnSpPr>
            <p:nvPr/>
          </p:nvCxnSpPr>
          <p:spPr>
            <a:xfrm>
              <a:off x="7385900" y="3149500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21"/>
            <p:cNvSpPr/>
            <p:nvPr/>
          </p:nvSpPr>
          <p:spPr>
            <a:xfrm>
              <a:off x="6154175" y="3639675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0" name="Google Shape;130;p21"/>
            <p:cNvCxnSpPr>
              <a:stCxn id="129" idx="3"/>
            </p:cNvCxnSpPr>
            <p:nvPr/>
          </p:nvCxnSpPr>
          <p:spPr>
            <a:xfrm>
              <a:off x="6547775" y="3836475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21"/>
            <p:cNvSpPr/>
            <p:nvPr/>
          </p:nvSpPr>
          <p:spPr>
            <a:xfrm>
              <a:off x="5971047" y="3843278"/>
              <a:ext cx="2805300" cy="409775"/>
            </a:xfrm>
            <a:custGeom>
              <a:rect b="b" l="l" r="r" t="t"/>
              <a:pathLst>
                <a:path extrusionOk="0" h="16391" w="112212">
                  <a:moveTo>
                    <a:pt x="106640" y="85"/>
                  </a:moveTo>
                  <a:cubicBezTo>
                    <a:pt x="108244" y="85"/>
                    <a:pt x="110397" y="-255"/>
                    <a:pt x="111360" y="1029"/>
                  </a:cubicBezTo>
                  <a:cubicBezTo>
                    <a:pt x="113100" y="3350"/>
                    <a:pt x="111793" y="7784"/>
                    <a:pt x="109472" y="9524"/>
                  </a:cubicBezTo>
                  <a:cubicBezTo>
                    <a:pt x="103134" y="14277"/>
                    <a:pt x="93797" y="12355"/>
                    <a:pt x="85875" y="12355"/>
                  </a:cubicBezTo>
                  <a:cubicBezTo>
                    <a:pt x="66502" y="12355"/>
                    <a:pt x="46822" y="18986"/>
                    <a:pt x="27825" y="15187"/>
                  </a:cubicBezTo>
                  <a:cubicBezTo>
                    <a:pt x="19557" y="13533"/>
                    <a:pt x="9556" y="16473"/>
                    <a:pt x="2812" y="11412"/>
                  </a:cubicBezTo>
                  <a:cubicBezTo>
                    <a:pt x="246" y="9486"/>
                    <a:pt x="-857" y="4642"/>
                    <a:pt x="924" y="1973"/>
                  </a:cubicBezTo>
                  <a:cubicBezTo>
                    <a:pt x="2089" y="227"/>
                    <a:pt x="4960" y="557"/>
                    <a:pt x="7059" y="557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