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22" r:id="rId21"/>
    <p:sldId id="274" r:id="rId22"/>
    <p:sldId id="275" r:id="rId23"/>
    <p:sldId id="276" r:id="rId24"/>
    <p:sldId id="281" r:id="rId25"/>
    <p:sldId id="318" r:id="rId26"/>
    <p:sldId id="319" r:id="rId27"/>
    <p:sldId id="320" r:id="rId28"/>
    <p:sldId id="277" r:id="rId29"/>
    <p:sldId id="278" r:id="rId30"/>
    <p:sldId id="279" r:id="rId31"/>
    <p:sldId id="280" r:id="rId32"/>
    <p:sldId id="282" r:id="rId33"/>
    <p:sldId id="283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954f4a0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a954f4a0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a954f4a08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a954f4a08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a954f4a0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a954f4a0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954f4a08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a954f4a08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a954f4a08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a954f4a08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954f4a08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954f4a08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a954f4a08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a954f4a08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954f4a0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a954f4a0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954f4a0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a954f4a0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954f4a0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a954f4a0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a954f4a0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a954f4a0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32bf908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32bf908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32bf9084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32bf9084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32bf9084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32bf9084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32bf9084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32bf9084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32bf9084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32bf9084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32bf908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32bf908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32bf9084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32bf9084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32bf9084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32bf9084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a954f4a0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a954f4a0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954f4a0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954f4a0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a954f4a0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a954f4a0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954f4a08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a954f4a08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a954f4a08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a954f4a08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a954f4a08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a954f4a08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954f4a08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954f4a08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a954f4a0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a954f4a08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4669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91817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527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3855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9119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19932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73909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94878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871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5018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9359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4019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3654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11461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649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4362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30823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388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 C++ Review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CPSC 131 ~ CSU Fullerton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Shrinivas Patil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Credit- Kevin Wortman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Review: Pointers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CPSC 131 ~ CSU Fullerton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Shrinivas Patil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Credit:Kevin A. Wortman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0E7C-2954-84AA-14BB-BBEBFC45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72A5-BBF5-DE40-C4F8-85FF53E8C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arrays arr1 and arr2. Write C++ program to find out the Union and intersection of an array</a:t>
            </a:r>
          </a:p>
          <a:p>
            <a:pPr marL="114300" indent="0">
              <a:buNone/>
            </a:pPr>
            <a:r>
              <a:rPr lang="en-US" dirty="0"/>
              <a:t>Input:</a:t>
            </a:r>
          </a:p>
          <a:p>
            <a:pPr marL="114300" indent="0">
              <a:buNone/>
            </a:pPr>
            <a:r>
              <a:rPr lang="en-US" dirty="0"/>
              <a:t>arr1 = [1,2,4,5,6,]</a:t>
            </a:r>
          </a:p>
          <a:p>
            <a:pPr marL="114300" indent="0">
              <a:buNone/>
            </a:pPr>
            <a:r>
              <a:rPr lang="en-IN" dirty="0"/>
              <a:t>arr2 = [2,4,6,8]</a:t>
            </a:r>
          </a:p>
          <a:p>
            <a:pPr marL="114300" indent="0">
              <a:buNone/>
            </a:pPr>
            <a:r>
              <a:rPr lang="en-IN" dirty="0"/>
              <a:t>Output: </a:t>
            </a:r>
          </a:p>
          <a:p>
            <a:pPr marL="114300" indent="0">
              <a:buNone/>
            </a:pPr>
            <a:r>
              <a:rPr lang="en-IN" dirty="0"/>
              <a:t>Union = [1,2,4,5,6,8]</a:t>
            </a:r>
          </a:p>
          <a:p>
            <a:pPr marL="114300" indent="0">
              <a:buNone/>
            </a:pPr>
            <a:r>
              <a:rPr lang="en-IN" dirty="0"/>
              <a:t>Intersection = [2,4,6]</a:t>
            </a:r>
          </a:p>
        </p:txBody>
      </p:sp>
    </p:spTree>
    <p:extLst>
      <p:ext uri="{BB962C8B-B14F-4D97-AF65-F5344CB8AC3E}">
        <p14:creationId xmlns:p14="http://schemas.microsoft.com/office/powerpoint/2010/main" val="149611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Review: Pointers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Object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a value in a program, ex.: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name;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score;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 object is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stored at a location in memory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Sketches help us visualize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Pointer: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 location in memory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Valid pointer: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location of a valid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Invalid pointer: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not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Pointer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data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is the data type for a pointer to an object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int*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a pointer to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Pointers are uninitialized by default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Like other integer types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p;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is an invalid pointer to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Address-of Operator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object x of type T,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is an expression that yields the location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as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T*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pointer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294967295"/>
          </p:nvPr>
        </p:nvSpPr>
        <p:spPr>
          <a:xfrm>
            <a:off x="0" y="3055938"/>
            <a:ext cx="8521700" cy="158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score = 5;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ptr = &amp;score;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Sketching a Pointer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2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Draw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 arrow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Starts where the pointer is stored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Ends at the location of the pointer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4294967295"/>
          </p:nvPr>
        </p:nvSpPr>
        <p:spPr>
          <a:xfrm>
            <a:off x="0" y="3055938"/>
            <a:ext cx="3032125" cy="158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score = 5;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ptr = &amp;score;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759500" y="3467375"/>
            <a:ext cx="104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score=5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424450" y="3467375"/>
            <a:ext cx="6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71" name="Google Shape;171;p26"/>
          <p:cNvCxnSpPr>
            <a:stCxn id="170" idx="3"/>
            <a:endCxn id="169" idx="1"/>
          </p:cNvCxnSpPr>
          <p:nvPr/>
        </p:nvCxnSpPr>
        <p:spPr>
          <a:xfrm>
            <a:off x="6101250" y="3667475"/>
            <a:ext cx="65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Dereference Operator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For pointer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is an expression that yields an lvalue for the object at p’s location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“Follow the pointer”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Undefined behavior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invalid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Dereference Operator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24273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x = 6;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ptr = &amp;x;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y = *ptr;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*ptr = 100;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4" name="Google Shape;184;p28"/>
          <p:cNvGrpSpPr/>
          <p:nvPr/>
        </p:nvGrpSpPr>
        <p:grpSpPr>
          <a:xfrm>
            <a:off x="3030025" y="1846250"/>
            <a:ext cx="1993250" cy="400200"/>
            <a:chOff x="4572000" y="1468825"/>
            <a:chExt cx="1993250" cy="400200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5907050" y="1468825"/>
              <a:ext cx="65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x=6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4572000" y="1468825"/>
              <a:ext cx="67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Code Pro"/>
                  <a:ea typeface="Source Code Pro"/>
                  <a:cs typeface="Source Code Pro"/>
                  <a:sym typeface="Source Code Pro"/>
                </a:rPr>
                <a:t>ptr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187" name="Google Shape;187;p28"/>
            <p:cNvCxnSpPr>
              <a:stCxn id="186" idx="3"/>
              <a:endCxn id="185" idx="1"/>
            </p:cNvCxnSpPr>
            <p:nvPr/>
          </p:nvCxnSpPr>
          <p:spPr>
            <a:xfrm>
              <a:off x="5248800" y="1668925"/>
              <a:ext cx="658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8" name="Google Shape;188;p28"/>
          <p:cNvSpPr txBox="1"/>
          <p:nvPr/>
        </p:nvSpPr>
        <p:spPr>
          <a:xfrm>
            <a:off x="3137850" y="2167375"/>
            <a:ext cx="13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y=6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137850" y="2571750"/>
            <a:ext cx="13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x=100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4659700" y="1846250"/>
            <a:ext cx="136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✗ 100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Reassigning a Pointer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10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 pointer may be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reassigned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a.k.a.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moved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Points at a different location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4294967295"/>
          </p:nvPr>
        </p:nvSpPr>
        <p:spPr>
          <a:xfrm>
            <a:off x="0" y="2571750"/>
            <a:ext cx="3032125" cy="1585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x = 6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y = 5;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ptr = &amp;x;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ptr = &amp;y;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365075" y="2654975"/>
            <a:ext cx="6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x=6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030025" y="2654975"/>
            <a:ext cx="67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0" name="Google Shape;200;p29"/>
          <p:cNvCxnSpPr>
            <a:stCxn id="199" idx="3"/>
            <a:endCxn id="198" idx="1"/>
          </p:cNvCxnSpPr>
          <p:nvPr/>
        </p:nvCxnSpPr>
        <p:spPr>
          <a:xfrm>
            <a:off x="3706825" y="2855075"/>
            <a:ext cx="658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9"/>
          <p:cNvSpPr txBox="1"/>
          <p:nvPr/>
        </p:nvSpPr>
        <p:spPr>
          <a:xfrm>
            <a:off x="4365075" y="3165000"/>
            <a:ext cx="65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y=5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02" name="Google Shape;202;p29"/>
          <p:cNvCxnSpPr>
            <a:stCxn id="199" idx="3"/>
            <a:endCxn id="201" idx="1"/>
          </p:cNvCxnSpPr>
          <p:nvPr/>
        </p:nvCxnSpPr>
        <p:spPr>
          <a:xfrm>
            <a:off x="3706825" y="2855075"/>
            <a:ext cx="658200" cy="51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Pointers</a:t>
            </a:r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Invalid pointer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does not point to valid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Uninitialized pointer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string* p1;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Null pointer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double* p2 = nullptr;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Dangling pointer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location of deleted object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char* p3 = new char;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delete p3; // p3 is now dangling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Dereferencing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an invalid pointer is a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logic error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Don’t: *p1, *p2, or *p3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Usually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segmentation fault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Review: Arrays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CPSC 131 ~ CSU Fullerton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Shrinivas Patil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Credit: Kevin Wortman</a:t>
            </a: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9229-F2B7-BEC6-48CF-2E5B2174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7F33-2C5E-EC4C-D612-61FBB4F96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Two numbers a and b from user and swap both the numbers and print it.</a:t>
            </a:r>
          </a:p>
          <a:p>
            <a:r>
              <a:rPr lang="en-US" dirty="0"/>
              <a:t>Input</a:t>
            </a:r>
          </a:p>
          <a:p>
            <a:pPr marL="114300" indent="0">
              <a:buNone/>
            </a:pPr>
            <a:r>
              <a:rPr lang="en-US" dirty="0"/>
              <a:t>		a = 23</a:t>
            </a:r>
          </a:p>
          <a:p>
            <a:pPr marL="114300" indent="0">
              <a:buNone/>
            </a:pPr>
            <a:r>
              <a:rPr lang="en-US" dirty="0"/>
              <a:t>		b = 34</a:t>
            </a:r>
          </a:p>
          <a:p>
            <a:pPr marL="114300" indent="0">
              <a:buNone/>
            </a:pPr>
            <a:r>
              <a:rPr lang="en-US" dirty="0"/>
              <a:t>	  Output</a:t>
            </a:r>
          </a:p>
          <a:p>
            <a:pPr marL="114300" indent="0">
              <a:buNone/>
            </a:pPr>
            <a:r>
              <a:rPr lang="en-US" dirty="0"/>
              <a:t>		a = 34</a:t>
            </a:r>
          </a:p>
          <a:p>
            <a:pPr marL="114300" indent="0">
              <a:buNone/>
            </a:pPr>
            <a:r>
              <a:rPr lang="en-US" dirty="0"/>
              <a:t>		b = 23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28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Review: Classes and Dynamic Memory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CPSC 131 ~ CSU Fullerton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Shrinivas Patil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Credit:Kevin A. Wortman</a:t>
            </a:r>
            <a:endParaRPr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Dynamic Memory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Default: declared objects are allocated in </a:t>
            </a: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static memory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Problem: limited to a few megabytes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Solution: allocate an object in </a:t>
            </a: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dynamic memory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 memory limit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But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programmer must explicitly free the object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Static versus Dynamic Memory</a:t>
            </a: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a;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b[1000];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4294967295"/>
          </p:nvPr>
        </p:nvSpPr>
        <p:spPr>
          <a:xfrm>
            <a:off x="4883150" y="1468438"/>
            <a:ext cx="4260850" cy="3100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c = new int();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int* d = new int[1000];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 c;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 [] 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Example: Memory Leak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When programmers created a dynamic memory but not properly deallocated and that </a:t>
            </a:r>
            <a:r>
              <a:rPr lang="en-US" sz="1200" b="0" i="0" u="none" strike="noStrike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memory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is </a:t>
            </a:r>
            <a:r>
              <a:rPr lang="en-US" sz="12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no longer needed</a:t>
            </a: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DynamicDate {</a:t>
            </a:r>
            <a:br>
              <a:rPr lang="en" sz="1200" dirty="0"/>
            </a:br>
            <a:r>
              <a:rPr lang="en" sz="1200" dirty="0"/>
              <a:t>public:</a:t>
            </a:r>
            <a:br>
              <a:rPr lang="en" sz="1200" dirty="0"/>
            </a:br>
            <a:r>
              <a:rPr lang="en" sz="1200" dirty="0"/>
              <a:t>  DynamicDate(int year, int month, int day) {</a:t>
            </a:r>
            <a:br>
              <a:rPr lang="en" sz="1200" dirty="0"/>
            </a:br>
            <a:r>
              <a:rPr lang="en" sz="1200" dirty="0"/>
              <a:t>    year_ = new int(year);</a:t>
            </a:r>
            <a:br>
              <a:rPr lang="en" sz="1200" dirty="0"/>
            </a:br>
            <a:r>
              <a:rPr lang="en" sz="1200" dirty="0"/>
              <a:t>    month_ = new int(month);</a:t>
            </a:r>
            <a:br>
              <a:rPr lang="en" sz="1200" dirty="0"/>
            </a:br>
            <a:r>
              <a:rPr lang="en" sz="1200" dirty="0"/>
              <a:t>    day_ = new int(day);</a:t>
            </a:r>
            <a:br>
              <a:rPr lang="en" sz="1200" dirty="0"/>
            </a:br>
            <a:r>
              <a:rPr lang="en" sz="1200" dirty="0"/>
              <a:t>  }</a:t>
            </a:r>
            <a:br>
              <a:rPr lang="en" sz="1200" dirty="0"/>
            </a:br>
            <a:r>
              <a:rPr lang="en" sz="1200" dirty="0"/>
              <a:t>…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private:</a:t>
            </a:r>
            <a:br>
              <a:rPr lang="en" sz="1200" dirty="0"/>
            </a:br>
            <a:r>
              <a:rPr lang="en" sz="1200" dirty="0"/>
              <a:t>  int *year_, *month_, *day_;</a:t>
            </a:r>
            <a:br>
              <a:rPr lang="en" sz="1200" dirty="0"/>
            </a:br>
            <a:r>
              <a:rPr lang="en" sz="1200" dirty="0"/>
              <a:t>};</a:t>
            </a:r>
            <a:endParaRPr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EFA0-7D31-576F-30F1-BA898905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483B-BAAA-6D0D-A999-D7DD81BF9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51" y="1355411"/>
            <a:ext cx="8520600" cy="3099900"/>
          </a:xfrm>
        </p:spPr>
        <p:txBody>
          <a:bodyPr/>
          <a:lstStyle/>
          <a:p>
            <a:r>
              <a:rPr lang="en-US" dirty="0"/>
              <a:t>Wrappers or containers to raw pointers</a:t>
            </a:r>
          </a:p>
          <a:p>
            <a:r>
              <a:rPr lang="en-US" dirty="0"/>
              <a:t>Automatically creates and deletes memory</a:t>
            </a:r>
          </a:p>
          <a:p>
            <a:r>
              <a:rPr lang="en-US" dirty="0"/>
              <a:t>There are three of them</a:t>
            </a:r>
          </a:p>
          <a:p>
            <a:r>
              <a:rPr lang="en-US" dirty="0"/>
              <a:t>Unique, shared and weak</a:t>
            </a:r>
          </a:p>
          <a:p>
            <a:r>
              <a:rPr lang="en-US" dirty="0"/>
              <a:t>We will learn unique and shared because mostly they are used</a:t>
            </a:r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37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52C6-0B0F-D394-B3B0-96D773DA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A8476-2125-700A-75AF-11F02D64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as a replacement of </a:t>
            </a:r>
            <a:r>
              <a:rPr lang="en-US" dirty="0" err="1"/>
              <a:t>autoptr</a:t>
            </a:r>
            <a:endParaRPr lang="en-US" dirty="0"/>
          </a:p>
          <a:p>
            <a:r>
              <a:rPr lang="en-IN" dirty="0"/>
              <a:t>Only one owner can point to pointer location</a:t>
            </a:r>
          </a:p>
          <a:p>
            <a:r>
              <a:rPr lang="en-IN" dirty="0"/>
              <a:t>How it is declared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&lt;A&gt;ptr1 =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&lt;A&gt;();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dirty="0"/>
              <a:t>	// Error: can't copy </a:t>
            </a:r>
            <a:r>
              <a:rPr lang="en-IN" dirty="0" err="1"/>
              <a:t>unique_ptr</a:t>
            </a:r>
            <a:r>
              <a:rPr lang="en-IN" dirty="0"/>
              <a:t> 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dirty="0" err="1"/>
              <a:t>unique_ptr</a:t>
            </a:r>
            <a:r>
              <a:rPr lang="en-IN" dirty="0"/>
              <a:t>&lt;A&gt; ptr2 = ptr1;</a:t>
            </a:r>
          </a:p>
          <a:p>
            <a:r>
              <a:rPr lang="en-IN" dirty="0"/>
              <a:t>Ownership can be moved </a:t>
            </a:r>
          </a:p>
          <a:p>
            <a:r>
              <a:rPr lang="en-IN" dirty="0"/>
              <a:t>When it is used?</a:t>
            </a:r>
          </a:p>
          <a:p>
            <a:r>
              <a:rPr lang="en-IN" dirty="0"/>
              <a:t>When single pointer to an object and we want to reclaim it after destroying the object</a:t>
            </a:r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044F8B-4ED4-F7AA-3231-43B9749D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unique_ptr&lt;A&gt; ptr1 (new A); // Error: can't copy unique_ptr unique_ptr&lt;A&gt; ptr2 = ptr1;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7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1F7B-AB07-3B92-1633-BE9107A9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6731-7D0D-9557-8561-E04FF53AB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that can share same memory location</a:t>
            </a:r>
          </a:p>
          <a:p>
            <a:r>
              <a:rPr lang="en-US" dirty="0"/>
              <a:t>Reference counting ownership model</a:t>
            </a:r>
          </a:p>
          <a:p>
            <a:r>
              <a:rPr lang="en-US" dirty="0"/>
              <a:t>Multiple owners can share the same memory location.</a:t>
            </a:r>
          </a:p>
          <a:p>
            <a:r>
              <a:rPr lang="en-US" dirty="0"/>
              <a:t>Example</a:t>
            </a:r>
          </a:p>
          <a:p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&lt;A&gt;shptr1=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&lt;A&gt;();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Use_count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method used to find out number of owners</a:t>
            </a:r>
          </a:p>
          <a:p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Weak_ptr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creates the copy of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 gives access to object shared by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shared_ptrs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Doesn’t count in reference counting.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1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Class Data Members, Constructor, Destructor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Class: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object-oriented data type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Class member: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thing inside a class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Data member: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class member that is a variable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Member function: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class member that is a function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Constructor: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special member function, initializes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Destructor: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special member function, destroys data members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Student</a:t>
            </a:r>
            <a:endParaRPr dirty="0"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Student{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roll; std::string name, major; 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sem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Student(){}</a:t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~Student() {}</a:t>
            </a: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Review: Arrays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Array: aggregate data type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Stores many elements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Later: array as a formal data structure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Now: programming with arrays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 dirty="0">
                <a:latin typeface="Source Sans Pro"/>
                <a:ea typeface="Source Sans Pro"/>
                <a:cs typeface="Source Sans Pro"/>
                <a:sym typeface="Source Sans Pro"/>
              </a:rPr>
              <a:t>Default constructor: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no-argument constructor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e.g. </a:t>
            </a:r>
            <a:r>
              <a:rPr lang="en" dirty="0">
                <a:latin typeface="Consolas"/>
                <a:ea typeface="Source Sans Pro"/>
                <a:cs typeface="Source Sans Pro"/>
                <a:sym typeface="Consolas"/>
              </a:rPr>
              <a:t>Student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 dirty="0">
                <a:latin typeface="Source Sans Pro"/>
                <a:ea typeface="Source Sans Pro"/>
                <a:cs typeface="Source Sans Pro"/>
                <a:sym typeface="Source Sans Pro"/>
              </a:rPr>
              <a:t>Implicit default constructor: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used unless you write your own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Calls the default constructor on each data member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OK if </a:t>
            </a:r>
            <a:r>
              <a:rPr lang="en" u="sng" dirty="0">
                <a:latin typeface="Source Sans Pro"/>
                <a:ea typeface="Source Sans Pro"/>
                <a:cs typeface="Source Sans Pro"/>
                <a:sym typeface="Source Sans Pro"/>
              </a:rPr>
              <a:t>every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data member would be initialized by its own default constructor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class Name {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private: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  string first_, last_;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Destructor</a:t>
            </a: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i="1">
                <a:latin typeface="Source Sans Pro"/>
                <a:ea typeface="Source Sans Pro"/>
                <a:cs typeface="Source Sans Pro"/>
                <a:sym typeface="Source Sans Pro"/>
              </a:rPr>
              <a:t>Default destructor: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used unless you write your own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Calls the destructor of each data member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OK if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no data members need to be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Not OK if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constructor allocated dynamic memory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Destructor Fixes Memory Leak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class DynamicDate {</a:t>
            </a:r>
            <a:br>
              <a:rPr lang="en" sz="1200"/>
            </a:br>
            <a:r>
              <a:rPr lang="en" sz="1200"/>
              <a:t>public:</a:t>
            </a:r>
            <a:br>
              <a:rPr lang="en" sz="1200"/>
            </a:br>
            <a:r>
              <a:rPr lang="en" sz="1200"/>
              <a:t>  DynamicDate(int year, int month, int day) {</a:t>
            </a:r>
            <a:br>
              <a:rPr lang="en" sz="1200"/>
            </a:br>
            <a:r>
              <a:rPr lang="en" sz="1200"/>
              <a:t>    year_ = new int(year);</a:t>
            </a:r>
            <a:br>
              <a:rPr lang="en" sz="1200"/>
            </a:br>
            <a:r>
              <a:rPr lang="en" sz="1200"/>
              <a:t>    month_ = new int(month);</a:t>
            </a:r>
            <a:br>
              <a:rPr lang="en" sz="1200"/>
            </a:br>
            <a:r>
              <a:rPr lang="en" sz="1200"/>
              <a:t>    day_ = new int(day);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br>
              <a:rPr lang="en" sz="1200"/>
            </a:br>
            <a:r>
              <a:rPr lang="en" sz="1200"/>
              <a:t>  ~DynamicDate() {</a:t>
            </a:r>
            <a:br>
              <a:rPr lang="en" sz="1200"/>
            </a:br>
            <a:r>
              <a:rPr lang="en" sz="1200"/>
              <a:t>    delete year_;</a:t>
            </a:r>
            <a:br>
              <a:rPr lang="en" sz="1200"/>
            </a:br>
            <a:r>
              <a:rPr lang="en" sz="1200"/>
              <a:t>    delete month_;</a:t>
            </a:r>
            <a:br>
              <a:rPr lang="en" sz="1200"/>
            </a:br>
            <a:r>
              <a:rPr lang="en" sz="1200"/>
              <a:t>    delete day_;</a:t>
            </a:r>
            <a:br>
              <a:rPr lang="en" sz="1200"/>
            </a:br>
            <a:r>
              <a:rPr lang="en" sz="1200"/>
              <a:t>  }</a:t>
            </a:r>
            <a:br>
              <a:rPr lang="en" sz="1200"/>
            </a:br>
            <a:r>
              <a:rPr lang="en" sz="1200"/>
              <a:t>…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Copy Constructor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16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template &lt;typename T&gt;</a:t>
            </a:r>
            <a:br>
              <a:rPr lang="en" sz="1400" dirty="0"/>
            </a:br>
            <a:r>
              <a:rPr lang="en" sz="1400" dirty="0"/>
              <a:t>class Array {</a:t>
            </a:r>
            <a:br>
              <a:rPr lang="en" sz="1400" dirty="0"/>
            </a:br>
            <a:r>
              <a:rPr lang="en" sz="1400" dirty="0"/>
              <a:t>public:</a:t>
            </a:r>
            <a:br>
              <a:rPr lang="en" sz="1400" dirty="0"/>
            </a:br>
            <a:r>
              <a:rPr lang="en" sz="1400" dirty="0"/>
              <a:t>  // breaks const and has a compile error:</a:t>
            </a:r>
            <a:br>
              <a:rPr lang="en" sz="1400" dirty="0"/>
            </a:br>
            <a:r>
              <a:rPr lang="en" sz="1400" dirty="0"/>
              <a:t>  Array(const Array&amp; other)</a:t>
            </a:r>
            <a:br>
              <a:rPr lang="en" sz="1400" dirty="0"/>
            </a:br>
            <a:r>
              <a:rPr lang="en" sz="1400" dirty="0"/>
              <a:t>  : size_(other.size_) {</a:t>
            </a:r>
            <a:br>
              <a:rPr lang="en" sz="1400" dirty="0"/>
            </a:br>
            <a:r>
              <a:rPr lang="en" sz="1400" dirty="0"/>
              <a:t>    // steal other.elements_</a:t>
            </a:r>
            <a:br>
              <a:rPr lang="en" sz="1400" dirty="0"/>
            </a:br>
            <a:r>
              <a:rPr lang="en" sz="1400" dirty="0"/>
              <a:t>    elements_ = other.elements_;</a:t>
            </a:r>
            <a:br>
              <a:rPr lang="en" sz="1400" dirty="0"/>
            </a:br>
            <a:r>
              <a:rPr lang="en" sz="1400" dirty="0"/>
              <a:t>    other.elements_ = nullptr;</a:t>
            </a:r>
            <a:br>
              <a:rPr lang="en" sz="1400" dirty="0"/>
            </a:br>
            <a:r>
              <a:rPr lang="en" sz="1400" dirty="0"/>
              <a:t>  }</a:t>
            </a:r>
            <a:br>
              <a:rPr lang="en" sz="1400" dirty="0"/>
            </a:br>
            <a:br>
              <a:rPr lang="en" sz="1400" dirty="0"/>
            </a:br>
            <a:r>
              <a:rPr lang="en" sz="1400" dirty="0"/>
              <a:t>  … </a:t>
            </a:r>
            <a:br>
              <a:rPr lang="en" sz="1400" dirty="0"/>
            </a:b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in Concept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2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Element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: one object in an array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Base type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: data type of a single element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(same for all)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Fixed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size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Cannot change after array is created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Sketch as a grid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Array containing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s 2, 7, 8, 2, 0, 1, 1: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3194400" y="3783125"/>
            <a:ext cx="2755200" cy="393600"/>
            <a:chOff x="909450" y="4011725"/>
            <a:chExt cx="2755200" cy="393600"/>
          </a:xfrm>
        </p:grpSpPr>
        <p:sp>
          <p:nvSpPr>
            <p:cNvPr id="83" name="Google Shape;83;p16"/>
            <p:cNvSpPr/>
            <p:nvPr/>
          </p:nvSpPr>
          <p:spPr>
            <a:xfrm>
              <a:off x="9094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3030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6966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0902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4838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8774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2710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C-Array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Legacy array syntax from 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Declare an array of N elements of type T: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 identifier[N];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int digits[7];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</a:t>
            </a:r>
            <a:r>
              <a:rPr lang="en" b="1">
                <a:latin typeface="Source Sans Pro"/>
                <a:ea typeface="Source Sans Pro"/>
                <a:cs typeface="Source Sans Pro"/>
                <a:sym typeface="Source Sans Pro"/>
              </a:rPr>
              <a:t>uninitialized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3194400" y="4240325"/>
            <a:ext cx="2755200" cy="393600"/>
            <a:chOff x="909450" y="4011725"/>
            <a:chExt cx="2755200" cy="393600"/>
          </a:xfrm>
        </p:grpSpPr>
        <p:sp>
          <p:nvSpPr>
            <p:cNvPr id="97" name="Google Shape;97;p17"/>
            <p:cNvSpPr/>
            <p:nvPr/>
          </p:nvSpPr>
          <p:spPr>
            <a:xfrm>
              <a:off x="9094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3030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6966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0902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4838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774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2710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std::array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Object-oriented array added in C++11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Behaves like other C++ data structures and need to include header file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std::vector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std::string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, etc.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Constructor, iterators, member functions...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Declare an array of N elements of type T: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std::array&lt;T, N&gt; identifier;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std::array&lt;int, 7&gt; digits;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3194400" y="4392725"/>
            <a:ext cx="2755200" cy="393600"/>
            <a:chOff x="909450" y="4011725"/>
            <a:chExt cx="2755200" cy="393600"/>
          </a:xfrm>
        </p:grpSpPr>
        <p:sp>
          <p:nvSpPr>
            <p:cNvPr id="111" name="Google Shape;111;p18"/>
            <p:cNvSpPr/>
            <p:nvPr/>
          </p:nvSpPr>
          <p:spPr>
            <a:xfrm>
              <a:off x="9094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3030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6966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20902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24838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28774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3271050" y="4011725"/>
              <a:ext cx="393600" cy="393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Implementations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Theme: </a:t>
            </a: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alternative implementations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of the same interface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C-array interface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[ ] operator, indexing scheme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std::array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 interface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same as above and more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C-array and std::array are interchangeable alternatives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Compare, choose wisely 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 Operator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28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For array A, the expression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A[i]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yields an lvalue for the element at index i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lvalue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: read or write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b="1" dirty="0">
                <a:latin typeface="Source Sans Pro"/>
                <a:ea typeface="Source Sans Pro"/>
                <a:cs typeface="Source Sans Pro"/>
                <a:sym typeface="Source Sans Pro"/>
              </a:rPr>
              <a:t>index i</a:t>
            </a: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: must be unsigned int such that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  <a:t>0 ≤ i &lt; N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Filling An Array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 points[100];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(size_t i = 0; i &lt; 100; ++i)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points[i] = 0.0;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std::array&lt;double, 100&gt; points;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(size_t i = 0; i &lt; 100; ++i)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points[i] = 0.0;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1531</TotalTime>
  <Words>1651</Words>
  <Application>Microsoft Office PowerPoint</Application>
  <PresentationFormat>On-screen Show (16:9)</PresentationFormat>
  <Paragraphs>228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Source Code Pro</vt:lpstr>
      <vt:lpstr>Source Sans Pro</vt:lpstr>
      <vt:lpstr>Trebuchet MS</vt:lpstr>
      <vt:lpstr>Wingdings 3</vt:lpstr>
      <vt:lpstr>Facet</vt:lpstr>
      <vt:lpstr>02. C++ Review</vt:lpstr>
      <vt:lpstr>C++ Review: Arrays</vt:lpstr>
      <vt:lpstr>C++ Review: Arrays</vt:lpstr>
      <vt:lpstr>Arrays in Concept</vt:lpstr>
      <vt:lpstr>C-Array</vt:lpstr>
      <vt:lpstr>std::array</vt:lpstr>
      <vt:lpstr>Alternative Implementations</vt:lpstr>
      <vt:lpstr>Subscript Operator</vt:lpstr>
      <vt:lpstr>Example: Filling An Array</vt:lpstr>
      <vt:lpstr>C++ Review: Pointers</vt:lpstr>
      <vt:lpstr>Problem Statement</vt:lpstr>
      <vt:lpstr>C++ Review: Pointers</vt:lpstr>
      <vt:lpstr>Declaring a Pointer</vt:lpstr>
      <vt:lpstr>Address-of Operator</vt:lpstr>
      <vt:lpstr>Sketching a Pointer</vt:lpstr>
      <vt:lpstr>Dereference Operator</vt:lpstr>
      <vt:lpstr>Dereference Operator</vt:lpstr>
      <vt:lpstr>Reassigning a Pointer</vt:lpstr>
      <vt:lpstr>Invalid Pointers</vt:lpstr>
      <vt:lpstr>Problem Statement</vt:lpstr>
      <vt:lpstr>C++ Review: Classes and Dynamic Memory</vt:lpstr>
      <vt:lpstr>Review: Dynamic Memory</vt:lpstr>
      <vt:lpstr>Example: Static versus Dynamic Memory</vt:lpstr>
      <vt:lpstr>Bug Example: Memory Leak</vt:lpstr>
      <vt:lpstr>Smart Pointers</vt:lpstr>
      <vt:lpstr>Unique Pointer</vt:lpstr>
      <vt:lpstr>Shared Pointer</vt:lpstr>
      <vt:lpstr>Review: Class Data Members, Constructor, Destructor</vt:lpstr>
      <vt:lpstr>Example: Student</vt:lpstr>
      <vt:lpstr>Default Constructor</vt:lpstr>
      <vt:lpstr>Default Destructor</vt:lpstr>
      <vt:lpstr>Example: Destructor Fixes Memory Leak</vt:lpstr>
      <vt:lpstr>Recall: Copy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02. C++ Review</dc:title>
  <dc:creator>Shrinivas</dc:creator>
  <cp:lastModifiedBy>Shrinivas Patil</cp:lastModifiedBy>
  <cp:revision>9</cp:revision>
  <dcterms:modified xsi:type="dcterms:W3CDTF">2023-08-25T06:18:41Z</dcterms:modified>
</cp:coreProperties>
</file>