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0" r:id="rId5"/>
    <p:sldId id="270" r:id="rId6"/>
    <p:sldId id="271" r:id="rId7"/>
    <p:sldId id="272" r:id="rId8"/>
    <p:sldId id="263" r:id="rId9"/>
    <p:sldId id="265" r:id="rId10"/>
    <p:sldId id="257" r:id="rId11"/>
    <p:sldId id="274" r:id="rId12"/>
    <p:sldId id="262" r:id="rId13"/>
    <p:sldId id="259" r:id="rId14"/>
    <p:sldId id="273" r:id="rId15"/>
    <p:sldId id="261" r:id="rId16"/>
    <p:sldId id="264" r:id="rId17"/>
    <p:sldId id="275" r:id="rId18"/>
    <p:sldId id="278" r:id="rId19"/>
    <p:sldId id="266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7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18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6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3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5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5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8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0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4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30E5-4545-4E9B-8460-094326E34C3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D3028C-3273-4B82-B224-176EB09F8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dexcep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7858-E626-5502-ED49-39A696500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Review</a:t>
            </a:r>
            <a:br>
              <a:rPr lang="en-US" dirty="0"/>
            </a:br>
            <a:r>
              <a:rPr lang="en-US" dirty="0"/>
              <a:t>Week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EEDE7-06A7-0EA3-7FF9-CE13C5866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 131- Data Structures</a:t>
            </a:r>
          </a:p>
          <a:p>
            <a:r>
              <a:rPr lang="en-US" dirty="0"/>
              <a:t>Shrinivas 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73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DA73-2DB5-2798-6011-042F6243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7D33-D119-C1CD-43CA-CB1705B8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Indicates polymorphism OOPS part</a:t>
            </a:r>
          </a:p>
          <a:p>
            <a:r>
              <a:rPr lang="en-US" dirty="0"/>
              <a:t>Compile time polymorphism</a:t>
            </a:r>
          </a:p>
          <a:p>
            <a:r>
              <a:rPr lang="en-US" dirty="0"/>
              <a:t>Multiple functions has same name but different parameters</a:t>
            </a:r>
          </a:p>
          <a:p>
            <a:r>
              <a:rPr lang="en-IN" dirty="0"/>
              <a:t>Similar actions but different parameters</a:t>
            </a:r>
          </a:p>
          <a:p>
            <a:pPr marL="0" indent="0">
              <a:buNone/>
            </a:pPr>
            <a:r>
              <a:rPr lang="en-IN" dirty="0"/>
              <a:t>	int function(int a, int b, int c){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int function(int a, int b){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r>
              <a:rPr lang="en-IN" dirty="0"/>
              <a:t>Data type Conversion, geometry calculations, maths calculations,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3838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8C20-0F8A-2073-BA78-E6C5572F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4CE3-D568-C4FC-17AF-D7B59711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code to find a factorial of number</a:t>
            </a:r>
          </a:p>
          <a:p>
            <a:r>
              <a:rPr lang="en-IN" dirty="0"/>
              <a:t>Write a code to print Fibonacci series.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9507-CDBB-C2B3-F2D1-469E7CD0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rule of three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7F2F-D36A-A8BA-8B8A-E6AF93FC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424242"/>
                </a:solidFill>
                <a:effectLst/>
              </a:rPr>
              <a:t>if a class defines any of these, it must define all three:</a:t>
            </a:r>
          </a:p>
          <a:p>
            <a:pPr lvl="1" fontAlgn="base">
              <a:spcBef>
                <a:spcPts val="0"/>
              </a:spcBef>
            </a:pPr>
            <a:r>
              <a:rPr lang="en-US" dirty="0">
                <a:solidFill>
                  <a:srgbClr val="424242"/>
                </a:solidFill>
              </a:rPr>
              <a:t>Destructor</a:t>
            </a:r>
          </a:p>
          <a:p>
            <a:pPr lvl="1" fontAlgn="base">
              <a:spcBef>
                <a:spcPts val="0"/>
              </a:spcBef>
            </a:pP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Copy Constructor</a:t>
            </a:r>
          </a:p>
          <a:p>
            <a:pPr lvl="1" fontAlgn="base">
              <a:spcBef>
                <a:spcPts val="0"/>
              </a:spcBef>
            </a:pPr>
            <a:r>
              <a:rPr lang="en-US" dirty="0">
                <a:solidFill>
                  <a:srgbClr val="424242"/>
                </a:solidFill>
              </a:rPr>
              <a:t>Copy assignment operator</a:t>
            </a:r>
            <a:endParaRPr lang="en-IN" dirty="0"/>
          </a:p>
          <a:p>
            <a:r>
              <a:rPr lang="en-IN" dirty="0"/>
              <a:t>Why??</a:t>
            </a:r>
          </a:p>
          <a:p>
            <a:pPr lvl="1"/>
            <a:r>
              <a:rPr lang="en-IN" dirty="0"/>
              <a:t>Initialize the objects</a:t>
            </a:r>
          </a:p>
          <a:p>
            <a:pPr lvl="1"/>
            <a:r>
              <a:rPr lang="en-IN" dirty="0"/>
              <a:t>Obligated to handle new/delete</a:t>
            </a:r>
          </a:p>
        </p:txBody>
      </p:sp>
    </p:spTree>
    <p:extLst>
      <p:ext uri="{BB962C8B-B14F-4D97-AF65-F5344CB8AC3E}">
        <p14:creationId xmlns:p14="http://schemas.microsoft.com/office/powerpoint/2010/main" val="21513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3E1F-0E6D-0DE6-4660-4FC2C5BC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6D88-1567-68C6-62B9-E4B9A0424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Deriving a class from another class</a:t>
            </a:r>
          </a:p>
          <a:p>
            <a:r>
              <a:rPr lang="en-US" sz="1400" dirty="0"/>
              <a:t>Derived class is child class and from it is derived is parent</a:t>
            </a:r>
          </a:p>
          <a:p>
            <a:pPr marL="457200" lvl="1" indent="0">
              <a:buNone/>
            </a:pPr>
            <a:r>
              <a:rPr lang="en-US" sz="1400" dirty="0"/>
              <a:t>	Class A{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	class B: </a:t>
            </a:r>
            <a:r>
              <a:rPr lang="en-US" sz="1400" dirty="0" err="1"/>
              <a:t>access_modifier</a:t>
            </a:r>
            <a:r>
              <a:rPr lang="en-US" sz="1400" dirty="0"/>
              <a:t> class A{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r>
              <a:rPr lang="en-US" sz="1400" dirty="0"/>
              <a:t>Types :</a:t>
            </a:r>
          </a:p>
          <a:p>
            <a:pPr lvl="1"/>
            <a:r>
              <a:rPr lang="en-US" sz="1400" dirty="0"/>
              <a:t>Single </a:t>
            </a:r>
          </a:p>
          <a:p>
            <a:pPr lvl="1"/>
            <a:r>
              <a:rPr lang="en-US" sz="1400" dirty="0"/>
              <a:t>Multiple</a:t>
            </a:r>
          </a:p>
          <a:p>
            <a:pPr lvl="1"/>
            <a:r>
              <a:rPr lang="en-US" sz="1400" dirty="0"/>
              <a:t>Multilevel</a:t>
            </a:r>
          </a:p>
          <a:p>
            <a:pPr lvl="1"/>
            <a:r>
              <a:rPr lang="en-US" sz="1400" dirty="0"/>
              <a:t>Hierarchical </a:t>
            </a:r>
          </a:p>
          <a:p>
            <a:pPr lvl="1"/>
            <a:r>
              <a:rPr lang="en-US" sz="1400" dirty="0"/>
              <a:t>Hybrid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4356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51B2-02F1-C54C-0015-33D56CD6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4B7E-13D5-B336-3D52-1B9C808D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three</a:t>
            </a:r>
          </a:p>
          <a:p>
            <a:r>
              <a:rPr lang="en-US" dirty="0"/>
              <a:t>Public members can be accesses anywhere in the program</a:t>
            </a:r>
          </a:p>
          <a:p>
            <a:r>
              <a:rPr lang="en-US" dirty="0"/>
              <a:t>If you want to use a particular member in multiple locations in program </a:t>
            </a:r>
          </a:p>
          <a:p>
            <a:r>
              <a:rPr lang="en-US" dirty="0"/>
              <a:t>Private data members can only accessed within the class. Cannot accessed outside the </a:t>
            </a:r>
          </a:p>
          <a:p>
            <a:r>
              <a:rPr lang="en-US" dirty="0"/>
              <a:t>If any members need to keep secure private is used</a:t>
            </a:r>
          </a:p>
          <a:p>
            <a:r>
              <a:rPr lang="en-US" dirty="0"/>
              <a:t>Protected members are same as private but they can access in any subclass.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6471-C733-7ED3-8C50-D69BDA23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members being an object of another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A2BC-01DC-FBBA-CEBD-F226E41F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declare a object of a class as member of another class</a:t>
            </a:r>
          </a:p>
          <a:p>
            <a:r>
              <a:rPr lang="en-US" dirty="0"/>
              <a:t>How to write it </a:t>
            </a:r>
          </a:p>
          <a:p>
            <a:pPr marL="457200" lvl="1" indent="0">
              <a:buNone/>
            </a:pPr>
            <a:r>
              <a:rPr lang="en-US" dirty="0"/>
              <a:t>		class A{</a:t>
            </a:r>
          </a:p>
          <a:p>
            <a:pPr marL="457200" lvl="1" indent="0">
              <a:buNone/>
            </a:pPr>
            <a:r>
              <a:rPr lang="en-US" dirty="0"/>
              <a:t>			public:</a:t>
            </a:r>
          </a:p>
          <a:p>
            <a:pPr marL="457200" lvl="1" indent="0">
              <a:buNone/>
            </a:pPr>
            <a:r>
              <a:rPr lang="en-US" dirty="0"/>
              <a:t>				int a;</a:t>
            </a:r>
          </a:p>
          <a:p>
            <a:pPr marL="457200" lvl="1" indent="0">
              <a:buNone/>
            </a:pPr>
            <a:r>
              <a:rPr lang="en-US" dirty="0"/>
              <a:t>			A(){}</a:t>
            </a:r>
          </a:p>
          <a:p>
            <a:pPr marL="457200" lvl="1" indent="0">
              <a:buNone/>
            </a:pPr>
            <a:r>
              <a:rPr lang="en-US" dirty="0"/>
              <a:t>			~A(){}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  <a:p>
            <a:pPr marL="457200" lvl="1" indent="0">
              <a:buNone/>
            </a:pPr>
            <a:r>
              <a:rPr lang="en-US" dirty="0"/>
              <a:t>		class B{</a:t>
            </a:r>
          </a:p>
          <a:p>
            <a:pPr marL="457200" lvl="1" indent="0">
              <a:buNone/>
            </a:pPr>
            <a:r>
              <a:rPr lang="en-US" dirty="0"/>
              <a:t>			A </a:t>
            </a:r>
            <a:r>
              <a:rPr lang="en-US" dirty="0" err="1"/>
              <a:t>a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79086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52F0-B29D-E3AB-B1F8-DAFF0279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Templates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04C4-CFF2-CA15-B4CD-5A6CEF5E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 data type as parameter so we don’t need to write different code every data type</a:t>
            </a:r>
          </a:p>
          <a:p>
            <a:r>
              <a:rPr lang="en-IN" dirty="0"/>
              <a:t>Generic for all the types</a:t>
            </a:r>
          </a:p>
          <a:p>
            <a:r>
              <a:rPr lang="en-IN" dirty="0"/>
              <a:t>Can be defined as both class and function</a:t>
            </a:r>
          </a:p>
          <a:p>
            <a:r>
              <a:rPr lang="en-IN" dirty="0"/>
              <a:t>Why we use?</a:t>
            </a:r>
          </a:p>
          <a:p>
            <a:pPr lvl="1"/>
            <a:r>
              <a:rPr lang="en-IN" dirty="0"/>
              <a:t>DRY principle (Do not repeat yourself)</a:t>
            </a:r>
          </a:p>
          <a:p>
            <a:pPr lvl="1"/>
            <a:r>
              <a:rPr lang="en-IN" dirty="0"/>
              <a:t>Generic Programming</a:t>
            </a:r>
          </a:p>
          <a:p>
            <a:r>
              <a:rPr lang="en-IN" dirty="0"/>
              <a:t>Function templates can be write for different data types with same operation </a:t>
            </a:r>
          </a:p>
          <a:p>
            <a:pPr marL="914400" lvl="2" indent="0">
              <a:buNone/>
            </a:pPr>
            <a:r>
              <a:rPr lang="en-IN" dirty="0"/>
              <a:t>	template &lt;</a:t>
            </a:r>
            <a:r>
              <a:rPr lang="en-IN" dirty="0" err="1"/>
              <a:t>typename</a:t>
            </a:r>
            <a:r>
              <a:rPr lang="en-IN" dirty="0"/>
              <a:t> T&gt; T </a:t>
            </a:r>
            <a:r>
              <a:rPr lang="en-IN" dirty="0" err="1"/>
              <a:t>function_name</a:t>
            </a:r>
            <a:r>
              <a:rPr lang="en-IN" dirty="0"/>
              <a:t>(T parameter){</a:t>
            </a:r>
          </a:p>
          <a:p>
            <a:pPr marL="914400" lvl="2" indent="0">
              <a:buNone/>
            </a:pPr>
            <a:r>
              <a:rPr lang="en-IN" dirty="0"/>
              <a:t>		//code inside a function</a:t>
            </a:r>
          </a:p>
          <a:p>
            <a:pPr marL="914400" lvl="2" indent="0">
              <a:buNone/>
            </a:pPr>
            <a:r>
              <a:rPr lang="en-IN" dirty="0"/>
              <a:t>	}</a:t>
            </a:r>
          </a:p>
          <a:p>
            <a:pPr marL="457200" lvl="1" indent="0">
              <a:buNone/>
            </a:pPr>
            <a:r>
              <a:rPr lang="en-IN" dirty="0"/>
              <a:t>		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40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E391-F778-9EE2-570A-E06280E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4C9E-6799-040D-8EB1-7DA7E0F9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="0" i="0" dirty="0">
                <a:effectLst/>
              </a:rPr>
              <a:t>ike function templates, class templates are useful when a class defines something that is independent of the data.</a:t>
            </a:r>
          </a:p>
          <a:p>
            <a:r>
              <a:rPr lang="en-US" dirty="0"/>
              <a:t>Used in data structures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		template&lt;class T&gt;  class A{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0" i="0" dirty="0">
                <a:effectLst/>
              </a:rPr>
              <a:t>}</a:t>
            </a:r>
          </a:p>
          <a:p>
            <a:r>
              <a:rPr lang="en-US" dirty="0"/>
              <a:t>Must use in Competitive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48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CEF-578F-345F-9A24-2C65DEBB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with multiple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8E07-BD43-6909-439B-C3D11654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pass multiple arguments to class templates</a:t>
            </a:r>
          </a:p>
          <a:p>
            <a:r>
              <a:rPr lang="en-US" dirty="0"/>
              <a:t>Useful when multiple data types needs to access the same class</a:t>
            </a:r>
          </a:p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	template&lt;class Parameter1, class Parameter2,……, class Parameter n&gt; class </a:t>
            </a:r>
            <a:r>
              <a:rPr lang="en-US" dirty="0" err="1"/>
              <a:t>classname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//class body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IN" dirty="0"/>
              <a:t>How to create object of such classes</a:t>
            </a:r>
          </a:p>
          <a:p>
            <a:pPr marL="457200" lvl="1" indent="0">
              <a:buNone/>
            </a:pPr>
            <a:r>
              <a:rPr lang="en-IN" dirty="0" err="1"/>
              <a:t>Class_name</a:t>
            </a:r>
            <a:r>
              <a:rPr lang="en-IN" dirty="0"/>
              <a:t>&lt;</a:t>
            </a:r>
            <a:r>
              <a:rPr lang="en-IN" dirty="0" err="1"/>
              <a:t>int,char</a:t>
            </a:r>
            <a:r>
              <a:rPr lang="en-IN" dirty="0"/>
              <a:t>,…..,data type&gt; </a:t>
            </a:r>
            <a:r>
              <a:rPr lang="en-IN" dirty="0" err="1"/>
              <a:t>object_name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305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7A5D-717C-DB9F-856C-CC0B0E4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70EE-CE3A-81DB-DF08-F3457E88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24242"/>
                </a:solidFill>
                <a:effectLst/>
              </a:rPr>
              <a:t>Runtime error: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 something doesn’t work at runtime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Robust programs must detect, handle runtime errors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Programming headache!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Drawbacks to Error Codes</a:t>
            </a:r>
          </a:p>
          <a:p>
            <a:pPr lvl="1"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Gets tedious in long functions</a:t>
            </a:r>
          </a:p>
          <a:p>
            <a:pPr lvl="1"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Each risky operation needs</a:t>
            </a:r>
            <a:br>
              <a:rPr lang="en-US" sz="2000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</a:b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if (problem) {</a:t>
            </a:r>
            <a:br>
              <a:rPr lang="en-US" sz="2000" b="0" i="0" u="none" strike="noStrike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  return &lt;error&gt;</a:t>
            </a:r>
            <a:br>
              <a:rPr lang="en-US" sz="2000" b="0" i="0" u="none" strike="noStrike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i="0" u="none" strike="noStrike" dirty="0">
              <a:solidFill>
                <a:srgbClr val="424242"/>
              </a:solidFill>
              <a:effectLst/>
              <a:latin typeface="Source Sans Pro" panose="020B0503030403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Caller gets no context</a:t>
            </a:r>
          </a:p>
          <a:p>
            <a:pPr lvl="1"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Just “it didn’t work”</a:t>
            </a:r>
          </a:p>
          <a:p>
            <a:pPr lvl="1" fontAlgn="base">
              <a:spcBef>
                <a:spcPts val="0"/>
              </a:spcBef>
              <a:spcAft>
                <a:spcPts val="1600"/>
              </a:spcAft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No “who/what/where/when/why”</a:t>
            </a:r>
          </a:p>
          <a:p>
            <a:pPr lvl="1" fontAlgn="base">
              <a:spcBef>
                <a:spcPts val="0"/>
              </a:spcBef>
              <a:spcAft>
                <a:spcPts val="1600"/>
              </a:spcAft>
            </a:pPr>
            <a:endParaRPr lang="en-US" sz="2800" b="0" i="0" u="none" strike="noStrike" dirty="0">
              <a:solidFill>
                <a:srgbClr val="424242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4242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52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7FF4-7FD9-DB47-AFE3-258AC310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0F81-9DBD-6AA0-1261-685EA765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Initializes object using another object of same class </a:t>
            </a:r>
          </a:p>
          <a:p>
            <a:r>
              <a:rPr lang="en-IN" dirty="0"/>
              <a:t>Takes reference of object of same class</a:t>
            </a:r>
          </a:p>
          <a:p>
            <a:pPr marL="0" indent="0">
              <a:buNone/>
            </a:pPr>
            <a:r>
              <a:rPr lang="en-IN" dirty="0"/>
              <a:t>	Demo(Demo &amp;</a:t>
            </a:r>
            <a:r>
              <a:rPr lang="en-IN" dirty="0" err="1"/>
              <a:t>obj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		id = obj.id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r>
              <a:rPr lang="en-IN" dirty="0"/>
              <a:t>Member-wise initialization</a:t>
            </a:r>
          </a:p>
          <a:p>
            <a:r>
              <a:rPr lang="en-IN" dirty="0"/>
              <a:t>If user has not specified, compiler do it</a:t>
            </a:r>
          </a:p>
          <a:p>
            <a:r>
              <a:rPr lang="en-IN" dirty="0"/>
              <a:t>Used to initialize the members of new object by using the members of another object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7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C1DF-CA9C-FDD8-6C7C-088C394C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Object-Oriented Solution: Exceptions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50A6-A479-62C4-8909-3E8035A3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24242"/>
                </a:solidFill>
                <a:effectLst/>
              </a:rPr>
              <a:t>Exception: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 object that represents a specific runtime error</a:t>
            </a:r>
            <a:endParaRPr lang="en-US" b="0" i="1" u="none" strike="noStrike" dirty="0">
              <a:solidFill>
                <a:srgbClr val="424242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Use class types for exceptions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24242"/>
                </a:solidFill>
                <a:effectLst/>
              </a:rPr>
              <a:t>Throw: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 risky code can throw an exception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if (!</a:t>
            </a:r>
            <a:r>
              <a:rPr lang="en-US" b="0" i="0" u="none" strike="noStrike" dirty="0" err="1">
                <a:solidFill>
                  <a:srgbClr val="424242"/>
                </a:solidFill>
                <a:effectLst/>
              </a:rPr>
              <a:t>cin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) {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  throw </a:t>
            </a:r>
            <a:r>
              <a:rPr lang="en-US" b="0" i="0" u="none" strike="noStrike" dirty="0" err="1">
                <a:solidFill>
                  <a:srgbClr val="424242"/>
                </a:solidFill>
                <a:effectLst/>
              </a:rPr>
              <a:t>InvalidInputException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();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}</a:t>
            </a:r>
            <a:endParaRPr lang="en-US" b="0" i="1" u="none" strike="noStrike" dirty="0">
              <a:solidFill>
                <a:srgbClr val="424242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424242"/>
                </a:solidFill>
                <a:effectLst/>
              </a:rPr>
              <a:t>Catch: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 caller should try to catch exceptions thrown out of functions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try {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  age = </a:t>
            </a:r>
            <a:r>
              <a:rPr lang="en-US" b="0" i="0" u="none" strike="noStrike" dirty="0" err="1">
                <a:solidFill>
                  <a:srgbClr val="424242"/>
                </a:solidFill>
                <a:effectLst/>
              </a:rPr>
              <a:t>read_int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();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} catch (</a:t>
            </a:r>
            <a:r>
              <a:rPr lang="en-US" b="0" i="0" u="none" strike="noStrike" dirty="0" err="1">
                <a:solidFill>
                  <a:srgbClr val="424242"/>
                </a:solidFill>
                <a:effectLst/>
              </a:rPr>
              <a:t>InvalidInputException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 e) {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  </a:t>
            </a:r>
            <a:r>
              <a:rPr lang="en-US" b="0" i="0" u="none" strike="noStrike" dirty="0" err="1">
                <a:solidFill>
                  <a:srgbClr val="424242"/>
                </a:solidFill>
                <a:effectLst/>
              </a:rPr>
              <a:t>cerr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 &lt;&lt; “Invalid input, halting” &lt;&lt; </a:t>
            </a:r>
            <a:r>
              <a:rPr lang="en-US" b="0" i="0" u="none" strike="noStrike" dirty="0" err="1">
                <a:solidFill>
                  <a:srgbClr val="424242"/>
                </a:solidFill>
                <a:effectLst/>
              </a:rPr>
              <a:t>endl</a:t>
            </a: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;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  return 1;</a:t>
            </a:r>
            <a:br>
              <a:rPr lang="en-US" b="0" i="0" u="none" strike="noStrike" dirty="0">
                <a:solidFill>
                  <a:srgbClr val="424242"/>
                </a:solidFill>
                <a:effectLst/>
              </a:rPr>
            </a:br>
            <a:r>
              <a:rPr lang="en-US" b="0" i="0" u="none" strike="noStrike" dirty="0">
                <a:solidFill>
                  <a:srgbClr val="424242"/>
                </a:solidFill>
                <a:effectLst/>
              </a:rPr>
              <a:t>}  </a:t>
            </a:r>
          </a:p>
        </p:txBody>
      </p:sp>
    </p:spTree>
    <p:extLst>
      <p:ext uri="{BB962C8B-B14F-4D97-AF65-F5344CB8AC3E}">
        <p14:creationId xmlns:p14="http://schemas.microsoft.com/office/powerpoint/2010/main" val="272033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51AC-A4D4-029F-BD4F-13C6319B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Standard Exceptions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94B6-C242-1BEF-2DEA-BEEEC1E6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C++ standard library defines exceptions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Best practice: use standard exceptions when you can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If no standard exception fits, create your own exception class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A plain old C++ class, nothing special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424242"/>
                </a:solidFill>
                <a:effectLst/>
                <a:latin typeface="Source Sans Pro" panose="020B0503030403020204" pitchFamily="34" charset="0"/>
              </a:rPr>
              <a:t>See: </a:t>
            </a:r>
            <a:r>
              <a:rPr lang="en-US" b="0" i="0" u="sng" strike="noStrike" dirty="0">
                <a:solidFill>
                  <a:srgbClr val="01AFD1"/>
                </a:solidFill>
                <a:effectLst/>
                <a:latin typeface="Source Sans Pro" panose="020B0503030403020204" pitchFamily="34" charset="0"/>
                <a:hlinkClick r:id="rId2"/>
              </a:rPr>
              <a:t>&lt;</a:t>
            </a:r>
            <a:r>
              <a:rPr lang="en-US" b="0" i="0" u="sng" strike="noStrike" dirty="0" err="1">
                <a:solidFill>
                  <a:srgbClr val="01AFD1"/>
                </a:solidFill>
                <a:effectLst/>
                <a:latin typeface="Source Sans Pro" panose="020B0503030403020204" pitchFamily="34" charset="0"/>
                <a:hlinkClick r:id="rId2"/>
              </a:rPr>
              <a:t>stdexcept</a:t>
            </a:r>
            <a:r>
              <a:rPr lang="en-US" b="0" i="0" u="sng" strike="noStrike" dirty="0">
                <a:solidFill>
                  <a:srgbClr val="01AFD1"/>
                </a:solidFill>
                <a:effectLst/>
                <a:latin typeface="Source Sans Pro" panose="020B0503030403020204" pitchFamily="34" charset="0"/>
                <a:hlinkClick r:id="rId2"/>
              </a:rPr>
              <a:t>&gt; documentation</a:t>
            </a:r>
            <a:endParaRPr lang="en-US" b="0" i="0" u="none" strike="noStrike" dirty="0">
              <a:solidFill>
                <a:srgbClr val="42424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3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BF97-EEB5-4630-7D10-89D11E8D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vs Assignment Operator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6B2F9-F3AE-2A83-1D9B-2641EEC4B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9ACBF-0E6A-3658-2A55-E7437F044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 creates a new memory location</a:t>
            </a:r>
          </a:p>
          <a:p>
            <a:r>
              <a:rPr lang="en-US" dirty="0"/>
              <a:t>Two objects Shares the different memory locations</a:t>
            </a:r>
          </a:p>
          <a:p>
            <a:r>
              <a:rPr lang="en-US" dirty="0"/>
              <a:t>Copy constructor initializes a new object by an already existing object of same class</a:t>
            </a:r>
          </a:p>
          <a:p>
            <a:pPr marL="0" indent="0">
              <a:buNone/>
            </a:pPr>
            <a:r>
              <a:rPr lang="en-US" dirty="0"/>
              <a:t>	Class obj1;</a:t>
            </a:r>
          </a:p>
          <a:p>
            <a:pPr marL="0" indent="0">
              <a:buNone/>
            </a:pPr>
            <a:r>
              <a:rPr lang="en-US" dirty="0"/>
              <a:t>	Class obj2 = obj1;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509DC-0EAE-F390-C90B-5462810A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900FA-EAC6-CB63-EA18-1FA006453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 memory allocation</a:t>
            </a:r>
          </a:p>
          <a:p>
            <a:r>
              <a:rPr lang="en-US" dirty="0"/>
              <a:t>Shares the same memory location but different reference variable point</a:t>
            </a:r>
          </a:p>
          <a:p>
            <a:r>
              <a:rPr lang="en-US" dirty="0"/>
              <a:t>It assigns value of one object to another which are already existed </a:t>
            </a:r>
          </a:p>
          <a:p>
            <a:pPr marL="0" indent="0">
              <a:buNone/>
            </a:pPr>
            <a:r>
              <a:rPr lang="en-US" dirty="0"/>
              <a:t>	Class obj1,obj2;</a:t>
            </a:r>
          </a:p>
          <a:p>
            <a:pPr marL="0" indent="0">
              <a:buNone/>
            </a:pPr>
            <a:r>
              <a:rPr lang="en-US" dirty="0"/>
              <a:t>	obj1=obj2;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1C6C-443B-891E-D683-F7BD3AE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DBB4-46C9-48B0-0497-E9175C8D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488613"/>
            <a:ext cx="8596668" cy="388077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424242"/>
                </a:solidFill>
                <a:effectLst/>
              </a:rPr>
              <a:t>Reference: 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alternative to a </a:t>
            </a:r>
            <a:r>
              <a:rPr lang="en-US" sz="2000" dirty="0" err="1">
                <a:solidFill>
                  <a:srgbClr val="424242"/>
                </a:solidFill>
              </a:rPr>
              <a:t>variablr</a:t>
            </a:r>
            <a:endParaRPr lang="en-US" sz="2000" b="0" i="1" u="none" strike="noStrike" dirty="0">
              <a:solidFill>
                <a:srgbClr val="424242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int* pointer;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int&amp; reference;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Innovation between C and C++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Goal: make pointers easier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Prevent classes of pointer-related programming errors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528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2BD7-C6BD-9854-5DCB-A1688D09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rgbClr val="42424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Similarity With Pointers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3D42-1FC1-3CDD-7507-FAFC9308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90" y="1397109"/>
            <a:ext cx="8596668" cy="388077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A reference </a:t>
            </a:r>
            <a:r>
              <a:rPr lang="en-US" sz="2000" b="0" i="1" u="none" strike="noStrike" dirty="0">
                <a:solidFill>
                  <a:srgbClr val="424242"/>
                </a:solidFill>
                <a:effectLst/>
              </a:rPr>
              <a:t>refers to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 another object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A pointer </a:t>
            </a:r>
            <a:r>
              <a:rPr lang="en-US" sz="2000" b="0" i="1" u="none" strike="noStrike" dirty="0">
                <a:solidFill>
                  <a:srgbClr val="424242"/>
                </a:solidFill>
                <a:effectLst/>
              </a:rPr>
              <a:t>points to</a:t>
            </a: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 another object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Uses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Pass large argument to function without copying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/>
                </a:solidFill>
              </a:rPr>
              <a:t>Modify the parameters in function</a:t>
            </a:r>
            <a:endParaRPr lang="en-US" sz="2000" b="0" i="0" u="none" strike="noStrike" dirty="0">
              <a:solidFill>
                <a:srgbClr val="424242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24242"/>
                </a:solidFill>
              </a:rPr>
              <a:t>To avoid copy of large structures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In for loop to modify the objects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15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EDC3-309F-273F-83DF-F801D00C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987425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0" i="0" u="none" strike="noStrike" dirty="0">
                <a:solidFill>
                  <a:srgbClr val="42424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Reference Syntax</a:t>
            </a:r>
            <a:br>
              <a:rPr lang="en-IN" sz="3600" b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2B03-D238-E6C0-97BF-B1CE9288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23" y="1488613"/>
            <a:ext cx="8596668" cy="388077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Declared with &amp; instead of *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Implicitly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Dereferences with * when needed, and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Takes address-of with &amp; when needed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In other words, as if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* is automatically put before the variable name everywhere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(except type declarations and pass-by-pointer)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60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BBD-0AA8-FA12-9050-1D27F4CA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42424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Reference Semantics</a:t>
            </a:r>
            <a:endParaRPr lang="en-IN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875B-165F-398C-C956-6CBB81FC8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Goal: safer than raw pointers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Must be </a:t>
            </a:r>
            <a:r>
              <a:rPr lang="en-IN" b="1" i="0" u="none" strike="noStrike" dirty="0">
                <a:solidFill>
                  <a:srgbClr val="424242"/>
                </a:solidFill>
                <a:effectLst/>
              </a:rPr>
              <a:t>initialized</a:t>
            </a:r>
            <a:br>
              <a:rPr lang="en-IN" b="0" i="0" u="none" strike="noStrike" dirty="0">
                <a:solidFill>
                  <a:srgbClr val="424242"/>
                </a:solidFill>
                <a:effectLst/>
              </a:rPr>
            </a:b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int x, y;</a:t>
            </a:r>
            <a:br>
              <a:rPr lang="en-IN" b="0" i="0" u="none" strike="noStrike" dirty="0">
                <a:solidFill>
                  <a:srgbClr val="424242"/>
                </a:solidFill>
                <a:effectLst/>
              </a:rPr>
            </a:b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int&amp; r1; // compile error</a:t>
            </a:r>
            <a:br>
              <a:rPr lang="en-IN" b="0" i="0" u="none" strike="noStrike" dirty="0">
                <a:solidFill>
                  <a:srgbClr val="424242"/>
                </a:solidFill>
                <a:effectLst/>
              </a:rPr>
            </a:b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int&amp; r2 = x; // OK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Cannot be initialized to </a:t>
            </a:r>
            <a:r>
              <a:rPr lang="en-IN" b="1" i="0" u="none" strike="noStrike" dirty="0">
                <a:solidFill>
                  <a:srgbClr val="424242"/>
                </a:solidFill>
                <a:effectLst/>
              </a:rPr>
              <a:t>null</a:t>
            </a:r>
            <a:br>
              <a:rPr lang="en-IN" b="0" i="0" u="none" strike="noStrike" dirty="0">
                <a:solidFill>
                  <a:srgbClr val="424242"/>
                </a:solidFill>
                <a:effectLst/>
              </a:rPr>
            </a:b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int&amp; r3 = </a:t>
            </a:r>
            <a:r>
              <a:rPr lang="en-IN" b="0" i="0" u="none" strike="noStrike" dirty="0" err="1">
                <a:solidFill>
                  <a:srgbClr val="424242"/>
                </a:solidFill>
                <a:effectLst/>
              </a:rPr>
              <a:t>nullptr</a:t>
            </a: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; // compile error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Cannot be </a:t>
            </a:r>
            <a:r>
              <a:rPr lang="en-IN" b="1" i="0" u="none" strike="noStrike" dirty="0">
                <a:solidFill>
                  <a:srgbClr val="424242"/>
                </a:solidFill>
                <a:effectLst/>
              </a:rPr>
              <a:t>reassigned</a:t>
            </a:r>
            <a:br>
              <a:rPr lang="en-IN" b="0" i="0" u="none" strike="noStrike" dirty="0">
                <a:solidFill>
                  <a:srgbClr val="424242"/>
                </a:solidFill>
                <a:effectLst/>
              </a:rPr>
            </a:b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r2 = y; // compile error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424242"/>
                </a:solidFill>
                <a:effectLst/>
              </a:rPr>
              <a:t>Prevents most bugs from null/invalid pointers</a:t>
            </a:r>
          </a:p>
        </p:txBody>
      </p:sp>
    </p:spTree>
    <p:extLst>
      <p:ext uri="{BB962C8B-B14F-4D97-AF65-F5344CB8AC3E}">
        <p14:creationId xmlns:p14="http://schemas.microsoft.com/office/powerpoint/2010/main" val="123193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EA0E-406F-A641-46BB-A952ECC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8880-D09E-F95B-2399-60BDF29E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const (in general): something is </a:t>
            </a:r>
            <a:r>
              <a:rPr lang="en-US" sz="2000" b="0" i="1" u="none" strike="noStrike" dirty="0">
                <a:solidFill>
                  <a:srgbClr val="424242"/>
                </a:solidFill>
                <a:effectLst/>
              </a:rPr>
              <a:t>constant</a:t>
            </a:r>
            <a:endParaRPr lang="en-US" sz="2000" b="0" i="0" u="none" strike="noStrike" dirty="0">
              <a:solidFill>
                <a:srgbClr val="424242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Doesn’t change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const reference: reference that does not allow changes to the referred object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Usually passed as an argument to a function that has no business changing the argument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24242"/>
                </a:solidFill>
                <a:effectLst/>
              </a:rPr>
              <a:t>Prevents bugs due to accidental modification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14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90F6-3B9D-0488-3ED9-31798806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BDDC-BCA1-49A0-FA19-240D464D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call itself in it</a:t>
            </a:r>
          </a:p>
          <a:p>
            <a:r>
              <a:rPr lang="en-US" dirty="0"/>
              <a:t>Corresponding function called recursive function</a:t>
            </a:r>
          </a:p>
          <a:p>
            <a:r>
              <a:rPr lang="en-US" dirty="0"/>
              <a:t>Good writing code- reduce the length, make it easier</a:t>
            </a:r>
          </a:p>
          <a:p>
            <a:r>
              <a:rPr lang="en-US" dirty="0"/>
              <a:t>Performs same operation multiple times</a:t>
            </a:r>
          </a:p>
          <a:p>
            <a:r>
              <a:rPr lang="en-US" dirty="0"/>
              <a:t>Base condition should stop the loop otherwise infinite loop occurs</a:t>
            </a:r>
          </a:p>
          <a:p>
            <a:pPr marL="0" indent="0">
              <a:buNone/>
            </a:pPr>
            <a:r>
              <a:rPr lang="en-US" dirty="0"/>
              <a:t>	Function(int n){</a:t>
            </a:r>
            <a:br>
              <a:rPr lang="en-US" dirty="0"/>
            </a:br>
            <a:r>
              <a:rPr lang="en-US" dirty="0"/>
              <a:t>		if n&gt;0{</a:t>
            </a:r>
          </a:p>
          <a:p>
            <a:pPr marL="0" indent="0">
              <a:buNone/>
            </a:pPr>
            <a:r>
              <a:rPr lang="en-US" dirty="0"/>
              <a:t>			Function(n-1)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019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3155</TotalTime>
  <Words>1145</Words>
  <Application>Microsoft Office PowerPoint</Application>
  <PresentationFormat>Widescreen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 Light</vt:lpstr>
      <vt:lpstr>Consolas</vt:lpstr>
      <vt:lpstr>Source Sans Pro</vt:lpstr>
      <vt:lpstr>Trebuchet MS</vt:lpstr>
      <vt:lpstr>Wingdings 3</vt:lpstr>
      <vt:lpstr>Facet</vt:lpstr>
      <vt:lpstr>C++ Review Week 2</vt:lpstr>
      <vt:lpstr>Copy Constructor</vt:lpstr>
      <vt:lpstr>Copy Constructor vs Assignment Operator</vt:lpstr>
      <vt:lpstr>References</vt:lpstr>
      <vt:lpstr>Similarity With Pointers</vt:lpstr>
      <vt:lpstr>Reference Syntax  </vt:lpstr>
      <vt:lpstr>Reference Semantics</vt:lpstr>
      <vt:lpstr>Const Reference</vt:lpstr>
      <vt:lpstr>Recursion</vt:lpstr>
      <vt:lpstr>Function Overloading</vt:lpstr>
      <vt:lpstr>Classwork </vt:lpstr>
      <vt:lpstr>C++ rule of three</vt:lpstr>
      <vt:lpstr>Inheritance</vt:lpstr>
      <vt:lpstr>Access Modifiers</vt:lpstr>
      <vt:lpstr>Data members being an object of another class</vt:lpstr>
      <vt:lpstr>C++ Templates </vt:lpstr>
      <vt:lpstr>Class Templates</vt:lpstr>
      <vt:lpstr>Templates with multiple arguments</vt:lpstr>
      <vt:lpstr>Exceptions</vt:lpstr>
      <vt:lpstr>Object-Oriented Solution: Exceptions</vt:lpstr>
      <vt:lpstr>Standard Exceptions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Review Week 2</dc:title>
  <dc:creator>Shrinivas Patil</dc:creator>
  <cp:lastModifiedBy>Shrinivas Patil</cp:lastModifiedBy>
  <cp:revision>8</cp:revision>
  <dcterms:created xsi:type="dcterms:W3CDTF">2023-08-26T03:39:23Z</dcterms:created>
  <dcterms:modified xsi:type="dcterms:W3CDTF">2023-09-02T16:58:31Z</dcterms:modified>
</cp:coreProperties>
</file>