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6e230eea7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86e230eea7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6e230eea7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6e230eea7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6e230eea7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6e230eea7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86e230eea7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86e230eea7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6e230eea7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86e230eea7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6e230eea7_0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86e230eea7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86e230ee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86e230ee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86e230eea7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86e230eea7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86e230eea7_0_10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86e230eea7_0_1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86e230eea7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86e230eea7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6e230ee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6e230ee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86e230eea7_0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86e230eea7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86e230eea7_0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86e230eea7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86e230eea7_0_1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86e230eea7_0_1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86e230eea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86e230eea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6e230eea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86e230eea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86e230eea7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86e230eea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6e230eea7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6e230eea7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6e230eea7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6e230eea7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6e230eea7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6e230eea7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6e230eea7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86e230eea7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gif"/><Relationship Id="rId4" Type="http://schemas.openxmlformats.org/officeDocument/2006/relationships/hyperlink" Target="https://commons.wikimedia.org/wiki/File:Depth-First-Search.gif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hyperlink" Target="http://miseenplaceasia.com/dish-warmer-dispenser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ADT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CPSC 131- Data Structures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Shrinivas Patil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Stack Operations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Create empty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Push 6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Push 5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2" name="Google Shape;142;p22"/>
          <p:cNvGrpSpPr/>
          <p:nvPr/>
        </p:nvGrpSpPr>
        <p:grpSpPr>
          <a:xfrm>
            <a:off x="6716850" y="1818500"/>
            <a:ext cx="467700" cy="1304875"/>
            <a:chOff x="5461400" y="1559800"/>
            <a:chExt cx="467700" cy="1304875"/>
          </a:xfrm>
        </p:grpSpPr>
        <p:cxnSp>
          <p:nvCxnSpPr>
            <p:cNvPr id="143" name="Google Shape;143;p22"/>
            <p:cNvCxnSpPr/>
            <p:nvPr/>
          </p:nvCxnSpPr>
          <p:spPr>
            <a:xfrm>
              <a:off x="5470675" y="1559800"/>
              <a:ext cx="0" cy="1301100"/>
            </a:xfrm>
            <a:prstGeom prst="straightConnector1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22"/>
            <p:cNvCxnSpPr/>
            <p:nvPr/>
          </p:nvCxnSpPr>
          <p:spPr>
            <a:xfrm>
              <a:off x="5919475" y="1559800"/>
              <a:ext cx="0" cy="1301100"/>
            </a:xfrm>
            <a:prstGeom prst="straightConnector1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5" name="Google Shape;145;p22"/>
            <p:cNvSpPr txBox="1"/>
            <p:nvPr/>
          </p:nvSpPr>
          <p:spPr>
            <a:xfrm>
              <a:off x="5470675" y="1559800"/>
              <a:ext cx="448800" cy="13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>
                  <a:latin typeface="Consolas"/>
                  <a:ea typeface="Consolas"/>
                  <a:cs typeface="Consolas"/>
                  <a:sym typeface="Consolas"/>
                </a:rPr>
              </a:br>
              <a:br>
                <a:rPr lang="en">
                  <a:latin typeface="Consolas"/>
                  <a:ea typeface="Consolas"/>
                  <a:cs typeface="Consolas"/>
                  <a:sym typeface="Consolas"/>
                </a:rPr>
              </a:br>
              <a:br>
                <a:rPr lang="en"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br>
                <a:rPr lang="en"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46" name="Google Shape;146;p22"/>
            <p:cNvCxnSpPr/>
            <p:nvPr/>
          </p:nvCxnSpPr>
          <p:spPr>
            <a:xfrm rot="10800000">
              <a:off x="5461400" y="2864675"/>
              <a:ext cx="467700" cy="0"/>
            </a:xfrm>
            <a:prstGeom prst="straightConnector1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Stack Operations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Create empty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Push 6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Push 5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Push 7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Pop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3" name="Google Shape;15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23"/>
          <p:cNvGrpSpPr/>
          <p:nvPr/>
        </p:nvGrpSpPr>
        <p:grpSpPr>
          <a:xfrm>
            <a:off x="6716850" y="1818500"/>
            <a:ext cx="467700" cy="1304875"/>
            <a:chOff x="5461400" y="1559800"/>
            <a:chExt cx="467700" cy="1304875"/>
          </a:xfrm>
        </p:grpSpPr>
        <p:cxnSp>
          <p:nvCxnSpPr>
            <p:cNvPr id="155" name="Google Shape;155;p23"/>
            <p:cNvCxnSpPr/>
            <p:nvPr/>
          </p:nvCxnSpPr>
          <p:spPr>
            <a:xfrm>
              <a:off x="5470675" y="1559800"/>
              <a:ext cx="0" cy="1301100"/>
            </a:xfrm>
            <a:prstGeom prst="straightConnector1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23"/>
            <p:cNvCxnSpPr/>
            <p:nvPr/>
          </p:nvCxnSpPr>
          <p:spPr>
            <a:xfrm>
              <a:off x="5919475" y="1559800"/>
              <a:ext cx="0" cy="1301100"/>
            </a:xfrm>
            <a:prstGeom prst="straightConnector1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7" name="Google Shape;157;p23"/>
            <p:cNvSpPr txBox="1"/>
            <p:nvPr/>
          </p:nvSpPr>
          <p:spPr>
            <a:xfrm>
              <a:off x="5470675" y="1559800"/>
              <a:ext cx="448800" cy="13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>
                  <a:latin typeface="Consolas"/>
                  <a:ea typeface="Consolas"/>
                  <a:cs typeface="Consolas"/>
                  <a:sym typeface="Consolas"/>
                </a:rPr>
              </a:br>
              <a:br>
                <a:rPr lang="en">
                  <a:latin typeface="Consolas"/>
                  <a:ea typeface="Consolas"/>
                  <a:cs typeface="Consolas"/>
                  <a:sym typeface="Consolas"/>
                </a:rPr>
              </a:br>
              <a:br>
                <a:rPr lang="en"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br>
                <a:rPr lang="en"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58" name="Google Shape;158;p23"/>
            <p:cNvCxnSpPr/>
            <p:nvPr/>
          </p:nvCxnSpPr>
          <p:spPr>
            <a:xfrm rot="10800000">
              <a:off x="5461400" y="2864675"/>
              <a:ext cx="467700" cy="0"/>
            </a:xfrm>
            <a:prstGeom prst="straightConnector1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Stack Operations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Create empty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Push 6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Push 5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Push 7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Pop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Push 1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6" name="Google Shape;166;p24"/>
          <p:cNvGrpSpPr/>
          <p:nvPr/>
        </p:nvGrpSpPr>
        <p:grpSpPr>
          <a:xfrm>
            <a:off x="6716850" y="1818500"/>
            <a:ext cx="467700" cy="1304875"/>
            <a:chOff x="5461400" y="1559800"/>
            <a:chExt cx="467700" cy="1304875"/>
          </a:xfrm>
        </p:grpSpPr>
        <p:cxnSp>
          <p:nvCxnSpPr>
            <p:cNvPr id="167" name="Google Shape;167;p24"/>
            <p:cNvCxnSpPr/>
            <p:nvPr/>
          </p:nvCxnSpPr>
          <p:spPr>
            <a:xfrm>
              <a:off x="5470675" y="1559800"/>
              <a:ext cx="0" cy="1301100"/>
            </a:xfrm>
            <a:prstGeom prst="straightConnector1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24"/>
            <p:cNvCxnSpPr/>
            <p:nvPr/>
          </p:nvCxnSpPr>
          <p:spPr>
            <a:xfrm>
              <a:off x="5919475" y="1559800"/>
              <a:ext cx="0" cy="1301100"/>
            </a:xfrm>
            <a:prstGeom prst="straightConnector1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9" name="Google Shape;169;p24"/>
            <p:cNvSpPr txBox="1"/>
            <p:nvPr/>
          </p:nvSpPr>
          <p:spPr>
            <a:xfrm>
              <a:off x="5470675" y="1559800"/>
              <a:ext cx="448800" cy="13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>
                  <a:latin typeface="Consolas"/>
                  <a:ea typeface="Consolas"/>
                  <a:cs typeface="Consolas"/>
                  <a:sym typeface="Consolas"/>
                </a:rPr>
              </a:br>
              <a:br>
                <a:rPr lang="en"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br>
                <a:rPr lang="en"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br>
                <a:rPr lang="en"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70" name="Google Shape;170;p24"/>
            <p:cNvCxnSpPr/>
            <p:nvPr/>
          </p:nvCxnSpPr>
          <p:spPr>
            <a:xfrm rot="10800000">
              <a:off x="5461400" y="2864675"/>
              <a:ext cx="467700" cy="0"/>
            </a:xfrm>
            <a:prstGeom prst="straightConnector1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Stack Operations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Create empty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Push 6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Push 5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Push 7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Pop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Push 1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Push 4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7" name="Google Shape;17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8" name="Google Shape;178;p25"/>
          <p:cNvGrpSpPr/>
          <p:nvPr/>
        </p:nvGrpSpPr>
        <p:grpSpPr>
          <a:xfrm>
            <a:off x="6716850" y="1818500"/>
            <a:ext cx="467700" cy="1304875"/>
            <a:chOff x="5461400" y="1559800"/>
            <a:chExt cx="467700" cy="1304875"/>
          </a:xfrm>
        </p:grpSpPr>
        <p:cxnSp>
          <p:nvCxnSpPr>
            <p:cNvPr id="179" name="Google Shape;179;p25"/>
            <p:cNvCxnSpPr/>
            <p:nvPr/>
          </p:nvCxnSpPr>
          <p:spPr>
            <a:xfrm>
              <a:off x="5470675" y="1559800"/>
              <a:ext cx="0" cy="1301100"/>
            </a:xfrm>
            <a:prstGeom prst="straightConnector1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25"/>
            <p:cNvCxnSpPr/>
            <p:nvPr/>
          </p:nvCxnSpPr>
          <p:spPr>
            <a:xfrm>
              <a:off x="5919475" y="1559800"/>
              <a:ext cx="0" cy="1301100"/>
            </a:xfrm>
            <a:prstGeom prst="straightConnector1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1" name="Google Shape;181;p25"/>
            <p:cNvSpPr txBox="1"/>
            <p:nvPr/>
          </p:nvSpPr>
          <p:spPr>
            <a:xfrm>
              <a:off x="5470675" y="1559800"/>
              <a:ext cx="448800" cy="13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br>
                <a:rPr lang="en"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br>
                <a:rPr lang="en"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br>
                <a:rPr lang="en"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82" name="Google Shape;182;p25"/>
            <p:cNvCxnSpPr/>
            <p:nvPr/>
          </p:nvCxnSpPr>
          <p:spPr>
            <a:xfrm rot="10800000">
              <a:off x="5461400" y="2864675"/>
              <a:ext cx="467700" cy="0"/>
            </a:xfrm>
            <a:prstGeom prst="straightConnector1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Stack Operations</a:t>
            </a:r>
            <a:endParaRPr/>
          </a:p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Create empty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Push 6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Push 5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Push 7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Pop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Push 1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Push 4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Pop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9" name="Google Shape;18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0" name="Google Shape;190;p26"/>
          <p:cNvGrpSpPr/>
          <p:nvPr/>
        </p:nvGrpSpPr>
        <p:grpSpPr>
          <a:xfrm>
            <a:off x="6716850" y="1818500"/>
            <a:ext cx="467700" cy="1304875"/>
            <a:chOff x="5461400" y="1559800"/>
            <a:chExt cx="467700" cy="1304875"/>
          </a:xfrm>
        </p:grpSpPr>
        <p:cxnSp>
          <p:nvCxnSpPr>
            <p:cNvPr id="191" name="Google Shape;191;p26"/>
            <p:cNvCxnSpPr/>
            <p:nvPr/>
          </p:nvCxnSpPr>
          <p:spPr>
            <a:xfrm>
              <a:off x="5470675" y="1559800"/>
              <a:ext cx="0" cy="1301100"/>
            </a:xfrm>
            <a:prstGeom prst="straightConnector1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26"/>
            <p:cNvCxnSpPr/>
            <p:nvPr/>
          </p:nvCxnSpPr>
          <p:spPr>
            <a:xfrm>
              <a:off x="5919475" y="1559800"/>
              <a:ext cx="0" cy="1301100"/>
            </a:xfrm>
            <a:prstGeom prst="straightConnector1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3" name="Google Shape;193;p26"/>
            <p:cNvSpPr txBox="1"/>
            <p:nvPr/>
          </p:nvSpPr>
          <p:spPr>
            <a:xfrm>
              <a:off x="5470675" y="1559800"/>
              <a:ext cx="448800" cy="13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>
                  <a:latin typeface="Consolas"/>
                  <a:ea typeface="Consolas"/>
                  <a:cs typeface="Consolas"/>
                  <a:sym typeface="Consolas"/>
                </a:rPr>
              </a:br>
              <a:br>
                <a:rPr lang="en"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br>
                <a:rPr lang="en"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br>
                <a:rPr lang="en"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94" name="Google Shape;194;p26"/>
            <p:cNvCxnSpPr/>
            <p:nvPr/>
          </p:nvCxnSpPr>
          <p:spPr>
            <a:xfrm rot="10800000">
              <a:off x="5461400" y="2864675"/>
              <a:ext cx="467700" cy="0"/>
            </a:xfrm>
            <a:prstGeom prst="straightConnector1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Applications</a:t>
            </a:r>
            <a:endParaRPr/>
          </a:p>
        </p:txBody>
      </p:sp>
      <p:sp>
        <p:nvSpPr>
          <p:cNvPr id="200" name="Google Shape;200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CPSC 131- Data Structures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Shrinivas Patil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Application</a:t>
            </a:r>
            <a:endParaRPr/>
          </a:p>
        </p:txBody>
      </p:sp>
      <p:sp>
        <p:nvSpPr>
          <p:cNvPr id="206" name="Google Shape;20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Recursion</a:t>
            </a:r>
            <a:r>
              <a:rPr lang="en"/>
              <a:t>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in evaluating arithmetic expressions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Infix notations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Prefix notations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Postfix notations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Delimiter checking (ex. valid parenthesis)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Reverse the elements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Browser back Button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Undo/redo functions in text editor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Depth first search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r>
              <a:rPr lang="en"/>
              <a:t> calls</a:t>
            </a:r>
            <a:endParaRPr/>
          </a:p>
        </p:txBody>
      </p:sp>
      <p:sp>
        <p:nvSpPr>
          <p:cNvPr id="212" name="Google Shape;21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Whenever </a:t>
            </a:r>
            <a:r>
              <a:rPr b="1" lang="en"/>
              <a:t>recursion</a:t>
            </a:r>
            <a:r>
              <a:rPr b="1" lang="en"/>
              <a:t> call is performed it will be pushed in stack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Same step will be performed until </a:t>
            </a:r>
            <a:r>
              <a:rPr b="1" lang="en"/>
              <a:t>recursion</a:t>
            </a:r>
            <a:r>
              <a:rPr b="1" lang="en"/>
              <a:t> condition is false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Once condition become true it will return value and return to previous function call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The executed function call </a:t>
            </a:r>
            <a:r>
              <a:rPr b="1" lang="en"/>
              <a:t>popped</a:t>
            </a:r>
            <a:r>
              <a:rPr b="1" lang="en"/>
              <a:t> out from stack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The same steps followed until stack is not empty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Ex: </a:t>
            </a:r>
            <a:r>
              <a:rPr b="1" lang="en"/>
              <a:t>recursion</a:t>
            </a:r>
            <a:r>
              <a:rPr b="1" lang="en"/>
              <a:t> program for factorial fact(n) 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Application: Function Calls</a:t>
            </a:r>
            <a:endParaRPr/>
          </a:p>
        </p:txBody>
      </p:sp>
      <p:sp>
        <p:nvSpPr>
          <p:cNvPr id="218" name="Google Shape;218;p30"/>
          <p:cNvSpPr txBox="1"/>
          <p:nvPr>
            <p:ph idx="1" type="body"/>
          </p:nvPr>
        </p:nvSpPr>
        <p:spPr>
          <a:xfrm>
            <a:off x="311700" y="1468825"/>
            <a:ext cx="49992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Assembly programming topic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Runtime has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control stack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to jump to, from function calls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Original reason for “the stack”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Call function: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Push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(instruction pointer)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Jump to function body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Return: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Pop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Jump to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Top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Hardware support (CPU instructions)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9" name="Google Shape;21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0"/>
          <p:cNvSpPr txBox="1"/>
          <p:nvPr/>
        </p:nvSpPr>
        <p:spPr>
          <a:xfrm>
            <a:off x="5310900" y="1468825"/>
            <a:ext cx="3710400" cy="31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double L1Distance(double x1,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      double y1,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      double x2,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      double y2) {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double dx = abs(x1 - x2);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double dy = abs(y1 - y2);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return dx + dy;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double abs(double value) {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if (value &lt; 0.0) {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return -value;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} else {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return value;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Application: Browser Back Button</a:t>
            </a:r>
            <a:endParaRPr/>
          </a:p>
        </p:txBody>
      </p:sp>
      <p:sp>
        <p:nvSpPr>
          <p:cNvPr id="226" name="Google Shape;22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Back button follows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LIFO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Press back: go to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most-recent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web page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Back again: go to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the one just before that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History is a stack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Visit page: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Push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(URL)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Go back: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Pop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() current page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Go to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Top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7" name="Google Shape;22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Adapter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Container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class that implements a data structure (e.g.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std::vector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Adapter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container that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Uses a pre-existing container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To implement a new, different interface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Adapter provides a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higher-level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API to client code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Data structure details are abstract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Reuse: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use predefined code to create new code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Reduction: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use predefined algo./data structure to create new algo./structure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Key skill ~ how technology is created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Application: Undo</a:t>
            </a:r>
            <a:endParaRPr/>
          </a:p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Undo ⎌ follows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LIFO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Undo: restore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most-recent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document version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Undo again: restore document version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just before that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Edit history is a stack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Make an edit (e.g. typing):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Push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(changes made)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Undo: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Top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() gives most-recent changes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Reverse them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Pop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4" name="Google Shape;23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Application: Depth-First Search (DFS)</a:t>
            </a:r>
            <a:endParaRPr/>
          </a:p>
        </p:txBody>
      </p:sp>
      <p:sp>
        <p:nvSpPr>
          <p:cNvPr id="240" name="Google Shape;240;p33"/>
          <p:cNvSpPr txBox="1"/>
          <p:nvPr>
            <p:ph idx="1" type="body"/>
          </p:nvPr>
        </p:nvSpPr>
        <p:spPr>
          <a:xfrm>
            <a:off x="311700" y="1468825"/>
            <a:ext cx="5531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Algorithm for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traversing a graph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Advanced data structures, or algorithms, topic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Uses stack as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TODO list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of unexplored vertices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1" name="Google Shape;24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2" name="Google Shape;2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4500" y="191600"/>
            <a:ext cx="2897800" cy="289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3"/>
          <p:cNvSpPr txBox="1"/>
          <p:nvPr/>
        </p:nvSpPr>
        <p:spPr>
          <a:xfrm>
            <a:off x="5501650" y="2880100"/>
            <a:ext cx="37635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Animation credit: </a:t>
            </a:r>
            <a:b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2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https://commons.wikimedia.org/wiki/File:Depth-First-Search.gif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, CC-BY-SA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Elements </a:t>
            </a:r>
            <a:endParaRPr/>
          </a:p>
        </p:txBody>
      </p:sp>
      <p:sp>
        <p:nvSpPr>
          <p:cNvPr id="249" name="Google Shape;24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string or </a:t>
            </a:r>
            <a:r>
              <a:rPr lang="en"/>
              <a:t>container</a:t>
            </a:r>
            <a:r>
              <a:rPr lang="en"/>
              <a:t> reverse the elements of string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 1) S=”string” reverse the string.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Traverse each character and push each character in stack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 = [‘s’,’t’,’r’,’i’,’n’,’g’]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you push all character start </a:t>
            </a:r>
            <a:r>
              <a:rPr lang="en"/>
              <a:t>popping</a:t>
            </a:r>
            <a:r>
              <a:rPr lang="en"/>
              <a:t> out each character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Stack = [‘s’,’t’,’r’,’i’,’n’] 	  	output = ‘g’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Stack = [‘s’,’t’,’r’,’i’]		output = ‘gn’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Stack = [‘s’,’t’,’r’]			output = ‘gni’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Stack = [‘s’,’t’]			output = ‘gnir’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Stack = [‘s’]				output = ‘gnirt’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Stack = []				output = ‘gnirts’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Correspondence Between Operations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Adapter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container that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Uses a pre-existing container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 sz="1400">
                <a:latin typeface="Source Sans Pro"/>
                <a:ea typeface="Source Sans Pro"/>
                <a:cs typeface="Source Sans Pro"/>
                <a:sym typeface="Source Sans Pro"/>
              </a:rPr>
              <a:t>To implement a new, different interface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Correspondence: 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each new operation corresponds to operation(s) in the preexisting structure operations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Each new concept </a:t>
            </a: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corresponds to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a concept in the container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Problem-solving challenge in creating a container adapter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Code follows directly from these correspondences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Abstract Data Type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468825"/>
            <a:ext cx="5189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Stack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data structure that organizes elements into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LIFO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LIFO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L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ast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n,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F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irst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O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ut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Inspiration: stack of plates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See, add, remove, plate: only convenient at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the top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3050" y="1106000"/>
            <a:ext cx="3338102" cy="2503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Operations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468825"/>
            <a:ext cx="5189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Inspired by cafeteria dish dispenser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Top()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return the element which is at the top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Push(x)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insert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at the top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x becomes new top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Other elements move away from the top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Pop()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: remove the top element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Other elements move toward the top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9800" y="1106000"/>
            <a:ext cx="2827650" cy="230807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5351875" y="3414075"/>
            <a:ext cx="37635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Image credit: </a:t>
            </a:r>
            <a:b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2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http://miseenplaceasia.com/dish-warmer-dispenser/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Sketching a Stack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Column of elements inside a “bucket”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Top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element is at the top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Implicit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4" name="Google Shape;94;p18"/>
          <p:cNvGrpSpPr/>
          <p:nvPr/>
        </p:nvGrpSpPr>
        <p:grpSpPr>
          <a:xfrm>
            <a:off x="6716850" y="1818500"/>
            <a:ext cx="467700" cy="1304875"/>
            <a:chOff x="5461400" y="1559800"/>
            <a:chExt cx="467700" cy="1304875"/>
          </a:xfrm>
        </p:grpSpPr>
        <p:cxnSp>
          <p:nvCxnSpPr>
            <p:cNvPr id="95" name="Google Shape;95;p18"/>
            <p:cNvCxnSpPr/>
            <p:nvPr/>
          </p:nvCxnSpPr>
          <p:spPr>
            <a:xfrm>
              <a:off x="5470675" y="1559800"/>
              <a:ext cx="0" cy="1301100"/>
            </a:xfrm>
            <a:prstGeom prst="straightConnector1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18"/>
            <p:cNvCxnSpPr/>
            <p:nvPr/>
          </p:nvCxnSpPr>
          <p:spPr>
            <a:xfrm>
              <a:off x="5919475" y="1559800"/>
              <a:ext cx="0" cy="1301100"/>
            </a:xfrm>
            <a:prstGeom prst="straightConnector1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7" name="Google Shape;97;p18"/>
            <p:cNvSpPr txBox="1"/>
            <p:nvPr/>
          </p:nvSpPr>
          <p:spPr>
            <a:xfrm>
              <a:off x="5470675" y="1559800"/>
              <a:ext cx="448800" cy="13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38</a:t>
              </a:r>
              <a:br>
                <a:rPr lang="en"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-1</a:t>
              </a:r>
              <a:br>
                <a:rPr lang="en"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br>
                <a:rPr lang="en"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br>
                <a:rPr lang="en"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br>
                <a:rPr lang="en">
                  <a:latin typeface="Consolas"/>
                  <a:ea typeface="Consolas"/>
                  <a:cs typeface="Consolas"/>
                  <a:sym typeface="Consolas"/>
                </a:rPr>
              </a:b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8" name="Google Shape;98;p18"/>
            <p:cNvCxnSpPr/>
            <p:nvPr/>
          </p:nvCxnSpPr>
          <p:spPr>
            <a:xfrm rot="10800000">
              <a:off x="5461400" y="2864675"/>
              <a:ext cx="467700" cy="0"/>
            </a:xfrm>
            <a:prstGeom prst="straightConnector1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Stack Operations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Create empty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19"/>
          <p:cNvGrpSpPr/>
          <p:nvPr/>
        </p:nvGrpSpPr>
        <p:grpSpPr>
          <a:xfrm>
            <a:off x="6716850" y="1818500"/>
            <a:ext cx="467700" cy="1304875"/>
            <a:chOff x="5461400" y="1559800"/>
            <a:chExt cx="467700" cy="1304875"/>
          </a:xfrm>
        </p:grpSpPr>
        <p:cxnSp>
          <p:nvCxnSpPr>
            <p:cNvPr id="107" name="Google Shape;107;p19"/>
            <p:cNvCxnSpPr/>
            <p:nvPr/>
          </p:nvCxnSpPr>
          <p:spPr>
            <a:xfrm>
              <a:off x="5470675" y="1559800"/>
              <a:ext cx="0" cy="1301100"/>
            </a:xfrm>
            <a:prstGeom prst="straightConnector1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19"/>
            <p:cNvCxnSpPr/>
            <p:nvPr/>
          </p:nvCxnSpPr>
          <p:spPr>
            <a:xfrm>
              <a:off x="5919475" y="1559800"/>
              <a:ext cx="0" cy="1301100"/>
            </a:xfrm>
            <a:prstGeom prst="straightConnector1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9" name="Google Shape;109;p19"/>
            <p:cNvSpPr txBox="1"/>
            <p:nvPr/>
          </p:nvSpPr>
          <p:spPr>
            <a:xfrm>
              <a:off x="5470675" y="1559800"/>
              <a:ext cx="448800" cy="13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>
                  <a:latin typeface="Consolas"/>
                  <a:ea typeface="Consolas"/>
                  <a:cs typeface="Consolas"/>
                  <a:sym typeface="Consolas"/>
                </a:rPr>
              </a:br>
              <a:br>
                <a:rPr lang="en">
                  <a:latin typeface="Consolas"/>
                  <a:ea typeface="Consolas"/>
                  <a:cs typeface="Consolas"/>
                  <a:sym typeface="Consolas"/>
                </a:rPr>
              </a:br>
              <a:br>
                <a:rPr lang="en">
                  <a:latin typeface="Consolas"/>
                  <a:ea typeface="Consolas"/>
                  <a:cs typeface="Consolas"/>
                  <a:sym typeface="Consolas"/>
                </a:rPr>
              </a:br>
              <a:br>
                <a:rPr lang="en">
                  <a:latin typeface="Consolas"/>
                  <a:ea typeface="Consolas"/>
                  <a:cs typeface="Consolas"/>
                  <a:sym typeface="Consolas"/>
                </a:rPr>
              </a:b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10" name="Google Shape;110;p19"/>
            <p:cNvCxnSpPr/>
            <p:nvPr/>
          </p:nvCxnSpPr>
          <p:spPr>
            <a:xfrm rot="10800000">
              <a:off x="5461400" y="2864675"/>
              <a:ext cx="467700" cy="0"/>
            </a:xfrm>
            <a:prstGeom prst="straightConnector1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Stack Operations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Create empty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Push 6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20"/>
          <p:cNvGrpSpPr/>
          <p:nvPr/>
        </p:nvGrpSpPr>
        <p:grpSpPr>
          <a:xfrm>
            <a:off x="6716850" y="1818500"/>
            <a:ext cx="467700" cy="1304875"/>
            <a:chOff x="5461400" y="1559800"/>
            <a:chExt cx="467700" cy="1304875"/>
          </a:xfrm>
        </p:grpSpPr>
        <p:cxnSp>
          <p:nvCxnSpPr>
            <p:cNvPr id="119" name="Google Shape;119;p20"/>
            <p:cNvCxnSpPr/>
            <p:nvPr/>
          </p:nvCxnSpPr>
          <p:spPr>
            <a:xfrm>
              <a:off x="5470675" y="1559800"/>
              <a:ext cx="0" cy="1301100"/>
            </a:xfrm>
            <a:prstGeom prst="straightConnector1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20"/>
            <p:cNvCxnSpPr/>
            <p:nvPr/>
          </p:nvCxnSpPr>
          <p:spPr>
            <a:xfrm>
              <a:off x="5919475" y="1559800"/>
              <a:ext cx="0" cy="1301100"/>
            </a:xfrm>
            <a:prstGeom prst="straightConnector1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1" name="Google Shape;121;p20"/>
            <p:cNvSpPr txBox="1"/>
            <p:nvPr/>
          </p:nvSpPr>
          <p:spPr>
            <a:xfrm>
              <a:off x="5470675" y="1559800"/>
              <a:ext cx="448800" cy="13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>
                  <a:latin typeface="Consolas"/>
                  <a:ea typeface="Consolas"/>
                  <a:cs typeface="Consolas"/>
                  <a:sym typeface="Consolas"/>
                </a:rPr>
              </a:br>
              <a:br>
                <a:rPr lang="en">
                  <a:latin typeface="Consolas"/>
                  <a:ea typeface="Consolas"/>
                  <a:cs typeface="Consolas"/>
                  <a:sym typeface="Consolas"/>
                </a:rPr>
              </a:br>
              <a:br>
                <a:rPr lang="en">
                  <a:latin typeface="Consolas"/>
                  <a:ea typeface="Consolas"/>
                  <a:cs typeface="Consolas"/>
                  <a:sym typeface="Consolas"/>
                </a:rPr>
              </a:br>
              <a:br>
                <a:rPr lang="en"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22" name="Google Shape;122;p20"/>
            <p:cNvCxnSpPr/>
            <p:nvPr/>
          </p:nvCxnSpPr>
          <p:spPr>
            <a:xfrm rot="10800000">
              <a:off x="5461400" y="2864675"/>
              <a:ext cx="467700" cy="0"/>
            </a:xfrm>
            <a:prstGeom prst="straightConnector1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Stack Operations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Create empty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Push 6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AutoNum type="arabicPeriod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Push 5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0" name="Google Shape;130;p21"/>
          <p:cNvGrpSpPr/>
          <p:nvPr/>
        </p:nvGrpSpPr>
        <p:grpSpPr>
          <a:xfrm>
            <a:off x="6716850" y="1818500"/>
            <a:ext cx="467700" cy="1304875"/>
            <a:chOff x="5461400" y="1559800"/>
            <a:chExt cx="467700" cy="1304875"/>
          </a:xfrm>
        </p:grpSpPr>
        <p:cxnSp>
          <p:nvCxnSpPr>
            <p:cNvPr id="131" name="Google Shape;131;p21"/>
            <p:cNvCxnSpPr/>
            <p:nvPr/>
          </p:nvCxnSpPr>
          <p:spPr>
            <a:xfrm>
              <a:off x="5470675" y="1559800"/>
              <a:ext cx="0" cy="1301100"/>
            </a:xfrm>
            <a:prstGeom prst="straightConnector1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21"/>
            <p:cNvCxnSpPr/>
            <p:nvPr/>
          </p:nvCxnSpPr>
          <p:spPr>
            <a:xfrm>
              <a:off x="5919475" y="1559800"/>
              <a:ext cx="0" cy="1301100"/>
            </a:xfrm>
            <a:prstGeom prst="straightConnector1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3" name="Google Shape;133;p21"/>
            <p:cNvSpPr txBox="1"/>
            <p:nvPr/>
          </p:nvSpPr>
          <p:spPr>
            <a:xfrm>
              <a:off x="5470675" y="1559800"/>
              <a:ext cx="448800" cy="13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>
                  <a:latin typeface="Consolas"/>
                  <a:ea typeface="Consolas"/>
                  <a:cs typeface="Consolas"/>
                  <a:sym typeface="Consolas"/>
                </a:rPr>
              </a:br>
              <a:br>
                <a:rPr lang="en">
                  <a:latin typeface="Consolas"/>
                  <a:ea typeface="Consolas"/>
                  <a:cs typeface="Consolas"/>
                  <a:sym typeface="Consolas"/>
                </a:rPr>
              </a:br>
              <a:br>
                <a:rPr lang="en"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br>
                <a:rPr lang="en"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34" name="Google Shape;134;p21"/>
            <p:cNvCxnSpPr/>
            <p:nvPr/>
          </p:nvCxnSpPr>
          <p:spPr>
            <a:xfrm rot="10800000">
              <a:off x="5461400" y="2864675"/>
              <a:ext cx="467700" cy="0"/>
            </a:xfrm>
            <a:prstGeom prst="straightConnector1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