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5087600" cx="21396325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5t6kfI84EpiZGaZvFMgO6gaP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2855913" y="549275"/>
            <a:ext cx="388937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60120" y="3474720"/>
            <a:ext cx="7680600" cy="32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/>
        </p:nvSpPr>
        <p:spPr>
          <a:xfrm>
            <a:off x="5438880" y="6947640"/>
            <a:ext cx="416016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69560" y="3530160"/>
            <a:ext cx="19256041" cy="875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069560" y="3530160"/>
            <a:ext cx="19256041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069560" y="8100360"/>
            <a:ext cx="19256041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069560" y="35301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7580160" y="35301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body"/>
          </p:nvPr>
        </p:nvSpPr>
        <p:spPr>
          <a:xfrm>
            <a:off x="14090759" y="35301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1069560" y="81003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5" type="body"/>
          </p:nvPr>
        </p:nvSpPr>
        <p:spPr>
          <a:xfrm>
            <a:off x="7580160" y="81003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6" type="body"/>
          </p:nvPr>
        </p:nvSpPr>
        <p:spPr>
          <a:xfrm>
            <a:off x="14090759" y="8100360"/>
            <a:ext cx="620028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69560" y="3530160"/>
            <a:ext cx="19256041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1604880" y="4686840"/>
            <a:ext cx="18186480" cy="14990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1069560" y="8100360"/>
            <a:ext cx="19256041" cy="4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025" lIns="207700" spcFirstLastPara="1" rIns="207700" wrap="square" tIns="104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1069560" y="13983841"/>
            <a:ext cx="499176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025" lIns="207700" spcFirstLastPara="1" rIns="207700" wrap="square" tIns="104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7310520" y="13983841"/>
            <a:ext cx="677448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025" lIns="207700" spcFirstLastPara="1" rIns="207700" wrap="square" tIns="104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5334559" y="13983841"/>
            <a:ext cx="499176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025" lIns="207700" spcFirstLastPara="1" rIns="207700" wrap="square" tIns="104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69560" y="3530160"/>
            <a:ext cx="19256041" cy="87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0" y="0"/>
            <a:ext cx="21396000" cy="2483400"/>
          </a:xfrm>
          <a:prstGeom prst="rect">
            <a:avLst/>
          </a:prstGeom>
          <a:solidFill>
            <a:srgbClr val="C2D59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400" lIns="64425" spcFirstLastPara="1" rIns="64425" wrap="square" tIns="3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</a:t>
            </a:r>
            <a:r>
              <a:rPr b="1" lang="en-GB" sz="44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Non-invasive Smart Energy Monitoring System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								</a:t>
            </a: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Shridatha Hegde, Sagar Patil, Sai Preetham M, Saiprasanna K, Akhilesh Kumbhar</a:t>
            </a:r>
            <a:endParaRPr b="0" i="0" sz="26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457200" lvl="0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Guide- Dr.S</a:t>
            </a:r>
            <a:r>
              <a:rPr lang="en-GB" sz="2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unit</a:t>
            </a: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V.</a:t>
            </a:r>
            <a:r>
              <a:rPr lang="en-GB" sz="2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			School of Electronics and Communications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shridathahegde8@gmail.com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53560" y="4336852"/>
            <a:ext cx="6857700" cy="7578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1" anchor="t" bIns="161625" lIns="161625" spcFirstLastPara="1" rIns="161625" wrap="square" tIns="161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742400" y="2609500"/>
            <a:ext cx="6401700" cy="5331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1" anchor="ctr" bIns="161625" lIns="161625" spcFirstLastPara="1" rIns="161625" wrap="square" tIns="161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75760" y="10321200"/>
            <a:ext cx="6781320" cy="6390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Literature survey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72357" y="6694118"/>
            <a:ext cx="6857700" cy="8781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164500" lIns="164500" spcFirstLastPara="1" rIns="164500" wrap="square" tIns="1645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34800" y="2590920"/>
            <a:ext cx="6786360" cy="6390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770525" y="6049100"/>
            <a:ext cx="6320400" cy="6390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Optimization details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756275" y="10149313"/>
            <a:ext cx="6101700" cy="6390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0" y="14249520"/>
            <a:ext cx="21395880" cy="837720"/>
          </a:xfrm>
          <a:prstGeom prst="rect">
            <a:avLst/>
          </a:prstGeom>
          <a:solidFill>
            <a:srgbClr val="C2D59B"/>
          </a:solidFill>
          <a:ln cap="flat" cmpd="sng" w="9525">
            <a:solidFill>
              <a:srgbClr val="DAEE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Min</a:t>
            </a:r>
            <a:r>
              <a:rPr b="1" lang="en-GB" sz="3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r>
              <a:rPr b="1" i="0" lang="en-GB" sz="36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Project 2020-21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291240" y="3265440"/>
            <a:ext cx="6786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/>
              <a:t>Design and develop non-invasive smart energy monitoring system.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-9050" y="5158998"/>
            <a:ext cx="68169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200"/>
              <a:t>To develop a data acquisition system and forecast consumption usage with cloud computing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1325" y="7644725"/>
            <a:ext cx="65013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helps </a:t>
            </a:r>
            <a:r>
              <a:rPr lang="en-GB" sz="3300">
                <a:solidFill>
                  <a:schemeClr val="dk1"/>
                </a:solidFill>
              </a:rPr>
              <a:t>in</a:t>
            </a:r>
            <a:r>
              <a:rPr b="0" i="0" lang="en-GB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bridging </a:t>
            </a:r>
            <a:r>
              <a:rPr lang="en-GB" sz="3300">
                <a:solidFill>
                  <a:schemeClr val="dk1"/>
                </a:solidFill>
              </a:rPr>
              <a:t>the gap between electricity demand and supply </a:t>
            </a:r>
            <a:r>
              <a:rPr b="0" i="0" lang="en-GB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 the </a:t>
            </a:r>
            <a:r>
              <a:rPr lang="en-GB" sz="3300">
                <a:solidFill>
                  <a:schemeClr val="dk1"/>
                </a:solidFill>
              </a:rPr>
              <a:t>consumption patterns and forecasting for future days.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58250" y="11036400"/>
            <a:ext cx="67224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Gathering pertinent information to the problem statement.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GB" sz="3200"/>
              <a:t>Existing architecture for managing and monitoring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en-GB" sz="3200"/>
              <a:t>Usage of machine learning to detect anomalies and </a:t>
            </a:r>
            <a:r>
              <a:rPr lang="en-GB" sz="3300"/>
              <a:t>forecasting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4742400" y="3073600"/>
            <a:ext cx="64017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Data acquisition for </a:t>
            </a:r>
            <a:r>
              <a:rPr lang="en-GB" sz="3000"/>
              <a:t>different</a:t>
            </a:r>
            <a:r>
              <a:rPr lang="en-GB" sz="3000"/>
              <a:t> sensor nodes are demonstrated and stored in database using cloud services. Deep Learning models were implemented to provide forecasts with accuracy of 95%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4680075" y="6773000"/>
            <a:ext cx="65013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900" u="none" cap="none" strike="noStrike">
                <a:solidFill>
                  <a:srgbClr val="000000"/>
                </a:solidFill>
              </a:rPr>
              <a:t>Hardware- </a:t>
            </a:r>
            <a:r>
              <a:rPr lang="en-GB" sz="2900"/>
              <a:t>Introduction of sleep mode in ESP32 helps in increasing battery life with less current consumption (0.8mA), at the sensor node.</a:t>
            </a:r>
            <a:endParaRPr sz="2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900"/>
              <a:t>Software- </a:t>
            </a:r>
            <a:r>
              <a:rPr lang="en-GB" sz="2900"/>
              <a:t>Hyper parameter tuning yielded better optimization of the model increasing accuracy by 15%</a:t>
            </a:r>
            <a:endParaRPr sz="2900"/>
          </a:p>
        </p:txBody>
      </p:sp>
      <p:sp>
        <p:nvSpPr>
          <p:cNvPr id="83" name="Google Shape;83;p1"/>
          <p:cNvSpPr/>
          <p:nvPr/>
        </p:nvSpPr>
        <p:spPr>
          <a:xfrm>
            <a:off x="14779550" y="10884000"/>
            <a:ext cx="64017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Due to the global warming and the increase of energy use,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efficient energy consumption is the main research issues these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d</a:t>
            </a:r>
            <a:r>
              <a:rPr lang="en-GB" sz="3000"/>
              <a:t>ays. The proposed energy monitoring </a:t>
            </a:r>
            <a:r>
              <a:rPr lang="en-GB" sz="3000"/>
              <a:t>framework can help efficiently manage usage of energy.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314224"/>
            <a:ext cx="6101700" cy="161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7417450" y="2619028"/>
            <a:ext cx="7009800" cy="11515647"/>
            <a:chOff x="7466080" y="2559600"/>
            <a:chExt cx="7009800" cy="11842500"/>
          </a:xfrm>
        </p:grpSpPr>
        <p:sp>
          <p:nvSpPr>
            <p:cNvPr id="86" name="Google Shape;86;p1"/>
            <p:cNvSpPr/>
            <p:nvPr/>
          </p:nvSpPr>
          <p:spPr>
            <a:xfrm>
              <a:off x="7466080" y="2559600"/>
              <a:ext cx="7009800" cy="11842500"/>
            </a:xfrm>
            <a:prstGeom prst="rect">
              <a:avLst/>
            </a:prstGeom>
            <a:solidFill>
              <a:srgbClr val="D6E3BC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GB" sz="3800" u="none" cap="none" strike="noStrike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Methodology</a:t>
              </a:r>
              <a:endParaRPr b="1" i="0" sz="11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asic data analysis techniques every data analyst should know, using  Python. | by Erfan Nariman | Towards Data Science" id="87" name="Google Shape;8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00474" y="6195932"/>
              <a:ext cx="1388613" cy="891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Api Icons - Download Free Vector Icons | Noun Project"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61252" y="10759650"/>
              <a:ext cx="1272600" cy="127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"/>
            <p:cNvCxnSpPr/>
            <p:nvPr/>
          </p:nvCxnSpPr>
          <p:spPr>
            <a:xfrm flipH="1" rot="10800000">
              <a:off x="10885355" y="5308606"/>
              <a:ext cx="1272600" cy="7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"/>
            <p:cNvSpPr txBox="1"/>
            <p:nvPr/>
          </p:nvSpPr>
          <p:spPr>
            <a:xfrm>
              <a:off x="8443675" y="6200100"/>
              <a:ext cx="1857000" cy="7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/>
                <a:t>Data Visualization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 rotWithShape="1">
            <a:blip r:embed="rId6">
              <a:alphaModFix/>
            </a:blip>
            <a:srcRect b="11762" l="17409" r="17016" t="0"/>
            <a:stretch/>
          </p:blipFill>
          <p:spPr>
            <a:xfrm>
              <a:off x="12330878" y="9589695"/>
              <a:ext cx="1391997" cy="11707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"/>
            <p:cNvCxnSpPr/>
            <p:nvPr/>
          </p:nvCxnSpPr>
          <p:spPr>
            <a:xfrm>
              <a:off x="10970963" y="12113049"/>
              <a:ext cx="0" cy="869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3" name="Google Shape;93;p1"/>
            <p:cNvCxnSpPr/>
            <p:nvPr/>
          </p:nvCxnSpPr>
          <p:spPr>
            <a:xfrm rot="10800000">
              <a:off x="10588368" y="12032251"/>
              <a:ext cx="0" cy="913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4" name="Google Shape;94;p1"/>
            <p:cNvSpPr txBox="1"/>
            <p:nvPr/>
          </p:nvSpPr>
          <p:spPr>
            <a:xfrm>
              <a:off x="9140575" y="11063900"/>
              <a:ext cx="138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API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1"/>
            <p:cNvCxnSpPr/>
            <p:nvPr/>
          </p:nvCxnSpPr>
          <p:spPr>
            <a:xfrm flipH="1" rot="10800000">
              <a:off x="10878213" y="10284510"/>
              <a:ext cx="1272600" cy="7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ervices - Ucentric Design" id="96" name="Google Shape;96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351256" y="13099456"/>
              <a:ext cx="1047000" cy="104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 txBox="1"/>
            <p:nvPr/>
          </p:nvSpPr>
          <p:spPr>
            <a:xfrm>
              <a:off x="11167431" y="12209788"/>
              <a:ext cx="8193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HTTP/HTTPS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9153031" y="13240461"/>
              <a:ext cx="1518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/>
                <a:t>End User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achine Learning Icon of Line style - Available in SVG, PNG, EPS, AI &amp; Icon  fonts" id="99" name="Google Shape;99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18431" y="8486377"/>
              <a:ext cx="1063177" cy="1063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9003306" y="8785911"/>
              <a:ext cx="1518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ML model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1"/>
            <p:cNvPicPr preferRelativeResize="0"/>
            <p:nvPr/>
          </p:nvPicPr>
          <p:blipFill rotWithShape="1">
            <a:blip r:embed="rId9">
              <a:alphaModFix/>
            </a:blip>
            <a:srcRect b="8065" l="0" r="0" t="5113"/>
            <a:stretch/>
          </p:blipFill>
          <p:spPr>
            <a:xfrm>
              <a:off x="9731275" y="3679042"/>
              <a:ext cx="1205100" cy="818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130368" y="3655367"/>
              <a:ext cx="858368" cy="858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2659700" y="4723483"/>
              <a:ext cx="1063175" cy="1178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 txBox="1"/>
            <p:nvPr/>
          </p:nvSpPr>
          <p:spPr>
            <a:xfrm>
              <a:off x="8291275" y="3944363"/>
              <a:ext cx="1857000" cy="7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/>
                <a:t>Data Acquisition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1"/>
            <p:cNvCxnSpPr/>
            <p:nvPr/>
          </p:nvCxnSpPr>
          <p:spPr>
            <a:xfrm>
              <a:off x="10882325" y="4628950"/>
              <a:ext cx="24900" cy="1367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10862300" y="7108800"/>
              <a:ext cx="24900" cy="1367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0825675" y="9567100"/>
              <a:ext cx="24900" cy="1367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2009-07-23T11:11:30Z</dcterms:created>
  <dc:creator>aesplancopy.co.uk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